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5.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6.xml" ContentType="application/vnd.openxmlformats-officedocument.them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7.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951" r:id="rId4"/>
    <p:sldMasterId id="2147486899" r:id="rId5"/>
    <p:sldMasterId id="2147486843" r:id="rId6"/>
    <p:sldMasterId id="2147486871" r:id="rId7"/>
    <p:sldMasterId id="2147483660" r:id="rId8"/>
    <p:sldMasterId id="2147486923" r:id="rId9"/>
    <p:sldMasterId id="2147483747" r:id="rId10"/>
    <p:sldMasterId id="2147486975" r:id="rId11"/>
  </p:sldMasterIdLst>
  <p:notesMasterIdLst>
    <p:notesMasterId r:id="rId69"/>
  </p:notesMasterIdLst>
  <p:sldIdLst>
    <p:sldId id="2147481299" r:id="rId12"/>
    <p:sldId id="2147481283" r:id="rId13"/>
    <p:sldId id="2147481238" r:id="rId14"/>
    <p:sldId id="2147481085" r:id="rId15"/>
    <p:sldId id="2147481290" r:id="rId16"/>
    <p:sldId id="2147481298" r:id="rId17"/>
    <p:sldId id="2147481267" r:id="rId18"/>
    <p:sldId id="2147481296" r:id="rId19"/>
    <p:sldId id="2147481268" r:id="rId20"/>
    <p:sldId id="2147481269" r:id="rId21"/>
    <p:sldId id="2147481270" r:id="rId22"/>
    <p:sldId id="263" r:id="rId23"/>
    <p:sldId id="2147481292" r:id="rId24"/>
    <p:sldId id="2147481229" r:id="rId25"/>
    <p:sldId id="2147480301" r:id="rId26"/>
    <p:sldId id="2147480540" r:id="rId27"/>
    <p:sldId id="2147481251" r:id="rId28"/>
    <p:sldId id="2147481295" r:id="rId29"/>
    <p:sldId id="2147481252" r:id="rId30"/>
    <p:sldId id="2147481253" r:id="rId31"/>
    <p:sldId id="2147481254" r:id="rId32"/>
    <p:sldId id="2147481125" r:id="rId33"/>
    <p:sldId id="2147481294" r:id="rId34"/>
    <p:sldId id="2147481234" r:id="rId35"/>
    <p:sldId id="2147481255" r:id="rId36"/>
    <p:sldId id="2147481257" r:id="rId37"/>
    <p:sldId id="2147481128" r:id="rId38"/>
    <p:sldId id="2147481291" r:id="rId39"/>
    <p:sldId id="2147481258" r:id="rId40"/>
    <p:sldId id="2147481259" r:id="rId41"/>
    <p:sldId id="2147481260" r:id="rId42"/>
    <p:sldId id="2147481133" r:id="rId43"/>
    <p:sldId id="2147481300" r:id="rId44"/>
    <p:sldId id="2147481261" r:id="rId45"/>
    <p:sldId id="2147481262" r:id="rId46"/>
    <p:sldId id="2147481285" r:id="rId47"/>
    <p:sldId id="2147481281" r:id="rId48"/>
    <p:sldId id="2147481297" r:id="rId49"/>
    <p:sldId id="2147481264" r:id="rId50"/>
    <p:sldId id="2147481265" r:id="rId51"/>
    <p:sldId id="2147481266" r:id="rId52"/>
    <p:sldId id="2147481287" r:id="rId53"/>
    <p:sldId id="2147481228" r:id="rId54"/>
    <p:sldId id="2147481271" r:id="rId55"/>
    <p:sldId id="2147481230" r:id="rId56"/>
    <p:sldId id="2147481272" r:id="rId57"/>
    <p:sldId id="2147481273" r:id="rId58"/>
    <p:sldId id="2147481242" r:id="rId59"/>
    <p:sldId id="2147481280" r:id="rId60"/>
    <p:sldId id="2147481245" r:id="rId61"/>
    <p:sldId id="2147481274" r:id="rId62"/>
    <p:sldId id="2147481247" r:id="rId63"/>
    <p:sldId id="2147481275" r:id="rId64"/>
    <p:sldId id="2147481250" r:id="rId65"/>
    <p:sldId id="2147481276" r:id="rId66"/>
    <p:sldId id="2147481277" r:id="rId67"/>
    <p:sldId id="2147480226"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id="{44514648-AFC2-47EB-AC48-90AE4D1BB2E3}">
          <p14:sldIdLst>
            <p14:sldId id="2147481299"/>
            <p14:sldId id="2147481283"/>
            <p14:sldId id="2147481238"/>
            <p14:sldId id="2147481085"/>
            <p14:sldId id="2147481290"/>
            <p14:sldId id="2147481298"/>
          </p14:sldIdLst>
        </p14:section>
        <p14:section name="AI for Executives" id="{C0336A8E-E26E-4F1F-A1CA-510F49EFB40B}">
          <p14:sldIdLst>
            <p14:sldId id="2147481267"/>
            <p14:sldId id="2147481296"/>
            <p14:sldId id="2147481268"/>
            <p14:sldId id="2147481269"/>
            <p14:sldId id="2147481270"/>
          </p14:sldIdLst>
        </p14:section>
        <p14:section name="AI for HR" id="{5C207AC1-04E4-41A8-9213-CA0E06D643AF}">
          <p14:sldIdLst>
            <p14:sldId id="263"/>
            <p14:sldId id="2147481292"/>
            <p14:sldId id="2147481229"/>
            <p14:sldId id="2147480301"/>
            <p14:sldId id="2147480540"/>
          </p14:sldIdLst>
        </p14:section>
        <p14:section name="AI for Operations" id="{337D356C-7522-43B6-AC19-2EF818BCD895}">
          <p14:sldIdLst>
            <p14:sldId id="2147481251"/>
            <p14:sldId id="2147481295"/>
            <p14:sldId id="2147481252"/>
            <p14:sldId id="2147481253"/>
            <p14:sldId id="2147481254"/>
          </p14:sldIdLst>
        </p14:section>
        <p14:section name="AI for Sales" id="{D88AD028-F4D9-422F-A0B9-FF6948D617F8}">
          <p14:sldIdLst>
            <p14:sldId id="2147481125"/>
            <p14:sldId id="2147481294"/>
            <p14:sldId id="2147481234"/>
            <p14:sldId id="2147481255"/>
            <p14:sldId id="2147481257"/>
          </p14:sldIdLst>
        </p14:section>
        <p14:section name="AI for Marketing" id="{8D5FE4BF-C205-4B00-911C-733BE6EABD33}">
          <p14:sldIdLst>
            <p14:sldId id="2147481128"/>
            <p14:sldId id="2147481291"/>
            <p14:sldId id="2147481258"/>
            <p14:sldId id="2147481259"/>
            <p14:sldId id="2147481260"/>
          </p14:sldIdLst>
        </p14:section>
        <p14:section name="AI for Finance" id="{6C097A5B-E18B-4ED8-B8C0-9A7ED3A0F021}">
          <p14:sldIdLst>
            <p14:sldId id="2147481133"/>
            <p14:sldId id="2147481300"/>
            <p14:sldId id="2147481261"/>
            <p14:sldId id="2147481262"/>
            <p14:sldId id="2147481285"/>
          </p14:sldIdLst>
        </p14:section>
        <p14:section name="AI for IT" id="{99EE9618-1BCB-498B-BD6F-585A1C408961}">
          <p14:sldIdLst>
            <p14:sldId id="2147481281"/>
            <p14:sldId id="2147481297"/>
            <p14:sldId id="2147481264"/>
            <p14:sldId id="2147481265"/>
            <p14:sldId id="2147481266"/>
          </p14:sldIdLst>
        </p14:section>
        <p14:section name="How to use by app" id="{062AD3C5-06C8-4ADC-9E1D-FD8019E26066}">
          <p14:sldIdLst>
            <p14:sldId id="2147481287"/>
            <p14:sldId id="2147481228"/>
            <p14:sldId id="2147481271"/>
            <p14:sldId id="2147481230"/>
            <p14:sldId id="2147481272"/>
            <p14:sldId id="2147481273"/>
            <p14:sldId id="2147481242"/>
            <p14:sldId id="2147481280"/>
            <p14:sldId id="2147481245"/>
            <p14:sldId id="2147481274"/>
            <p14:sldId id="2147481247"/>
            <p14:sldId id="2147481275"/>
            <p14:sldId id="2147481250"/>
            <p14:sldId id="2147481276"/>
            <p14:sldId id="2147481277"/>
            <p14:sldId id="214748022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FD0312-86BD-24E5-ACF2-DFD034FB0A24}" name="Steve Halperin (DAVES ASSOCIATES)" initials="SH" userId="S::v-sthalperin@microsoft.com::04a18b7f-2d92-4c69-b378-e604a53cd536" providerId="AD"/>
  <p188:author id="{2B8C641D-87BF-FB0C-AC85-E59E7F0828EE}" name="Melissa Jassir" initials="MJ" userId="S::mejassir@microsoft.com::71a9fc89-e769-447e-9bcd-3dccb50b5b2b" providerId="AD"/>
  <p188:author id="{7065D22C-2D37-1CEA-9BC0-578195C57434}" name="Connie Welsh" initials="CW" userId="S::cowelsh@microsoft.com::fc8995c5-1229-424a-b317-67f5e4b8987d" providerId="AD"/>
  <p188:author id="{46AB482D-5595-1154-43BC-A510D4B1EB8A}" name="Kevin Sherman" initials="KS" userId="S::kesher@microsoft.com::11537481-18d7-46c1-b715-48cd13b95958" providerId="AD"/>
  <p188:author id="{389A7530-B993-F476-BCF9-D93AAE38B9D5}" name="Christine Wollin" initials="CW" userId="S::christine.wollin_unifyconsulting.com#ext#@microsoft.onmicrosoft.com::fdd9009e-bc19-4263-be6b-efe5f099111d" providerId="AD"/>
  <p188:author id="{42827239-A550-492D-1576-CE1DCACE4914}" name="Daryl Schaal" initials="DS" userId="S::v-darsch@microsoft.com::a951ecaa-969a-4477-a8c9-df0dfa026182" providerId="AD"/>
  <p188:author id="{738BA68B-CFE6-56D8-04E4-52398B7D52EB}" name="Christine Wollin (Unify Consulting LLC)" initials="CL" userId="S::v-chwollin@microsoft.com::143ca00e-dd8a-4e0b-a98c-bceb622960bd" providerId="AD"/>
  <p188:author id="{F2709498-A04C-E0B7-6180-202D121EF24A}" name="Mike Bennett" initials="MB" userId="S::mibennet@microsoft.com::5407ebdc-0b12-45bd-bd0c-572d036e4581" providerId="AD"/>
  <p188:author id="{1D6AE3C9-7784-4639-6B30-49D97DB97BFD}" name="Michelle Gilbert (SHE/HER)" initials="M(" userId="S::migilber@microsoft.com::bbb37cf5-0261-4ff8-8945-04e3d1a26849" providerId="AD"/>
  <p188:author id="{69BEC3DF-4BCF-1C02-A4E1-2FCE865F505C}" name="Cynthia Johnson" initials="CJ" userId="S::cyjohnso@microsoft.com::bc2f0021-774b-4fb2-9d55-c3348f4105f5" providerId="AD"/>
  <p188:author id="{FF727BEE-10E8-8830-F3EB-01B2BE234F1C}" name="Staci Mildenberger" initials="SM" userId="S::stmilden@microsoft.com::1e3a07e5-21f3-4446-bfcc-6cb46c33632c" providerId="AD"/>
  <p188:author id="{4B9284EF-ADC3-F952-7A16-9EDB86F88ECC}" name="Stephanie Torres" initials="ST" userId="S::stetorres@microsoft.com::150e178f-6f80-448b-a4ef-17d8d06c026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EBFA"/>
    <a:srgbClr val="D59ED7"/>
    <a:srgbClr val="8DC8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73276E-D2CC-AB39-D4FE-CD2C1E5E4680}" v="54" dt="2023-11-14T21:35:54.408"/>
    <p1510:client id="{3969B55B-E928-401C-BF99-245EF4CC1FF7}" v="19" dt="2023-10-30T14:42:44.840"/>
    <p1510:client id="{40C00498-3475-373D-E89F-E81DC97D77EA}" v="1" dt="2023-10-30T14:08:13.969"/>
    <p1510:client id="{4593602F-0ECC-9771-B926-63DAE080A193}" v="39" dt="2023-10-30T21:58:30.559"/>
    <p1510:client id="{571D66BA-572A-82D5-EB15-B497A7EF6126}" v="259" dt="2023-10-30T19:40:47.168"/>
    <p1510:client id="{65E4AAA3-13ED-A597-23A0-B3FD308C9051}" v="2" dt="2023-10-30T15:20:47.616"/>
    <p1510:client id="{DDD6DB80-5E18-4C09-B878-6BA9A8D7480B}" v="3730" dt="2023-10-30T21:16:19.442"/>
    <p1510:client id="{DF295562-6D91-1CBE-2B35-3FFDBD517C38}" v="25" dt="2023-10-30T21:17:46.076"/>
    <p1510:client id="{E534CC54-AF86-7DF5-6CFF-C883C6D4B4EC}" v="2" dt="2023-10-30T14:04:36.842"/>
    <p1510:client id="{F894CC7E-4740-76DE-F6FA-7BF42AC0039A}" v="6" dt="2023-10-30T19:45:05.394"/>
    <p1510:client id="{FA69C747-BB93-51E0-8529-D8A0F74496A7}" v="7" dt="2023-10-30T21:21:05.0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2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 Type="http://schemas.openxmlformats.org/officeDocument/2006/relationships/slideMaster" Target="slideMasters/slideMaster4.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7C29A3-C04C-42D6-A074-CCA217A9D5AE}" type="datetimeFigureOut">
              <a:t>12/14/2023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C51593-9580-4FDD-9A43-3AD3280ED2DC}" type="slidenum">
              <a:t>‹#›</a:t>
            </a:fld>
            <a:endParaRPr lang="en-US"/>
          </a:p>
        </p:txBody>
      </p:sp>
    </p:spTree>
    <p:extLst>
      <p:ext uri="{BB962C8B-B14F-4D97-AF65-F5344CB8AC3E}">
        <p14:creationId xmlns:p14="http://schemas.microsoft.com/office/powerpoint/2010/main" val="4124230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1">
              <a:lnSpc>
                <a:spcPct val="90000"/>
              </a:lnSpc>
              <a:spcAft>
                <a:spcPts val="588"/>
              </a:spcAft>
            </a:pP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F3CD4-DD8A-40CC-B614-19C92594B34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535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a:ea typeface="Yu Mincho"/>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3117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60891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spcBef>
                <a:spcPts val="0"/>
              </a:spcBef>
              <a:spcAft>
                <a:spcPts val="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537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p>
          <a:p>
            <a:pPr marL="0" marR="0" lvl="0" indent="0" algn="l" defTabSz="914400">
              <a:lnSpc>
                <a:spcPct val="100000"/>
              </a:lnSpc>
              <a:spcBef>
                <a:spcPts val="0"/>
              </a:spcBef>
              <a:spcAft>
                <a:spcPts val="0"/>
              </a:spcAft>
              <a:buClrTx/>
              <a:buSzTx/>
              <a:buFontTx/>
              <a:buNone/>
              <a:tabLst/>
              <a:defRPr/>
            </a:pP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1869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7516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sz="1800">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7868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58068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082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3954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098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100" b="0" i="0" u="none" strike="noStrike">
                <a:solidFill>
                  <a:srgbClr val="000000"/>
                </a:solidFill>
                <a:effectLst/>
                <a:latin typeface="Calibri" panose="020F0502020204030204" pitchFamily="34" charset="0"/>
              </a:rPr>
              <a:t>Based on our research, 64% of employees don’t have enough time or energy to do their job. </a:t>
            </a:r>
            <a:r>
              <a:rPr lang="en-US" sz="1100" b="0" i="0">
                <a:solidFill>
                  <a:srgbClr val="000000"/>
                </a:solidFill>
                <a:effectLst/>
                <a:latin typeface="Calibri" panose="020F0502020204030204" pitchFamily="34" charset="0"/>
              </a:rPr>
              <a:t>​</a:t>
            </a:r>
          </a:p>
          <a:p>
            <a:pPr algn="l" rtl="0" fontAlgn="base"/>
            <a:endParaRPr lang="en-US" sz="1100" b="0" i="0">
              <a:solidFill>
                <a:srgbClr val="000000"/>
              </a:solidFill>
              <a:effectLst/>
              <a:latin typeface="Calibri" panose="020F0502020204030204" pitchFamily="34" charset="0"/>
            </a:endParaRPr>
          </a:p>
          <a:p>
            <a:r>
              <a:rPr lang="en-US" sz="1100"/>
              <a:t>Over the past few years, the pace and volume of work have only increased. On a given workday, our heaviest users search for what they need 18 times, receive over 250 Outlook emails, and send or read nearly 150 Teams chats.</a:t>
            </a:r>
            <a:br>
              <a:rPr lang="en-US" sz="1100">
                <a:cs typeface="+mn-lt"/>
              </a:rPr>
            </a:br>
            <a:r>
              <a:rPr lang="en-US" sz="1100"/>
              <a:t>1 Teams users globally are in three times more meetings each week than they were in 2020.</a:t>
            </a:r>
            <a:br>
              <a:rPr lang="en-US" sz="1100">
                <a:cs typeface="+mn-lt"/>
              </a:rPr>
            </a:br>
            <a:r>
              <a:rPr lang="en-US" sz="1100"/>
              <a:t>2 And on Windows, some people use 11 apps in a single day to get their work done.</a:t>
            </a:r>
          </a:p>
          <a:p>
            <a:endParaRPr lang="en-US" sz="1100"/>
          </a:p>
          <a:p>
            <a:pPr algn="l"/>
            <a:r>
              <a:rPr lang="en-US" sz="1100" b="0" i="0" baseline="30000">
                <a:solidFill>
                  <a:srgbClr val="000000"/>
                </a:solidFill>
                <a:effectLst/>
                <a:latin typeface="Segoe UI" panose="020B0502040204020203" pitchFamily="34" charset="0"/>
              </a:rPr>
              <a:t>1</a:t>
            </a:r>
            <a:r>
              <a:rPr lang="en-US" sz="1100" b="0" i="0">
                <a:solidFill>
                  <a:srgbClr val="000000"/>
                </a:solidFill>
                <a:effectLst/>
                <a:latin typeface="Segoe UI" panose="020B0502040204020203" pitchFamily="34" charset="0"/>
              </a:rPr>
              <a:t> </a:t>
            </a:r>
            <a:r>
              <a:rPr lang="en-US" sz="1100" b="0" i="1">
                <a:solidFill>
                  <a:srgbClr val="000000"/>
                </a:solidFill>
                <a:effectLst/>
                <a:latin typeface="Segoe UI" panose="020B0502040204020203" pitchFamily="34" charset="0"/>
              </a:rPr>
              <a:t>Data represents top 20 percent of users by volume of searches across M365 services, emails received, and sent and read chats in Teams, respectively</a:t>
            </a:r>
            <a:r>
              <a:rPr lang="en-US" sz="1100" b="0" i="0">
                <a:solidFill>
                  <a:srgbClr val="000000"/>
                </a:solidFill>
                <a:effectLst/>
                <a:latin typeface="Segoe UI" panose="020B0502040204020203" pitchFamily="34" charset="0"/>
              </a:rPr>
              <a:t> </a:t>
            </a:r>
          </a:p>
          <a:p>
            <a:pPr algn="l"/>
            <a:r>
              <a:rPr lang="en-US" sz="1100" b="0" i="1" baseline="30000">
                <a:solidFill>
                  <a:srgbClr val="000000"/>
                </a:solidFill>
                <a:effectLst/>
                <a:latin typeface="Segoe UI" panose="020B0502040204020203" pitchFamily="34" charset="0"/>
              </a:rPr>
              <a:t>2</a:t>
            </a:r>
            <a:r>
              <a:rPr lang="en-US" sz="1100" b="0" i="1">
                <a:solidFill>
                  <a:srgbClr val="000000"/>
                </a:solidFill>
                <a:effectLst/>
                <a:latin typeface="Segoe UI" panose="020B0502040204020203" pitchFamily="34" charset="0"/>
              </a:rPr>
              <a:t> Microsoft annual Work Trend Index 2023</a:t>
            </a:r>
            <a:endParaRPr lang="en-US" sz="1100" b="0" i="0">
              <a:solidFill>
                <a:srgbClr val="000000"/>
              </a:solidFill>
              <a:effectLst/>
              <a:latin typeface="Segoe UI" panose="020B0502040204020203" pitchFamily="34" charset="0"/>
            </a:endParaRPr>
          </a:p>
          <a:p>
            <a:pPr algn="l" rtl="0" fontAlgn="base"/>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And the primary causes of this time and energy drain are things like searching for information and navigating inefficient meetings.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Employees reported spending nearly 60% of their time on communicating and coordinating, leaving just 40% for creation, deep thinking and collaboration.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​The volume of data, emails and chats has outpaced our ability to process it all. We call it digital debt.</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Every minute spent managing this digital debt is a minute not spent on creative work. In a world where creativity is the new productivity, digital debt is more than an inconvenience – it’s impacting business.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a:t>
            </a:r>
            <a:endParaRPr lang="en-US" sz="1100" b="0" i="0">
              <a:solidFill>
                <a:srgbClr val="444444"/>
              </a:solidFill>
              <a:effectLst/>
              <a:latin typeface="Calibri" panose="020F0502020204030204" pitchFamily="34" charset="0"/>
            </a:endParaRP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2023-12-14 11:24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5132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47765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algn="l" rtl="0" fontAlgn="base"/>
            <a:endParaRPr lang="en-US" sz="1800" b="0" i="0">
              <a:solidFill>
                <a:srgbClr val="000000"/>
              </a:solidFill>
              <a:effectLst/>
              <a:latin typeface="Calibri"/>
              <a:cs typeface="Calibri"/>
            </a:endParaRPr>
          </a:p>
          <a:p>
            <a:endParaRPr lang="en-US"/>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60891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8358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6980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2717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US">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770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endParaRPr lang="en-US" sz="1800">
              <a:cs typeface="Calibri"/>
            </a:endParaRPr>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36431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26601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293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1325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8244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endParaRPr lang="en-US" sz="1800">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8601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678667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sz="180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1487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a:p>
          <a:p>
            <a:pPr algn="l">
              <a:buFont typeface="Arial" panose="020B0604020202020204" pitchFamily="34" charset="0"/>
              <a:buChar char="•"/>
            </a:pPr>
            <a:endParaRPr lang="en-US" sz="180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167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a:ea typeface="Yu Mincho"/>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7054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nSpc>
                <a:spcPct val="107000"/>
              </a:lnSpc>
              <a:buFont typeface="Symbol" panose="05050102010706020507" pitchFamily="18" charset="2"/>
              <a:buChar char=""/>
            </a:pPr>
            <a:endParaRPr lang="en-US" sz="1800">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83236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67866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sz="180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148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9033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7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sz="180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75160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7646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5795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21532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4288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84321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84719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4731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86561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07186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450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573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24706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C51593-9580-4FDD-9A43-3AD3280ED2D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5676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4590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9669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1689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9F000DE-8E5A-4C48-B44D-55996C7A99F0}"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58068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sz="180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0824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Calibri"/>
            </a:endParaRPr>
          </a:p>
          <a:p>
            <a:pPr defTabSz="942289">
              <a:defRPr/>
            </a:pPr>
            <a:endParaRPr lang="en-US">
              <a:cs typeface="Calibri"/>
            </a:endParaRPr>
          </a:p>
          <a:p>
            <a:pPr defTabSz="942289">
              <a:defRPr/>
            </a:pP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A87EF-D186-40FA-ACB5-8F695EB7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3954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1942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emf"/><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9.png"/><Relationship Id="rId1" Type="http://schemas.openxmlformats.org/officeDocument/2006/relationships/slideMaster" Target="../slideMasters/slideMaster5.xml"/><Relationship Id="rId4" Type="http://schemas.openxmlformats.org/officeDocument/2006/relationships/image" Target="../media/image37.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0.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5.xml"/><Relationship Id="rId4" Type="http://schemas.openxmlformats.org/officeDocument/2006/relationships/image" Target="../media/image12.jpe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5.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5.xml"/><Relationship Id="rId4" Type="http://schemas.openxmlformats.org/officeDocument/2006/relationships/image" Target="../media/image50.jpe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Master" Target="../slideMasters/slideMaster5.xml"/><Relationship Id="rId5" Type="http://schemas.openxmlformats.org/officeDocument/2006/relationships/image" Target="../media/image54.jpeg"/><Relationship Id="rId4" Type="http://schemas.openxmlformats.org/officeDocument/2006/relationships/image" Target="../media/image53.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5.xml"/><Relationship Id="rId4" Type="http://schemas.openxmlformats.org/officeDocument/2006/relationships/image" Target="../media/image12.jpe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5.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Master" Target="../slideMasters/slideMaster5.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6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6.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6.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6.xml"/><Relationship Id="rId4" Type="http://schemas.microsoft.com/office/2007/relationships/hdphoto" Target="../media/hdphoto6.wdp"/></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6.xml"/><Relationship Id="rId4" Type="http://schemas.microsoft.com/office/2007/relationships/hdphoto" Target="../media/hdphoto6.wdp"/></Relationships>
</file>

<file path=ppt/slideLayouts/_rels/slideLayout17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17.png"/></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0.png"/><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png"/><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2.jpe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7.xml"/><Relationship Id="rId4" Type="http://schemas.openxmlformats.org/officeDocument/2006/relationships/image" Target="../media/image50.jpeg"/></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Master" Target="../slideMasters/slideMaster7.xml"/><Relationship Id="rId5" Type="http://schemas.openxmlformats.org/officeDocument/2006/relationships/image" Target="../media/image54.jpeg"/><Relationship Id="rId4" Type="http://schemas.openxmlformats.org/officeDocument/2006/relationships/image" Target="../media/image53.jpe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2.jpeg"/></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Master" Target="../slideMasters/slideMaster7.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7.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7.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2.emf"/></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54.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8.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8.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8.xml"/><Relationship Id="rId4" Type="http://schemas.microsoft.com/office/2007/relationships/hdphoto" Target="../media/hdphoto6.wdp"/></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8.xml"/><Relationship Id="rId4" Type="http://schemas.microsoft.com/office/2007/relationships/hdphoto" Target="../media/hdphoto6.wdp"/></Relationships>
</file>

<file path=ppt/slideLayouts/_rels/slideLayout26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17.png"/></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4" Type="http://schemas.openxmlformats.org/officeDocument/2006/relationships/image" Target="../media/image30.jpe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6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3.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3.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3.xml"/><Relationship Id="rId4" Type="http://schemas.microsoft.com/office/2007/relationships/hdphoto" Target="../media/hdphoto6.wdp"/></Relationships>
</file>

<file path=ppt/slideLayouts/_rels/slideLayout7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2.emf"/></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8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4.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4.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4.xml"/><Relationship Id="rId4" Type="http://schemas.microsoft.com/office/2007/relationships/hdphoto" Target="../media/hdphoto6.wdp"/></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4.xml"/><Relationship Id="rId4" Type="http://schemas.microsoft.com/office/2007/relationships/hdphoto" Target="../media/hdphoto6.wdp"/></Relationships>
</file>

<file path=ppt/slideLayouts/_rels/slideLayout9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938741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399781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218608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274984467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493619721"/>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9583254"/>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38907407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7938772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31151209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302431"/>
            <a:ext cx="4167887" cy="1231106"/>
          </a:xfrm>
        </p:spPr>
        <p:txBody>
          <a:bodyPr anchor="b" anchorCtr="0">
            <a:spAutoFit/>
          </a:bodyPr>
          <a:lstStyle>
            <a:lvl1pPr>
              <a:defRPr sz="4000">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pic>
        <p:nvPicPr>
          <p:cNvPr id="3" name="Picture 2" descr="Woman with Surface Studio">
            <a:extLst>
              <a:ext uri="{FF2B5EF4-FFF2-40B4-BE49-F238E27FC236}">
                <a16:creationId xmlns:a16="http://schemas.microsoft.com/office/drawing/2014/main" id="{DF420509-B374-8484-B263-30454C986927}"/>
              </a:ext>
            </a:extLst>
          </p:cNvPr>
          <p:cNvPicPr>
            <a:picLocks/>
          </p:cNvPicPr>
          <p:nvPr/>
        </p:nvPicPr>
        <p:blipFill rotWithShape="1">
          <a:blip r:embed="rId3" cstate="print">
            <a:extLst>
              <a:ext uri="{28A0092B-C50C-407E-A947-70E740481C1C}">
                <a14:useLocalDpi xmlns:a14="http://schemas.microsoft.com/office/drawing/2010/main"/>
              </a:ext>
            </a:extLst>
          </a:blip>
          <a:srcRect/>
          <a:stretch/>
        </p:blipFill>
        <p:spPr bwMode="ltGray">
          <a:xfrm>
            <a:off x="5334000" y="0"/>
            <a:ext cx="6858000" cy="6858000"/>
          </a:xfrm>
          <a:prstGeom prst="rect">
            <a:avLst/>
          </a:prstGeom>
        </p:spPr>
      </p:pic>
    </p:spTree>
    <p:extLst>
      <p:ext uri="{BB962C8B-B14F-4D97-AF65-F5344CB8AC3E}">
        <p14:creationId xmlns:p14="http://schemas.microsoft.com/office/powerpoint/2010/main" val="6344430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square photo 2">
    <p:bg>
      <p:bgPr>
        <a:solidFill>
          <a:srgbClr val="E8E6D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302431"/>
            <a:ext cx="4167887" cy="1231106"/>
          </a:xfrm>
        </p:spPr>
        <p:txBody>
          <a:bodyPr anchor="b" anchorCtr="0">
            <a:spAutoFit/>
          </a:bodyPr>
          <a:lstStyle>
            <a:lvl1pPr>
              <a:defRPr sz="4000">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4D1E6E7-6980-34C8-5B50-9BC3D2B8E20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pic>
        <p:nvPicPr>
          <p:cNvPr id="3" name="Picture 2" descr="Woman with Surface Studio">
            <a:extLst>
              <a:ext uri="{FF2B5EF4-FFF2-40B4-BE49-F238E27FC236}">
                <a16:creationId xmlns:a16="http://schemas.microsoft.com/office/drawing/2014/main" id="{E3C22DE9-6C06-CD7D-B666-8E7B013109AB}"/>
              </a:ext>
            </a:extLst>
          </p:cNvPr>
          <p:cNvPicPr>
            <a:picLocks/>
          </p:cNvPicPr>
          <p:nvPr userDrawn="1"/>
        </p:nvPicPr>
        <p:blipFill rotWithShape="1">
          <a:blip r:embed="rId3" cstate="print">
            <a:extLst>
              <a:ext uri="{28A0092B-C50C-407E-A947-70E740481C1C}">
                <a14:useLocalDpi xmlns:a14="http://schemas.microsoft.com/office/drawing/2010/main"/>
              </a:ext>
            </a:extLst>
          </a:blip>
          <a:srcRect/>
          <a:stretch/>
        </p:blipFill>
        <p:spPr bwMode="ltGray">
          <a:xfrm>
            <a:off x="5334000" y="0"/>
            <a:ext cx="6858000" cy="6858000"/>
          </a:xfrm>
          <a:prstGeom prst="rect">
            <a:avLst/>
          </a:prstGeom>
        </p:spPr>
      </p:pic>
    </p:spTree>
    <p:extLst>
      <p:ext uri="{BB962C8B-B14F-4D97-AF65-F5344CB8AC3E}">
        <p14:creationId xmlns:p14="http://schemas.microsoft.com/office/powerpoint/2010/main" val="34331399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 Slide">
    <p:bg>
      <p:bgRef idx="1001">
        <a:schemeClr val="bg2"/>
      </p:bgRef>
    </p:bg>
    <p:spTree>
      <p:nvGrpSpPr>
        <p:cNvPr id="1" name=""/>
        <p:cNvGrpSpPr/>
        <p:nvPr/>
      </p:nvGrpSpPr>
      <p:grpSpPr>
        <a:xfrm>
          <a:off x="0" y="0"/>
          <a:ext cx="0" cy="0"/>
          <a:chOff x="0" y="0"/>
          <a:chExt cx="0" cy="0"/>
        </a:xfrm>
      </p:grpSpPr>
      <p:pic>
        <p:nvPicPr>
          <p:cNvPr id="2" name="Picture 1" descr="Blurred colorful background event walk-in slide.">
            <a:extLst>
              <a:ext uri="{FF2B5EF4-FFF2-40B4-BE49-F238E27FC236}">
                <a16:creationId xmlns:a16="http://schemas.microsoft.com/office/drawing/2014/main" id="{4399D1A5-C9CE-ABF9-9162-DCBA64CF751B}"/>
              </a:ext>
            </a:extLst>
          </p:cNvPr>
          <p:cNvPicPr>
            <a:picLocks/>
          </p:cNvPicPr>
          <p:nvPr userDrawn="1"/>
        </p:nvPicPr>
        <p:blipFill rotWithShape="1">
          <a:blip r:embed="rId2" cstate="print">
            <a:alphaModFix amt="85000"/>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12026" t="3222" r="15224" b="5597"/>
          <a:stretch/>
        </p:blipFill>
        <p:spPr bwMode="ltGray">
          <a:xfrm rot="16200000" flipH="1">
            <a:off x="2668524" y="-2665476"/>
            <a:ext cx="6858000" cy="12188952"/>
          </a:xfrm>
          <a:prstGeom prst="rect">
            <a:avLst/>
          </a:prstGeom>
        </p:spPr>
      </p:pic>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3445347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636356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46221"/>
          </a:xfr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3B0D12AE-ADCF-1091-117F-BB03F7EC50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7205381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442905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383943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7378679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63686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391473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1567318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9133464"/>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8777618"/>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567267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1037145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647367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905215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79944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149566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9631769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8092033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3028841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74363143"/>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7396106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00608598"/>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9563475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67806394"/>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0413876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4178174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3170917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3774523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8165515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988441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5118794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897059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4268541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84709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4111841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9300316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571867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071048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80306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1712602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9422915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9095569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8687623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983210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986071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8712589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7285876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46221"/>
          </a:xfrm>
          <a:noFill/>
        </p:spPr>
        <p:txBody>
          <a:bodyPr lIns="0" tIns="0" rIns="0" bIns="0">
            <a:spAutoFit/>
          </a:bodyPr>
          <a:lstStyle>
            <a:lvl1pPr marL="0" indent="0">
              <a:spcBef>
                <a:spcPts val="0"/>
              </a:spcBef>
              <a:spcAft>
                <a:spcPts val="0"/>
              </a:spcAft>
              <a:buFont typeface="Arial" panose="020B0604020202020204" pitchFamily="34" charset="0"/>
              <a:buNone/>
              <a:defRPr sz="16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509281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8331520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975681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445437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17801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5004627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9467113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338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3148023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4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51062842"/>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938741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7767849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26186677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983248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5539680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413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424081089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17798776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23966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883204320"/>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399781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636356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1037145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9563475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84709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986071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3148023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883204320"/>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7191793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387471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7191793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81303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123615686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9149307"/>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174786654"/>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19103168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680149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21054171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slide graphic">
    <p:bg>
      <p:bgPr>
        <a:solidFill>
          <a:schemeClr val="accent2"/>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8D9A625-7B33-9448-97A1-99DEE908F45E}"/>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9" name="Text Placeholder 4">
            <a:extLst>
              <a:ext uri="{FF2B5EF4-FFF2-40B4-BE49-F238E27FC236}">
                <a16:creationId xmlns:a16="http://schemas.microsoft.com/office/drawing/2014/main" id="{423DD525-2F3B-4A4E-B202-FF58FCA13450}"/>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10" name="Picture 9" descr="Icon&#10;&#10;Description automatically generated">
            <a:extLst>
              <a:ext uri="{FF2B5EF4-FFF2-40B4-BE49-F238E27FC236}">
                <a16:creationId xmlns:a16="http://schemas.microsoft.com/office/drawing/2014/main" id="{5167EF5E-7F39-2F47-90FE-B82793CD739B}"/>
              </a:ext>
            </a:extLst>
          </p:cNvPr>
          <p:cNvPicPr>
            <a:picLocks noChangeAspect="1"/>
          </p:cNvPicPr>
          <p:nvPr userDrawn="1"/>
        </p:nvPicPr>
        <p:blipFill rotWithShape="1">
          <a:blip r:embed="rId2"/>
          <a:srcRect l="6337" t="25330" r="28897" b="26790"/>
          <a:stretch/>
        </p:blipFill>
        <p:spPr>
          <a:xfrm>
            <a:off x="4241911" y="0"/>
            <a:ext cx="7962899" cy="6858001"/>
          </a:xfrm>
          <a:prstGeom prst="rect">
            <a:avLst/>
          </a:prstGeom>
        </p:spPr>
      </p:pic>
      <p:pic>
        <p:nvPicPr>
          <p:cNvPr id="12" name="Picture 11" descr="Microsoft Teams Logo">
            <a:extLst>
              <a:ext uri="{FF2B5EF4-FFF2-40B4-BE49-F238E27FC236}">
                <a16:creationId xmlns:a16="http://schemas.microsoft.com/office/drawing/2014/main" id="{777E5B59-6876-A74A-8666-AA8EA0DD1343}"/>
              </a:ext>
            </a:extLst>
          </p:cNvPr>
          <p:cNvPicPr>
            <a:picLocks noChangeAspect="1"/>
          </p:cNvPicPr>
          <p:nvPr userDrawn="1"/>
        </p:nvPicPr>
        <p:blipFill>
          <a:blip r:embed="rId3"/>
          <a:stretch>
            <a:fillRect/>
          </a:stretch>
        </p:blipFill>
        <p:spPr>
          <a:xfrm>
            <a:off x="298039" y="305421"/>
            <a:ext cx="2659872" cy="866473"/>
          </a:xfrm>
          <a:prstGeom prst="rect">
            <a:avLst/>
          </a:prstGeom>
        </p:spPr>
      </p:pic>
    </p:spTree>
    <p:extLst>
      <p:ext uri="{BB962C8B-B14F-4D97-AF65-F5344CB8AC3E}">
        <p14:creationId xmlns:p14="http://schemas.microsoft.com/office/powerpoint/2010/main" val="3023160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slide graphic 2">
    <p:bg>
      <p:bgRef idx="1001">
        <a:schemeClr val="bg1"/>
      </p:bgRef>
    </p:bg>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F133469D-E90F-E540-9968-62AC2F966256}"/>
              </a:ext>
            </a:extLst>
          </p:cNvPr>
          <p:cNvPicPr>
            <a:picLocks noChangeAspect="1"/>
          </p:cNvPicPr>
          <p:nvPr userDrawn="1"/>
        </p:nvPicPr>
        <p:blipFill rotWithShape="1">
          <a:blip r:embed="rId2"/>
          <a:srcRect l="-28165" t="25330" r="28898" b="26790"/>
          <a:stretch/>
        </p:blipFill>
        <p:spPr>
          <a:xfrm>
            <a:off x="1" y="0"/>
            <a:ext cx="12204810" cy="6858001"/>
          </a:xfrm>
          <a:prstGeom prst="rect">
            <a:avLst/>
          </a:prstGeom>
        </p:spPr>
      </p:pic>
      <p:sp>
        <p:nvSpPr>
          <p:cNvPr id="7" name="Title 1">
            <a:extLst>
              <a:ext uri="{FF2B5EF4-FFF2-40B4-BE49-F238E27FC236}">
                <a16:creationId xmlns:a16="http://schemas.microsoft.com/office/drawing/2014/main" id="{03E1D4B8-39EA-5843-8010-44FC46466856}"/>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11" name="Text Placeholder 4">
            <a:extLst>
              <a:ext uri="{FF2B5EF4-FFF2-40B4-BE49-F238E27FC236}">
                <a16:creationId xmlns:a16="http://schemas.microsoft.com/office/drawing/2014/main" id="{C5E4DEFC-649C-864E-8426-F392138CA531}"/>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13" name="Picture 12" descr="Microsoft Teams Logo">
            <a:extLst>
              <a:ext uri="{FF2B5EF4-FFF2-40B4-BE49-F238E27FC236}">
                <a16:creationId xmlns:a16="http://schemas.microsoft.com/office/drawing/2014/main" id="{A23E166E-3E01-A243-A988-BEDF63ABC783}"/>
              </a:ext>
            </a:extLst>
          </p:cNvPr>
          <p:cNvPicPr>
            <a:picLocks noChangeAspect="1"/>
          </p:cNvPicPr>
          <p:nvPr userDrawn="1"/>
        </p:nvPicPr>
        <p:blipFill>
          <a:blip r:embed="rId3"/>
          <a:stretch>
            <a:fillRect/>
          </a:stretch>
        </p:blipFill>
        <p:spPr>
          <a:xfrm>
            <a:off x="298039" y="305420"/>
            <a:ext cx="2659872" cy="866473"/>
          </a:xfrm>
          <a:prstGeom prst="rect">
            <a:avLst/>
          </a:prstGeom>
        </p:spPr>
      </p:pic>
    </p:spTree>
    <p:extLst>
      <p:ext uri="{BB962C8B-B14F-4D97-AF65-F5344CB8AC3E}">
        <p14:creationId xmlns:p14="http://schemas.microsoft.com/office/powerpoint/2010/main" val="3062366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square photo_purpl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Picture Placeholder 5">
            <a:extLst>
              <a:ext uri="{FF2B5EF4-FFF2-40B4-BE49-F238E27FC236}">
                <a16:creationId xmlns:a16="http://schemas.microsoft.com/office/drawing/2014/main" id="{70DBA528-2FF8-B548-95B6-184962C4AF1F}"/>
              </a:ext>
            </a:extLst>
          </p:cNvPr>
          <p:cNvSpPr>
            <a:spLocks noGrp="1"/>
          </p:cNvSpPr>
          <p:nvPr>
            <p:ph type="pic" sz="quarter" idx="11" hasCustomPrompt="1"/>
          </p:nvPr>
        </p:nvSpPr>
        <p:spPr>
          <a:xfrm>
            <a:off x="5334000" y="0"/>
            <a:ext cx="6858000"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pic>
        <p:nvPicPr>
          <p:cNvPr id="6" name="Picture 5" descr="Microsoft Teams Logo">
            <a:extLst>
              <a:ext uri="{FF2B5EF4-FFF2-40B4-BE49-F238E27FC236}">
                <a16:creationId xmlns:a16="http://schemas.microsoft.com/office/drawing/2014/main" id="{80ED29BB-504B-4391-81BE-66683AD91287}"/>
              </a:ext>
            </a:extLst>
          </p:cNvPr>
          <p:cNvPicPr>
            <a:picLocks noChangeAspect="1"/>
          </p:cNvPicPr>
          <p:nvPr userDrawn="1"/>
        </p:nvPicPr>
        <p:blipFill>
          <a:blip r:embed="rId3"/>
          <a:stretch>
            <a:fillRect/>
          </a:stretch>
        </p:blipFill>
        <p:spPr>
          <a:xfrm>
            <a:off x="298039" y="305421"/>
            <a:ext cx="2659872" cy="866473"/>
          </a:xfrm>
          <a:prstGeom prst="rect">
            <a:avLst/>
          </a:prstGeom>
        </p:spPr>
      </p:pic>
    </p:spTree>
    <p:extLst>
      <p:ext uri="{BB962C8B-B14F-4D97-AF65-F5344CB8AC3E}">
        <p14:creationId xmlns:p14="http://schemas.microsoft.com/office/powerpoint/2010/main" val="26324035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387471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Picture Placeholder 5">
            <a:extLst>
              <a:ext uri="{FF2B5EF4-FFF2-40B4-BE49-F238E27FC236}">
                <a16:creationId xmlns:a16="http://schemas.microsoft.com/office/drawing/2014/main" id="{2BB9A068-51D7-8F44-9B3D-FC646154DAC8}"/>
              </a:ext>
            </a:extLst>
          </p:cNvPr>
          <p:cNvSpPr>
            <a:spLocks noGrp="1"/>
          </p:cNvSpPr>
          <p:nvPr>
            <p:ph type="pic" sz="quarter" idx="11" hasCustomPrompt="1"/>
          </p:nvPr>
        </p:nvSpPr>
        <p:spPr>
          <a:xfrm>
            <a:off x="5334000" y="0"/>
            <a:ext cx="6858000"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pic>
        <p:nvPicPr>
          <p:cNvPr id="6" name="Picture 5" descr="Microsoft Teams Logo">
            <a:extLst>
              <a:ext uri="{FF2B5EF4-FFF2-40B4-BE49-F238E27FC236}">
                <a16:creationId xmlns:a16="http://schemas.microsoft.com/office/drawing/2014/main" id="{875582F2-DFDD-4CC4-AC2E-BA5BF1E4CAB7}"/>
              </a:ext>
            </a:extLst>
          </p:cNvPr>
          <p:cNvPicPr>
            <a:picLocks noChangeAspect="1"/>
          </p:cNvPicPr>
          <p:nvPr userDrawn="1"/>
        </p:nvPicPr>
        <p:blipFill>
          <a:blip r:embed="rId3"/>
          <a:stretch>
            <a:fillRect/>
          </a:stretch>
        </p:blipFill>
        <p:spPr>
          <a:xfrm>
            <a:off x="298039" y="305420"/>
            <a:ext cx="2659872" cy="866473"/>
          </a:xfrm>
          <a:prstGeom prst="rect">
            <a:avLst/>
          </a:prstGeom>
        </p:spPr>
      </p:pic>
    </p:spTree>
    <p:extLst>
      <p:ext uri="{BB962C8B-B14F-4D97-AF65-F5344CB8AC3E}">
        <p14:creationId xmlns:p14="http://schemas.microsoft.com/office/powerpoint/2010/main" val="2538319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Picture 6" descr="Microsoft Teams Logo">
            <a:extLst>
              <a:ext uri="{FF2B5EF4-FFF2-40B4-BE49-F238E27FC236}">
                <a16:creationId xmlns:a16="http://schemas.microsoft.com/office/drawing/2014/main" id="{5567DD40-CB92-4D5A-9AA9-9409080A9E5A}"/>
              </a:ext>
            </a:extLst>
          </p:cNvPr>
          <p:cNvPicPr>
            <a:picLocks noChangeAspect="1"/>
          </p:cNvPicPr>
          <p:nvPr userDrawn="1"/>
        </p:nvPicPr>
        <p:blipFill>
          <a:blip r:embed="rId2"/>
          <a:stretch>
            <a:fillRect/>
          </a:stretch>
        </p:blipFill>
        <p:spPr>
          <a:xfrm>
            <a:off x="298039" y="305421"/>
            <a:ext cx="2659872" cy="866473"/>
          </a:xfrm>
          <a:prstGeom prst="rect">
            <a:avLst/>
          </a:prstGeom>
        </p:spPr>
      </p:pic>
    </p:spTree>
    <p:extLst>
      <p:ext uri="{BB962C8B-B14F-4D97-AF65-F5344CB8AC3E}">
        <p14:creationId xmlns:p14="http://schemas.microsoft.com/office/powerpoint/2010/main" val="33450067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Picture 5" descr="Microsoft Teams Logo">
            <a:extLst>
              <a:ext uri="{FF2B5EF4-FFF2-40B4-BE49-F238E27FC236}">
                <a16:creationId xmlns:a16="http://schemas.microsoft.com/office/drawing/2014/main" id="{EFFF51FB-E117-42D5-B29F-49F07B330650}"/>
              </a:ext>
            </a:extLst>
          </p:cNvPr>
          <p:cNvPicPr>
            <a:picLocks noChangeAspect="1"/>
          </p:cNvPicPr>
          <p:nvPr userDrawn="1"/>
        </p:nvPicPr>
        <p:blipFill>
          <a:blip r:embed="rId2"/>
          <a:stretch>
            <a:fillRect/>
          </a:stretch>
        </p:blipFill>
        <p:spPr>
          <a:xfrm>
            <a:off x="298039" y="305420"/>
            <a:ext cx="2659872" cy="866473"/>
          </a:xfrm>
          <a:prstGeom prst="rect">
            <a:avLst/>
          </a:prstGeom>
        </p:spPr>
      </p:pic>
    </p:spTree>
    <p:extLst>
      <p:ext uri="{BB962C8B-B14F-4D97-AF65-F5344CB8AC3E}">
        <p14:creationId xmlns:p14="http://schemas.microsoft.com/office/powerpoint/2010/main" val="19588687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14" name="Text Placeholder 11">
            <a:extLst>
              <a:ext uri="{FF2B5EF4-FFF2-40B4-BE49-F238E27FC236}">
                <a16:creationId xmlns:a16="http://schemas.microsoft.com/office/drawing/2014/main" id="{5A33786E-BA2A-7946-B8B0-AFD7EB6632A0}"/>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a:solidFill>
                  <a:srgbClr val="5D5AD5"/>
                </a:solidFill>
                <a:latin typeface="+mj-lt"/>
              </a:defRPr>
            </a:lvl1pPr>
          </a:lstStyle>
          <a:p>
            <a:pPr lvl="0"/>
            <a:r>
              <a:rPr lang="en-US"/>
              <a:t>Click to edit Master text styles</a:t>
            </a:r>
          </a:p>
        </p:txBody>
      </p:sp>
      <p:sp>
        <p:nvSpPr>
          <p:cNvPr id="15" name="Text Placeholder 7">
            <a:extLst>
              <a:ext uri="{FF2B5EF4-FFF2-40B4-BE49-F238E27FC236}">
                <a16:creationId xmlns:a16="http://schemas.microsoft.com/office/drawing/2014/main" id="{B9228C5F-84CB-BF4A-8982-6BBE1AE9B203}"/>
              </a:ext>
            </a:extLst>
          </p:cNvPr>
          <p:cNvSpPr>
            <a:spLocks noGrp="1"/>
          </p:cNvSpPr>
          <p:nvPr>
            <p:ph type="body" sz="quarter" idx="14"/>
          </p:nvPr>
        </p:nvSpPr>
        <p:spPr>
          <a:xfrm>
            <a:off x="584200" y="2511027"/>
            <a:ext cx="2532063" cy="1698927"/>
          </a:xfrm>
        </p:spPr>
        <p:txBody>
          <a:bodyPr wrap="square">
            <a:spAutoFit/>
          </a:bodyPr>
          <a:lstStyle>
            <a:lvl1pPr marL="141288" indent="-141288">
              <a:defRPr lang="en-US" sz="1800" dirty="0">
                <a:solidFill>
                  <a:schemeClr val="tx1"/>
                </a:solidFill>
              </a:defRPr>
            </a:lvl1pPr>
            <a:lvl2pPr marL="285750" indent="-125413">
              <a:defRPr lang="en-US" sz="1600" dirty="0">
                <a:solidFill>
                  <a:schemeClr val="tx1"/>
                </a:solidFill>
              </a:defRPr>
            </a:lvl2pPr>
            <a:lvl3pPr marL="438150" indent="-133350">
              <a:defRPr lang="en-US" dirty="0">
                <a:solidFill>
                  <a:schemeClr val="tx1"/>
                </a:solidFill>
              </a:defRPr>
            </a:lvl3pPr>
            <a:lvl4pPr marL="566738" indent="-114300">
              <a:defRPr lang="en-US" dirty="0">
                <a:solidFill>
                  <a:schemeClr val="tx1"/>
                </a:solidFill>
              </a:defRPr>
            </a:lvl4pPr>
            <a:lvl5pPr marL="685800" indent="-109538">
              <a:defRPr lang="en-US" dirty="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0AC708B6-8E29-B54E-B5BC-22D3F3A79D35}"/>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a:solidFill>
                  <a:srgbClr val="5D5AD5"/>
                </a:solidFill>
                <a:latin typeface="+mj-lt"/>
              </a:defRPr>
            </a:lvl1pPr>
          </a:lstStyle>
          <a:p>
            <a:pPr lvl="0"/>
            <a:r>
              <a:rPr lang="en-US"/>
              <a:t>Click to edit Master text styles</a:t>
            </a:r>
          </a:p>
        </p:txBody>
      </p:sp>
      <p:sp>
        <p:nvSpPr>
          <p:cNvPr id="17" name="Text Placeholder 9">
            <a:extLst>
              <a:ext uri="{FF2B5EF4-FFF2-40B4-BE49-F238E27FC236}">
                <a16:creationId xmlns:a16="http://schemas.microsoft.com/office/drawing/2014/main" id="{6B6DD043-AF71-E04E-90DA-432FF63F1E38}"/>
              </a:ext>
            </a:extLst>
          </p:cNvPr>
          <p:cNvSpPr>
            <a:spLocks noGrp="1"/>
          </p:cNvSpPr>
          <p:nvPr>
            <p:ph type="body" sz="quarter" idx="15"/>
          </p:nvPr>
        </p:nvSpPr>
        <p:spPr>
          <a:xfrm>
            <a:off x="3413125" y="2504387"/>
            <a:ext cx="2532063" cy="1698927"/>
          </a:xfrm>
        </p:spPr>
        <p:txBody>
          <a:bodyPr wrap="square">
            <a:spAutoFit/>
          </a:bodyPr>
          <a:lstStyle>
            <a:lvl1pPr marL="141288" indent="-141288">
              <a:defRPr lang="en-US" sz="1800" dirty="0">
                <a:solidFill>
                  <a:schemeClr val="tx1"/>
                </a:solidFill>
              </a:defRPr>
            </a:lvl1pPr>
            <a:lvl2pPr marL="285750" indent="-125413">
              <a:defRPr lang="en-US" sz="1600" dirty="0">
                <a:solidFill>
                  <a:schemeClr val="tx1"/>
                </a:solidFill>
              </a:defRPr>
            </a:lvl2pPr>
            <a:lvl3pPr marL="438150" indent="-133350">
              <a:defRPr lang="en-US" dirty="0">
                <a:solidFill>
                  <a:schemeClr val="tx1"/>
                </a:solidFill>
              </a:defRPr>
            </a:lvl3pPr>
            <a:lvl4pPr marL="566738" indent="-114300">
              <a:defRPr lang="en-US" dirty="0">
                <a:solidFill>
                  <a:schemeClr val="tx1"/>
                </a:solidFill>
              </a:defRPr>
            </a:lvl4pPr>
            <a:lvl5pPr marL="685800" indent="-109538">
              <a:defRPr lang="en-US" dirty="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1">
            <a:extLst>
              <a:ext uri="{FF2B5EF4-FFF2-40B4-BE49-F238E27FC236}">
                <a16:creationId xmlns:a16="http://schemas.microsoft.com/office/drawing/2014/main" id="{D2F0C722-74E8-854E-ABB2-95FEA2574037}"/>
              </a:ext>
            </a:extLst>
          </p:cNvPr>
          <p:cNvSpPr>
            <a:spLocks noGrp="1"/>
          </p:cNvSpPr>
          <p:nvPr>
            <p:ph type="body" sz="quarter" idx="18"/>
          </p:nvPr>
        </p:nvSpPr>
        <p:spPr>
          <a:xfrm>
            <a:off x="6244208" y="1666187"/>
            <a:ext cx="2532063" cy="615553"/>
          </a:xfrm>
        </p:spPr>
        <p:txBody>
          <a:bodyPr anchor="t"/>
          <a:lstStyle>
            <a:lvl1pPr marL="0" indent="0">
              <a:spcBef>
                <a:spcPts val="0"/>
              </a:spcBef>
              <a:buNone/>
              <a:defRPr sz="2000">
                <a:solidFill>
                  <a:srgbClr val="5D5AD5"/>
                </a:solidFill>
                <a:latin typeface="+mj-lt"/>
              </a:defRPr>
            </a:lvl1pPr>
          </a:lstStyle>
          <a:p>
            <a:pPr lvl="0"/>
            <a:r>
              <a:rPr lang="en-US"/>
              <a:t>Click to edit Master text styles</a:t>
            </a:r>
          </a:p>
        </p:txBody>
      </p:sp>
      <p:sp>
        <p:nvSpPr>
          <p:cNvPr id="19" name="Text Placeholder 7">
            <a:extLst>
              <a:ext uri="{FF2B5EF4-FFF2-40B4-BE49-F238E27FC236}">
                <a16:creationId xmlns:a16="http://schemas.microsoft.com/office/drawing/2014/main" id="{780F7ACC-145B-CF45-AAB9-7961394820DB}"/>
              </a:ext>
            </a:extLst>
          </p:cNvPr>
          <p:cNvSpPr>
            <a:spLocks noGrp="1"/>
          </p:cNvSpPr>
          <p:nvPr>
            <p:ph type="body" sz="quarter" idx="19"/>
          </p:nvPr>
        </p:nvSpPr>
        <p:spPr>
          <a:xfrm>
            <a:off x="6244208" y="2511027"/>
            <a:ext cx="2532063" cy="1698927"/>
          </a:xfrm>
        </p:spPr>
        <p:txBody>
          <a:bodyPr wrap="square">
            <a:spAutoFit/>
          </a:bodyPr>
          <a:lstStyle>
            <a:lvl1pPr marL="141288" indent="-141288">
              <a:defRPr lang="en-US" sz="1800" dirty="0">
                <a:solidFill>
                  <a:schemeClr val="tx1"/>
                </a:solidFill>
              </a:defRPr>
            </a:lvl1pPr>
            <a:lvl2pPr marL="285750" indent="-125413">
              <a:defRPr lang="en-US" sz="1600" dirty="0">
                <a:solidFill>
                  <a:schemeClr val="tx1"/>
                </a:solidFill>
              </a:defRPr>
            </a:lvl2pPr>
            <a:lvl3pPr marL="438150" indent="-133350">
              <a:defRPr lang="en-US" dirty="0">
                <a:solidFill>
                  <a:schemeClr val="tx1"/>
                </a:solidFill>
              </a:defRPr>
            </a:lvl3pPr>
            <a:lvl4pPr marL="566738" indent="-114300">
              <a:defRPr lang="en-US" dirty="0">
                <a:solidFill>
                  <a:schemeClr val="tx1"/>
                </a:solidFill>
              </a:defRPr>
            </a:lvl4pPr>
            <a:lvl5pPr marL="685800" indent="-109538">
              <a:defRPr lang="en-US" dirty="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11">
            <a:extLst>
              <a:ext uri="{FF2B5EF4-FFF2-40B4-BE49-F238E27FC236}">
                <a16:creationId xmlns:a16="http://schemas.microsoft.com/office/drawing/2014/main" id="{8F66FABA-8AB7-CD44-B776-784790DE760C}"/>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a:solidFill>
                  <a:srgbClr val="5D5AD5"/>
                </a:solidFill>
                <a:latin typeface="+mj-lt"/>
              </a:defRPr>
            </a:lvl1pPr>
          </a:lstStyle>
          <a:p>
            <a:pPr lvl="0"/>
            <a:r>
              <a:rPr lang="en-US"/>
              <a:t>Click to edit Master text styles</a:t>
            </a:r>
          </a:p>
        </p:txBody>
      </p:sp>
      <p:sp>
        <p:nvSpPr>
          <p:cNvPr id="21" name="Text Placeholder 9">
            <a:extLst>
              <a:ext uri="{FF2B5EF4-FFF2-40B4-BE49-F238E27FC236}">
                <a16:creationId xmlns:a16="http://schemas.microsoft.com/office/drawing/2014/main" id="{169B9E47-D4A7-8F4B-933F-AECD3FED40FA}"/>
              </a:ext>
            </a:extLst>
          </p:cNvPr>
          <p:cNvSpPr>
            <a:spLocks noGrp="1"/>
          </p:cNvSpPr>
          <p:nvPr>
            <p:ph type="body" sz="quarter" idx="21"/>
          </p:nvPr>
        </p:nvSpPr>
        <p:spPr>
          <a:xfrm>
            <a:off x="9073133" y="2504387"/>
            <a:ext cx="2532063" cy="1698927"/>
          </a:xfrm>
        </p:spPr>
        <p:txBody>
          <a:bodyPr wrap="square">
            <a:spAutoFit/>
          </a:bodyPr>
          <a:lstStyle>
            <a:lvl1pPr marL="141288" indent="-141288">
              <a:defRPr lang="en-US" sz="1800" dirty="0">
                <a:solidFill>
                  <a:schemeClr val="tx1"/>
                </a:solidFill>
              </a:defRPr>
            </a:lvl1pPr>
            <a:lvl2pPr marL="285750" indent="-125413">
              <a:defRPr lang="en-US" sz="1600" dirty="0">
                <a:solidFill>
                  <a:schemeClr val="tx1"/>
                </a:solidFill>
              </a:defRPr>
            </a:lvl2pPr>
            <a:lvl3pPr marL="438150" indent="-133350">
              <a:defRPr lang="en-US" dirty="0">
                <a:solidFill>
                  <a:schemeClr val="tx1"/>
                </a:solidFill>
              </a:defRPr>
            </a:lvl3pPr>
            <a:lvl4pPr marL="566738" indent="-114300">
              <a:defRPr lang="en-US" dirty="0">
                <a:solidFill>
                  <a:schemeClr val="tx1"/>
                </a:solidFill>
              </a:defRPr>
            </a:lvl4pPr>
            <a:lvl5pPr marL="685800" indent="-109538">
              <a:defRPr lang="en-US" dirty="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16876D24-870A-4C04-9294-3311C48026DE}"/>
              </a:ext>
            </a:extLst>
          </p:cNvPr>
          <p:cNvSpPr>
            <a:spLocks noGrp="1"/>
          </p:cNvSpPr>
          <p:nvPr>
            <p:ph type="title" hasCustomPrompt="1"/>
          </p:nvPr>
        </p:nvSpPr>
        <p:spPr>
          <a:xfrm>
            <a:off x="588263" y="457200"/>
            <a:ext cx="11018520" cy="553998"/>
          </a:xfrm>
        </p:spPr>
        <p:txBody>
          <a:bodyPr/>
          <a:lstStyle>
            <a:lvl1pPr>
              <a:defRPr>
                <a:solidFill>
                  <a:schemeClr val="tx1"/>
                </a:solidFill>
              </a:defRPr>
            </a:lvl1pPr>
          </a:lstStyle>
          <a:p>
            <a:r>
              <a:rPr lang="en-US"/>
              <a:t>Agenda</a:t>
            </a:r>
          </a:p>
        </p:txBody>
      </p:sp>
    </p:spTree>
    <p:extLst>
      <p:ext uri="{BB962C8B-B14F-4D97-AF65-F5344CB8AC3E}">
        <p14:creationId xmlns:p14="http://schemas.microsoft.com/office/powerpoint/2010/main" val="2324566535"/>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Agenda 3">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E8E2107F-D756-284E-A18C-EC19015DFDD3}"/>
              </a:ext>
            </a:extLst>
          </p:cNvPr>
          <p:cNvSpPr>
            <a:spLocks noGrp="1"/>
          </p:cNvSpPr>
          <p:nvPr>
            <p:ph type="body" sz="quarter" idx="16" hasCustomPrompt="1"/>
          </p:nvPr>
        </p:nvSpPr>
        <p:spPr>
          <a:xfrm>
            <a:off x="584201" y="1666187"/>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12" name="Text Placeholder 7">
            <a:extLst>
              <a:ext uri="{FF2B5EF4-FFF2-40B4-BE49-F238E27FC236}">
                <a16:creationId xmlns:a16="http://schemas.microsoft.com/office/drawing/2014/main" id="{EEDCCC92-5800-7840-A07F-7142E9682A16}"/>
              </a:ext>
            </a:extLst>
          </p:cNvPr>
          <p:cNvSpPr>
            <a:spLocks noGrp="1"/>
          </p:cNvSpPr>
          <p:nvPr>
            <p:ph type="body" sz="quarter" idx="14" hasCustomPrompt="1"/>
          </p:nvPr>
        </p:nvSpPr>
        <p:spPr>
          <a:xfrm>
            <a:off x="1052948" y="166618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13" name="Text Placeholder 11">
            <a:extLst>
              <a:ext uri="{FF2B5EF4-FFF2-40B4-BE49-F238E27FC236}">
                <a16:creationId xmlns:a16="http://schemas.microsoft.com/office/drawing/2014/main" id="{B59C73EE-192A-DC41-998B-295E17CA6792}"/>
              </a:ext>
            </a:extLst>
          </p:cNvPr>
          <p:cNvSpPr>
            <a:spLocks noGrp="1"/>
          </p:cNvSpPr>
          <p:nvPr>
            <p:ph type="body" sz="quarter" idx="17" hasCustomPrompt="1"/>
          </p:nvPr>
        </p:nvSpPr>
        <p:spPr>
          <a:xfrm>
            <a:off x="584201" y="2041967"/>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22" name="Text Placeholder 7">
            <a:extLst>
              <a:ext uri="{FF2B5EF4-FFF2-40B4-BE49-F238E27FC236}">
                <a16:creationId xmlns:a16="http://schemas.microsoft.com/office/drawing/2014/main" id="{78C925AD-00CE-2349-8207-C79406FC49D5}"/>
              </a:ext>
            </a:extLst>
          </p:cNvPr>
          <p:cNvSpPr>
            <a:spLocks noGrp="1"/>
          </p:cNvSpPr>
          <p:nvPr>
            <p:ph type="body" sz="quarter" idx="18" hasCustomPrompt="1"/>
          </p:nvPr>
        </p:nvSpPr>
        <p:spPr>
          <a:xfrm>
            <a:off x="1052948" y="204196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3" name="Text Placeholder 11">
            <a:extLst>
              <a:ext uri="{FF2B5EF4-FFF2-40B4-BE49-F238E27FC236}">
                <a16:creationId xmlns:a16="http://schemas.microsoft.com/office/drawing/2014/main" id="{31D50A13-4F84-9246-AAE0-27B2B8351740}"/>
              </a:ext>
            </a:extLst>
          </p:cNvPr>
          <p:cNvSpPr>
            <a:spLocks noGrp="1"/>
          </p:cNvSpPr>
          <p:nvPr>
            <p:ph type="body" sz="quarter" idx="19" hasCustomPrompt="1"/>
          </p:nvPr>
        </p:nvSpPr>
        <p:spPr>
          <a:xfrm>
            <a:off x="584201" y="2417747"/>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24" name="Text Placeholder 7">
            <a:extLst>
              <a:ext uri="{FF2B5EF4-FFF2-40B4-BE49-F238E27FC236}">
                <a16:creationId xmlns:a16="http://schemas.microsoft.com/office/drawing/2014/main" id="{804F4C3E-9FC0-DB4D-8D21-6D56432FE1C2}"/>
              </a:ext>
            </a:extLst>
          </p:cNvPr>
          <p:cNvSpPr>
            <a:spLocks noGrp="1"/>
          </p:cNvSpPr>
          <p:nvPr>
            <p:ph type="body" sz="quarter" idx="20" hasCustomPrompt="1"/>
          </p:nvPr>
        </p:nvSpPr>
        <p:spPr>
          <a:xfrm>
            <a:off x="1052948" y="2417749"/>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5" name="Text Placeholder 11">
            <a:extLst>
              <a:ext uri="{FF2B5EF4-FFF2-40B4-BE49-F238E27FC236}">
                <a16:creationId xmlns:a16="http://schemas.microsoft.com/office/drawing/2014/main" id="{63B61F84-ABD5-8648-B558-796006AA0455}"/>
              </a:ext>
            </a:extLst>
          </p:cNvPr>
          <p:cNvSpPr>
            <a:spLocks noGrp="1"/>
          </p:cNvSpPr>
          <p:nvPr>
            <p:ph type="body" sz="quarter" idx="21" hasCustomPrompt="1"/>
          </p:nvPr>
        </p:nvSpPr>
        <p:spPr>
          <a:xfrm>
            <a:off x="584201" y="2806055"/>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26" name="Text Placeholder 7">
            <a:extLst>
              <a:ext uri="{FF2B5EF4-FFF2-40B4-BE49-F238E27FC236}">
                <a16:creationId xmlns:a16="http://schemas.microsoft.com/office/drawing/2014/main" id="{26D69D38-758C-7B49-B3A5-187966E71965}"/>
              </a:ext>
            </a:extLst>
          </p:cNvPr>
          <p:cNvSpPr>
            <a:spLocks noGrp="1"/>
          </p:cNvSpPr>
          <p:nvPr>
            <p:ph type="body" sz="quarter" idx="22" hasCustomPrompt="1"/>
          </p:nvPr>
        </p:nvSpPr>
        <p:spPr>
          <a:xfrm>
            <a:off x="1052948" y="2806055"/>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7" name="Text Placeholder 11">
            <a:extLst>
              <a:ext uri="{FF2B5EF4-FFF2-40B4-BE49-F238E27FC236}">
                <a16:creationId xmlns:a16="http://schemas.microsoft.com/office/drawing/2014/main" id="{384E171F-B0E2-AA4E-9E98-C2FBBB1E35DF}"/>
              </a:ext>
            </a:extLst>
          </p:cNvPr>
          <p:cNvSpPr>
            <a:spLocks noGrp="1"/>
          </p:cNvSpPr>
          <p:nvPr>
            <p:ph type="body" sz="quarter" idx="23" hasCustomPrompt="1"/>
          </p:nvPr>
        </p:nvSpPr>
        <p:spPr>
          <a:xfrm>
            <a:off x="584201" y="3181835"/>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28" name="Text Placeholder 7">
            <a:extLst>
              <a:ext uri="{FF2B5EF4-FFF2-40B4-BE49-F238E27FC236}">
                <a16:creationId xmlns:a16="http://schemas.microsoft.com/office/drawing/2014/main" id="{EB5D655A-3EEA-3F46-8DF9-C02C9731BC5F}"/>
              </a:ext>
            </a:extLst>
          </p:cNvPr>
          <p:cNvSpPr>
            <a:spLocks noGrp="1"/>
          </p:cNvSpPr>
          <p:nvPr>
            <p:ph type="body" sz="quarter" idx="24" hasCustomPrompt="1"/>
          </p:nvPr>
        </p:nvSpPr>
        <p:spPr>
          <a:xfrm>
            <a:off x="1052948" y="3181835"/>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9" name="Text Placeholder 11">
            <a:extLst>
              <a:ext uri="{FF2B5EF4-FFF2-40B4-BE49-F238E27FC236}">
                <a16:creationId xmlns:a16="http://schemas.microsoft.com/office/drawing/2014/main" id="{6D3E8F46-A884-8546-8FB0-7E986E7FF094}"/>
              </a:ext>
            </a:extLst>
          </p:cNvPr>
          <p:cNvSpPr>
            <a:spLocks noGrp="1"/>
          </p:cNvSpPr>
          <p:nvPr>
            <p:ph type="body" sz="quarter" idx="25" hasCustomPrompt="1"/>
          </p:nvPr>
        </p:nvSpPr>
        <p:spPr>
          <a:xfrm>
            <a:off x="584201" y="3557615"/>
            <a:ext cx="467986" cy="307777"/>
          </a:xfrm>
        </p:spPr>
        <p:txBody>
          <a:bodyPr anchor="t"/>
          <a:lstStyle>
            <a:lvl1pPr marL="0" indent="0">
              <a:spcBef>
                <a:spcPts val="0"/>
              </a:spcBef>
              <a:buNone/>
              <a:defRPr sz="2000">
                <a:solidFill>
                  <a:srgbClr val="5D5AD5"/>
                </a:solidFill>
                <a:latin typeface="+mj-lt"/>
              </a:defRPr>
            </a:lvl1pPr>
          </a:lstStyle>
          <a:p>
            <a:pPr lvl="0"/>
            <a:r>
              <a:rPr lang="en-US"/>
              <a:t>#</a:t>
            </a:r>
          </a:p>
        </p:txBody>
      </p:sp>
      <p:sp>
        <p:nvSpPr>
          <p:cNvPr id="30" name="Text Placeholder 7">
            <a:extLst>
              <a:ext uri="{FF2B5EF4-FFF2-40B4-BE49-F238E27FC236}">
                <a16:creationId xmlns:a16="http://schemas.microsoft.com/office/drawing/2014/main" id="{2DC88330-CF4F-8042-AC6A-DE435746CEEF}"/>
              </a:ext>
            </a:extLst>
          </p:cNvPr>
          <p:cNvSpPr>
            <a:spLocks noGrp="1"/>
          </p:cNvSpPr>
          <p:nvPr>
            <p:ph type="body" sz="quarter" idx="26" hasCustomPrompt="1"/>
          </p:nvPr>
        </p:nvSpPr>
        <p:spPr>
          <a:xfrm>
            <a:off x="1052948" y="355761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15" name="Title 1">
            <a:extLst>
              <a:ext uri="{FF2B5EF4-FFF2-40B4-BE49-F238E27FC236}">
                <a16:creationId xmlns:a16="http://schemas.microsoft.com/office/drawing/2014/main" id="{E7F93F86-C8E9-4C2B-8A89-9651C91CBE8A}"/>
              </a:ext>
            </a:extLst>
          </p:cNvPr>
          <p:cNvSpPr>
            <a:spLocks noGrp="1"/>
          </p:cNvSpPr>
          <p:nvPr>
            <p:ph type="title" hasCustomPrompt="1"/>
          </p:nvPr>
        </p:nvSpPr>
        <p:spPr>
          <a:xfrm>
            <a:off x="588263" y="457200"/>
            <a:ext cx="11018520" cy="553998"/>
          </a:xfrm>
        </p:spPr>
        <p:txBody>
          <a:bodyPr/>
          <a:lstStyle>
            <a:lvl1pPr>
              <a:defRPr>
                <a:solidFill>
                  <a:schemeClr val="tx1"/>
                </a:solidFill>
              </a:defRPr>
            </a:lvl1pPr>
          </a:lstStyle>
          <a:p>
            <a:r>
              <a:rPr lang="en-US"/>
              <a:t>Agenda</a:t>
            </a:r>
          </a:p>
        </p:txBody>
      </p:sp>
    </p:spTree>
    <p:extLst>
      <p:ext uri="{BB962C8B-B14F-4D97-AF65-F5344CB8AC3E}">
        <p14:creationId xmlns:p14="http://schemas.microsoft.com/office/powerpoint/2010/main" val="3812507220"/>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chemeClr val="accent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271B509-7ED5-6A44-A21F-2ED4CE9996C7}"/>
              </a:ext>
            </a:extLst>
          </p:cNvPr>
          <p:cNvSpPr>
            <a:spLocks noGrp="1"/>
          </p:cNvSpPr>
          <p:nvPr>
            <p:ph type="title" hasCustomPrompt="1"/>
          </p:nvPr>
        </p:nvSpPr>
        <p:spPr>
          <a:xfrm>
            <a:off x="3582416" y="585788"/>
            <a:ext cx="8025384"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Quote text</a:t>
            </a:r>
          </a:p>
        </p:txBody>
      </p:sp>
      <p:sp>
        <p:nvSpPr>
          <p:cNvPr id="4" name="Text Placeholder 4">
            <a:extLst>
              <a:ext uri="{FF2B5EF4-FFF2-40B4-BE49-F238E27FC236}">
                <a16:creationId xmlns:a16="http://schemas.microsoft.com/office/drawing/2014/main" id="{8239844E-B1F9-4340-B431-2107F3D0EBC9}"/>
              </a:ext>
            </a:extLst>
          </p:cNvPr>
          <p:cNvSpPr>
            <a:spLocks noGrp="1"/>
          </p:cNvSpPr>
          <p:nvPr>
            <p:ph type="body" sz="quarter" idx="12" hasCustomPrompt="1"/>
          </p:nvPr>
        </p:nvSpPr>
        <p:spPr>
          <a:xfrm>
            <a:off x="3582416" y="39773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Name</a:t>
            </a:r>
          </a:p>
        </p:txBody>
      </p:sp>
      <p:sp>
        <p:nvSpPr>
          <p:cNvPr id="5" name="Text Placeholder 4">
            <a:extLst>
              <a:ext uri="{FF2B5EF4-FFF2-40B4-BE49-F238E27FC236}">
                <a16:creationId xmlns:a16="http://schemas.microsoft.com/office/drawing/2014/main" id="{EA931C13-91CA-1E4E-BA2A-D76092953AC5}"/>
              </a:ext>
            </a:extLst>
          </p:cNvPr>
          <p:cNvSpPr>
            <a:spLocks noGrp="1"/>
          </p:cNvSpPr>
          <p:nvPr>
            <p:ph type="body" sz="quarter" idx="13" hasCustomPrompt="1"/>
          </p:nvPr>
        </p:nvSpPr>
        <p:spPr>
          <a:xfrm>
            <a:off x="3582416" y="43837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Company or position</a:t>
            </a:r>
          </a:p>
        </p:txBody>
      </p:sp>
      <p:pic>
        <p:nvPicPr>
          <p:cNvPr id="6" name="Picture 5">
            <a:extLst>
              <a:ext uri="{FF2B5EF4-FFF2-40B4-BE49-F238E27FC236}">
                <a16:creationId xmlns:a16="http://schemas.microsoft.com/office/drawing/2014/main" id="{7B9D4545-0309-F242-9ECB-265B5CCA5DD2}"/>
              </a:ext>
            </a:extLst>
          </p:cNvPr>
          <p:cNvPicPr>
            <a:picLocks noChangeAspect="1"/>
          </p:cNvPicPr>
          <p:nvPr userDrawn="1"/>
        </p:nvPicPr>
        <p:blipFill>
          <a:blip r:embed="rId2"/>
          <a:stretch>
            <a:fillRect/>
          </a:stretch>
        </p:blipFill>
        <p:spPr bwMode="black">
          <a:xfrm>
            <a:off x="549201" y="1177602"/>
            <a:ext cx="2514666" cy="2251398"/>
          </a:xfrm>
          <a:prstGeom prst="rect">
            <a:avLst/>
          </a:prstGeom>
        </p:spPr>
      </p:pic>
    </p:spTree>
    <p:extLst>
      <p:ext uri="{BB962C8B-B14F-4D97-AF65-F5344CB8AC3E}">
        <p14:creationId xmlns:p14="http://schemas.microsoft.com/office/powerpoint/2010/main" val="6867480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bg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271B509-7ED5-6A44-A21F-2ED4CE9996C7}"/>
              </a:ext>
            </a:extLst>
          </p:cNvPr>
          <p:cNvSpPr>
            <a:spLocks noGrp="1"/>
          </p:cNvSpPr>
          <p:nvPr>
            <p:ph type="title" hasCustomPrompt="1"/>
          </p:nvPr>
        </p:nvSpPr>
        <p:spPr>
          <a:xfrm>
            <a:off x="3582416" y="585788"/>
            <a:ext cx="8025384"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0" kern="1200" cap="none" spc="-50" baseline="0" dirty="0">
                <a:ln w="3175">
                  <a:noFill/>
                </a:ln>
                <a:solidFill>
                  <a:schemeClr val="accent2"/>
                </a:solidFill>
                <a:effectLst/>
                <a:latin typeface="+mj-lt"/>
                <a:ea typeface="+mn-ea"/>
                <a:cs typeface="Segoe UI" pitchFamily="34" charset="0"/>
              </a:defRPr>
            </a:lvl1pPr>
          </a:lstStyle>
          <a:p>
            <a:r>
              <a:rPr lang="en-US"/>
              <a:t>Quote text</a:t>
            </a:r>
          </a:p>
        </p:txBody>
      </p:sp>
      <p:sp>
        <p:nvSpPr>
          <p:cNvPr id="4" name="Text Placeholder 4">
            <a:extLst>
              <a:ext uri="{FF2B5EF4-FFF2-40B4-BE49-F238E27FC236}">
                <a16:creationId xmlns:a16="http://schemas.microsoft.com/office/drawing/2014/main" id="{8239844E-B1F9-4340-B431-2107F3D0EBC9}"/>
              </a:ext>
            </a:extLst>
          </p:cNvPr>
          <p:cNvSpPr>
            <a:spLocks noGrp="1"/>
          </p:cNvSpPr>
          <p:nvPr>
            <p:ph type="body" sz="quarter" idx="12" hasCustomPrompt="1"/>
          </p:nvPr>
        </p:nvSpPr>
        <p:spPr>
          <a:xfrm>
            <a:off x="3582416" y="39773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accent2"/>
                </a:solidFill>
                <a:latin typeface="+mn-lt"/>
              </a:defRPr>
            </a:lvl1pPr>
          </a:lstStyle>
          <a:p>
            <a:pPr lvl="0"/>
            <a:r>
              <a:rPr lang="en-US"/>
              <a:t>Name</a:t>
            </a:r>
          </a:p>
        </p:txBody>
      </p:sp>
      <p:sp>
        <p:nvSpPr>
          <p:cNvPr id="5" name="Text Placeholder 4">
            <a:extLst>
              <a:ext uri="{FF2B5EF4-FFF2-40B4-BE49-F238E27FC236}">
                <a16:creationId xmlns:a16="http://schemas.microsoft.com/office/drawing/2014/main" id="{EA931C13-91CA-1E4E-BA2A-D76092953AC5}"/>
              </a:ext>
            </a:extLst>
          </p:cNvPr>
          <p:cNvSpPr>
            <a:spLocks noGrp="1"/>
          </p:cNvSpPr>
          <p:nvPr>
            <p:ph type="body" sz="quarter" idx="13" hasCustomPrompt="1"/>
          </p:nvPr>
        </p:nvSpPr>
        <p:spPr>
          <a:xfrm>
            <a:off x="3582416" y="4383719"/>
            <a:ext cx="80253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solidFill>
                  <a:schemeClr val="accent2"/>
                </a:solidFill>
                <a:latin typeface="+mn-lt"/>
              </a:defRPr>
            </a:lvl1pPr>
          </a:lstStyle>
          <a:p>
            <a:pPr lvl="0"/>
            <a:r>
              <a:rPr lang="en-US"/>
              <a:t>Company or position</a:t>
            </a:r>
          </a:p>
        </p:txBody>
      </p:sp>
      <p:pic>
        <p:nvPicPr>
          <p:cNvPr id="7" name="Picture 6">
            <a:extLst>
              <a:ext uri="{FF2B5EF4-FFF2-40B4-BE49-F238E27FC236}">
                <a16:creationId xmlns:a16="http://schemas.microsoft.com/office/drawing/2014/main" id="{B4C7BAD5-DFFC-8E4E-8AAD-1F5CA2CEC252}"/>
              </a:ext>
              <a:ext uri="{C183D7F6-B498-43B3-948B-1728B52AA6E4}">
                <adec:decorative xmlns:adec="http://schemas.microsoft.com/office/drawing/2017/decorative" val="1"/>
              </a:ext>
            </a:extLst>
          </p:cNvPr>
          <p:cNvPicPr>
            <a:picLocks noChangeAspect="1"/>
          </p:cNvPicPr>
          <p:nvPr userDrawn="1"/>
        </p:nvPicPr>
        <p:blipFill>
          <a:blip r:embed="rId2">
            <a:duotone>
              <a:schemeClr val="accent2">
                <a:shade val="45000"/>
                <a:satMod val="135000"/>
              </a:schemeClr>
              <a:prstClr val="white"/>
            </a:duotone>
          </a:blip>
          <a:srcRect/>
          <a:stretch/>
        </p:blipFill>
        <p:spPr>
          <a:xfrm>
            <a:off x="584200" y="1201415"/>
            <a:ext cx="2062492" cy="1842493"/>
          </a:xfrm>
          <a:prstGeom prst="rect">
            <a:avLst/>
          </a:prstGeom>
          <a:ln>
            <a:noFill/>
          </a:ln>
        </p:spPr>
      </p:pic>
    </p:spTree>
    <p:extLst>
      <p:ext uri="{BB962C8B-B14F-4D97-AF65-F5344CB8AC3E}">
        <p14:creationId xmlns:p14="http://schemas.microsoft.com/office/powerpoint/2010/main" val="2897817129"/>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7677990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94353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7438024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7767849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123615686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19344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92508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351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0669195"/>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5726072"/>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545204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492443"/>
          </a:xfrm>
        </p:spPr>
        <p:txBody>
          <a:bodyPr/>
          <a:lstStyle>
            <a:lvl1pPr>
              <a:defRPr sz="3200"/>
            </a:lvl1pPr>
          </a:lstStyle>
          <a:p>
            <a:r>
              <a:rPr lang="en-US"/>
              <a:t>Click to edit Master title style</a:t>
            </a:r>
          </a:p>
        </p:txBody>
      </p:sp>
    </p:spTree>
    <p:extLst>
      <p:ext uri="{BB962C8B-B14F-4D97-AF65-F5344CB8AC3E}">
        <p14:creationId xmlns:p14="http://schemas.microsoft.com/office/powerpoint/2010/main" val="17726511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680D6874-4396-4B68-B84F-70CDA8B3AE91}"/>
              </a:ext>
              <a:ext uri="{C183D7F6-B498-43B3-948B-1728B52AA6E4}">
                <adec:decorative xmlns:adec="http://schemas.microsoft.com/office/drawing/2017/decorative" val="1"/>
              </a:ext>
            </a:extLst>
          </p:cNvPr>
          <p:cNvSpPr/>
          <p:nvPr userDrawn="1"/>
        </p:nvSpPr>
        <p:spPr bwMode="auto">
          <a:xfrm>
            <a:off x="10807700" y="0"/>
            <a:ext cx="1384300" cy="6858000"/>
          </a:xfrm>
          <a:prstGeom prst="rect">
            <a:avLst/>
          </a:prstGeom>
          <a:solidFill>
            <a:schemeClr val="bg1">
              <a:lumMod val="95000"/>
            </a:schemeClr>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Media Placeholder 7">
            <a:extLst>
              <a:ext uri="{FF2B5EF4-FFF2-40B4-BE49-F238E27FC236}">
                <a16:creationId xmlns:a16="http://schemas.microsoft.com/office/drawing/2014/main" id="{215188A2-9EDA-4B8C-9D01-9A3CD32EE086}"/>
              </a:ext>
            </a:extLst>
          </p:cNvPr>
          <p:cNvSpPr>
            <a:spLocks noGrp="1"/>
          </p:cNvSpPr>
          <p:nvPr>
            <p:ph type="media" sz="quarter" idx="10"/>
          </p:nvPr>
        </p:nvSpPr>
        <p:spPr>
          <a:xfrm>
            <a:off x="4546600" y="2082800"/>
            <a:ext cx="7048072" cy="3964541"/>
          </a:xfrm>
        </p:spPr>
        <p:txBody>
          <a:bodyPr/>
          <a:lstStyle/>
          <a:p>
            <a:endParaRPr lang="en-US"/>
          </a:p>
        </p:txBody>
      </p:sp>
    </p:spTree>
    <p:extLst>
      <p:ext uri="{BB962C8B-B14F-4D97-AF65-F5344CB8AC3E}">
        <p14:creationId xmlns:p14="http://schemas.microsoft.com/office/powerpoint/2010/main" val="22231248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04782224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9165808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9149307"/>
      </p:ext>
    </p:extLst>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6106742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8007531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40653343"/>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3425352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57041905"/>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4235253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0763982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7325312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3311891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6786077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174786654"/>
      </p:ext>
    </p:extLst>
  </p:cSld>
  <p:clrMapOvr>
    <a:masterClrMapping/>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76504675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6794806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9739838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8641984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349891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864357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5631068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542201840"/>
      </p:ext>
    </p:extLst>
  </p:cSld>
  <p:clrMapOvr>
    <a:masterClrMapping/>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641447841"/>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0170713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19103168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37634550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77772222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2750838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accent1">
                    <a:lumMod val="40000"/>
                    <a:lumOff val="60000"/>
                  </a:schemeClr>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350838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1157356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62635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3_Section Titl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131EA3-819B-4A6B-BDC4-C4E9A9CC4E8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21628" b="43182"/>
          <a:stretch/>
        </p:blipFill>
        <p:spPr>
          <a:xfrm>
            <a:off x="2843785" y="1423203"/>
            <a:ext cx="9348216" cy="5434798"/>
          </a:xfrm>
          <a:prstGeom prst="rect">
            <a:avLst/>
          </a:prstGeom>
        </p:spPr>
      </p:pic>
      <p:sp>
        <p:nvSpPr>
          <p:cNvPr id="2" name="Title 1"/>
          <p:cNvSpPr>
            <a:spLocks noGrp="1"/>
          </p:cNvSpPr>
          <p:nvPr userDrawn="1">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4299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2_Section Titl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67C6D95-4F3A-4582-BAF8-44C564170CE3}"/>
              </a:ext>
            </a:extLst>
          </p:cNvPr>
          <p:cNvSpPr/>
          <p:nvPr/>
        </p:nvSpPr>
        <p:spPr bwMode="auto">
          <a:xfrm>
            <a:off x="4323123" y="3835400"/>
            <a:ext cx="4805637" cy="2708910"/>
          </a:xfrm>
          <a:prstGeom prst="roundRect">
            <a:avLst>
              <a:gd name="adj" fmla="val 50000"/>
            </a:avLst>
          </a:prstGeom>
          <a:solidFill>
            <a:srgbClr val="8586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Oval 6">
            <a:extLst>
              <a:ext uri="{FF2B5EF4-FFF2-40B4-BE49-F238E27FC236}">
                <a16:creationId xmlns:a16="http://schemas.microsoft.com/office/drawing/2014/main" id="{D6A42C93-6EA1-4DAC-9F60-6DA3EC943BAC}"/>
              </a:ext>
            </a:extLst>
          </p:cNvPr>
          <p:cNvSpPr/>
          <p:nvPr/>
        </p:nvSpPr>
        <p:spPr bwMode="auto">
          <a:xfrm>
            <a:off x="9138285" y="2447925"/>
            <a:ext cx="2780030" cy="2780030"/>
          </a:xfrm>
          <a:prstGeom prst="ellipse">
            <a:avLst/>
          </a:prstGeom>
          <a:solidFill>
            <a:srgbClr val="CD9E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Rectangle 7">
            <a:extLst>
              <a:ext uri="{FF2B5EF4-FFF2-40B4-BE49-F238E27FC236}">
                <a16:creationId xmlns:a16="http://schemas.microsoft.com/office/drawing/2014/main" id="{8C5F28AF-2D6B-461F-B5C5-4F3AF71546AF}"/>
              </a:ext>
            </a:extLst>
          </p:cNvPr>
          <p:cNvSpPr/>
          <p:nvPr/>
        </p:nvSpPr>
        <p:spPr bwMode="auto">
          <a:xfrm>
            <a:off x="9165590" y="3695700"/>
            <a:ext cx="2339975" cy="2611754"/>
          </a:xfrm>
          <a:prstGeom prst="rect">
            <a:avLst/>
          </a:prstGeom>
          <a:solidFill>
            <a:srgbClr val="CD9E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9" name="Rectangle 8">
            <a:extLst>
              <a:ext uri="{FF2B5EF4-FFF2-40B4-BE49-F238E27FC236}">
                <a16:creationId xmlns:a16="http://schemas.microsoft.com/office/drawing/2014/main" id="{BE67AA94-00B4-4B06-AD6A-F77B1105D2CC}"/>
              </a:ext>
            </a:extLst>
          </p:cNvPr>
          <p:cNvSpPr/>
          <p:nvPr/>
        </p:nvSpPr>
        <p:spPr bwMode="auto">
          <a:xfrm>
            <a:off x="10372407" y="4660278"/>
            <a:ext cx="1794193" cy="2197722"/>
          </a:xfrm>
          <a:prstGeom prst="rect">
            <a:avLst/>
          </a:prstGeom>
          <a:solidFill>
            <a:srgbClr val="8B74E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0" name="Rectangle 9">
            <a:extLst>
              <a:ext uri="{FF2B5EF4-FFF2-40B4-BE49-F238E27FC236}">
                <a16:creationId xmlns:a16="http://schemas.microsoft.com/office/drawing/2014/main" id="{AA5BD687-4E60-4AE6-9481-AC1E82DAD250}"/>
              </a:ext>
            </a:extLst>
          </p:cNvPr>
          <p:cNvSpPr/>
          <p:nvPr/>
        </p:nvSpPr>
        <p:spPr bwMode="auto">
          <a:xfrm>
            <a:off x="6477000" y="5176684"/>
            <a:ext cx="2651760" cy="1681316"/>
          </a:xfrm>
          <a:prstGeom prst="rect">
            <a:avLst/>
          </a:prstGeom>
          <a:solidFill>
            <a:srgbClr val="8586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pic>
        <p:nvPicPr>
          <p:cNvPr id="5" name="Picture 4">
            <a:extLst>
              <a:ext uri="{FF2B5EF4-FFF2-40B4-BE49-F238E27FC236}">
                <a16:creationId xmlns:a16="http://schemas.microsoft.com/office/drawing/2014/main" id="{F1131EA3-819B-4A6B-BDC4-C4E9A9CC4E8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8676" t="-996" r="22027" b="44385"/>
          <a:stretch/>
        </p:blipFill>
        <p:spPr>
          <a:xfrm>
            <a:off x="2843785" y="1960232"/>
            <a:ext cx="9348216" cy="4897768"/>
          </a:xfrm>
          <a:prstGeom prst="rect">
            <a:avLst/>
          </a:prstGeom>
        </p:spPr>
      </p:pic>
      <p:sp>
        <p:nvSpPr>
          <p:cNvPr id="2" name="Title 1"/>
          <p:cNvSpPr>
            <a:spLocks noGrp="1"/>
          </p:cNvSpPr>
          <p:nvPr userDrawn="1">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7999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1_Section Title 2">
    <p:bg>
      <p:bgPr>
        <a:solidFill>
          <a:schemeClr val="tx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131EA3-819B-4A6B-BDC4-C4E9A9CC4E85}"/>
              </a:ext>
            </a:extLst>
          </p:cNvPr>
          <p:cNvPicPr>
            <a:picLocks noChangeAspect="1"/>
          </p:cNvPicPr>
          <p:nvPr userDrawn="1"/>
        </p:nvPicPr>
        <p:blipFill rotWithShape="1">
          <a:blip r:embed="rId2" cstate="email">
            <a:alphaModFix amt="70000"/>
            <a:extLst>
              <a:ext uri="{28A0092B-C50C-407E-A947-70E740481C1C}">
                <a14:useLocalDpi xmlns:a14="http://schemas.microsoft.com/office/drawing/2010/main"/>
              </a:ext>
            </a:extLst>
          </a:blip>
          <a:srcRect l="29997" t="22762" b="15706"/>
          <a:stretch/>
        </p:blipFill>
        <p:spPr>
          <a:xfrm>
            <a:off x="0" y="1"/>
            <a:ext cx="9729216" cy="6858000"/>
          </a:xfrm>
          <a:prstGeom prst="rect">
            <a:avLst/>
          </a:prstGeom>
        </p:spPr>
      </p:pic>
      <p:sp>
        <p:nvSpPr>
          <p:cNvPr id="2" name="Title 1"/>
          <p:cNvSpPr>
            <a:spLocks noGrp="1"/>
          </p:cNvSpPr>
          <p:nvPr userDrawn="1">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871575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ection Title graphic">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924510-52C9-334D-90F2-E4A433524C41}"/>
              </a:ext>
            </a:extLst>
          </p:cNvPr>
          <p:cNvSpPr/>
          <p:nvPr userDrawn="1"/>
        </p:nvSpPr>
        <p:spPr bwMode="auto">
          <a:xfrm>
            <a:off x="6395722" y="0"/>
            <a:ext cx="5796278" cy="6858000"/>
          </a:xfrm>
          <a:prstGeom prst="rect">
            <a:avLst/>
          </a:prstGeom>
          <a:solidFill>
            <a:srgbClr val="3E1D9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p:cNvSpPr>
            <a:spLocks noGrp="1"/>
          </p:cNvSpPr>
          <p:nvPr>
            <p:ph type="title" hasCustomPrompt="1"/>
          </p:nvPr>
        </p:nvSpPr>
        <p:spPr>
          <a:xfrm>
            <a:off x="585216"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3" name="Picture 2">
            <a:extLst>
              <a:ext uri="{FF2B5EF4-FFF2-40B4-BE49-F238E27FC236}">
                <a16:creationId xmlns:a16="http://schemas.microsoft.com/office/drawing/2014/main" id="{1CE4BF4A-4D5C-1248-9046-96D3D48BE7B4}"/>
              </a:ext>
            </a:extLst>
          </p:cNvPr>
          <p:cNvPicPr>
            <a:picLocks noChangeAspect="1"/>
          </p:cNvPicPr>
          <p:nvPr userDrawn="1"/>
        </p:nvPicPr>
        <p:blipFill rotWithShape="1">
          <a:blip r:embed="rId2"/>
          <a:srcRect l="29496" t="732" r="19816" b="24421"/>
          <a:stretch/>
        </p:blipFill>
        <p:spPr>
          <a:xfrm>
            <a:off x="6395722" y="-1"/>
            <a:ext cx="5796278" cy="6858001"/>
          </a:xfrm>
          <a:prstGeom prst="rect">
            <a:avLst/>
          </a:prstGeom>
          <a:ln>
            <a:noFill/>
          </a:ln>
        </p:spPr>
      </p:pic>
    </p:spTree>
    <p:extLst>
      <p:ext uri="{BB962C8B-B14F-4D97-AF65-F5344CB8AC3E}">
        <p14:creationId xmlns:p14="http://schemas.microsoft.com/office/powerpoint/2010/main" val="85000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680149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ection Title graphic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5" name="Rectangle 4">
            <a:extLst>
              <a:ext uri="{FF2B5EF4-FFF2-40B4-BE49-F238E27FC236}">
                <a16:creationId xmlns:a16="http://schemas.microsoft.com/office/drawing/2014/main" id="{7F1925CC-BA9D-4D40-B695-B957CD033741}"/>
              </a:ext>
            </a:extLst>
          </p:cNvPr>
          <p:cNvSpPr/>
          <p:nvPr userDrawn="1"/>
        </p:nvSpPr>
        <p:spPr bwMode="auto">
          <a:xfrm>
            <a:off x="6395722" y="0"/>
            <a:ext cx="5796278" cy="6858000"/>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pic>
        <p:nvPicPr>
          <p:cNvPr id="6" name="Picture 5">
            <a:extLst>
              <a:ext uri="{FF2B5EF4-FFF2-40B4-BE49-F238E27FC236}">
                <a16:creationId xmlns:a16="http://schemas.microsoft.com/office/drawing/2014/main" id="{95AE0640-138F-254C-8405-5BB88675B5E9}"/>
              </a:ext>
            </a:extLst>
          </p:cNvPr>
          <p:cNvPicPr>
            <a:picLocks noChangeAspect="1"/>
          </p:cNvPicPr>
          <p:nvPr userDrawn="1"/>
        </p:nvPicPr>
        <p:blipFill rotWithShape="1">
          <a:blip r:embed="rId2"/>
          <a:srcRect l="29496" t="732" r="19816" b="24421"/>
          <a:stretch/>
        </p:blipFill>
        <p:spPr>
          <a:xfrm>
            <a:off x="6395722" y="-1"/>
            <a:ext cx="5796278" cy="6858001"/>
          </a:xfrm>
          <a:prstGeom prst="rect">
            <a:avLst/>
          </a:prstGeom>
        </p:spPr>
      </p:pic>
    </p:spTree>
    <p:extLst>
      <p:ext uri="{BB962C8B-B14F-4D97-AF65-F5344CB8AC3E}">
        <p14:creationId xmlns:p14="http://schemas.microsoft.com/office/powerpoint/2010/main" val="230796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sp>
        <p:nvSpPr>
          <p:cNvPr id="2" name="Title 1"/>
          <p:cNvSpPr>
            <a:spLocks noGrp="1"/>
          </p:cNvSpPr>
          <p:nvPr>
            <p:ph type="title" hasCustomPrompt="1"/>
          </p:nvPr>
        </p:nvSpPr>
        <p:spPr>
          <a:xfrm>
            <a:off x="585216"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05461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74660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63986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2"/>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Picture 4" descr="Microsoft Teams Logo">
            <a:extLst>
              <a:ext uri="{FF2B5EF4-FFF2-40B4-BE49-F238E27FC236}">
                <a16:creationId xmlns:a16="http://schemas.microsoft.com/office/drawing/2014/main" id="{286FD364-646F-4818-9F75-F213E270A1C1}"/>
              </a:ext>
            </a:extLst>
          </p:cNvPr>
          <p:cNvPicPr>
            <a:picLocks noChangeAspect="1"/>
          </p:cNvPicPr>
          <p:nvPr userDrawn="1"/>
        </p:nvPicPr>
        <p:blipFill>
          <a:blip r:embed="rId2"/>
          <a:stretch>
            <a:fillRect/>
          </a:stretch>
        </p:blipFill>
        <p:spPr>
          <a:xfrm>
            <a:off x="298039" y="305421"/>
            <a:ext cx="2659872" cy="866473"/>
          </a:xfrm>
          <a:prstGeom prst="rect">
            <a:avLst/>
          </a:prstGeom>
        </p:spPr>
      </p:pic>
    </p:spTree>
    <p:extLst>
      <p:ext uri="{BB962C8B-B14F-4D97-AF65-F5344CB8AC3E}">
        <p14:creationId xmlns:p14="http://schemas.microsoft.com/office/powerpoint/2010/main" val="431993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3656907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6D036D35-5EFE-4F9A-9DEA-C56B81F64EC4}"/>
              </a:ext>
            </a:extLst>
          </p:cNvPr>
          <p:cNvSpPr>
            <a:spLocks noGrp="1"/>
          </p:cNvSpPr>
          <p:nvPr>
            <p:ph type="body" sz="quarter" idx="10" hasCustomPrompt="1"/>
          </p:nvPr>
        </p:nvSpPr>
        <p:spPr>
          <a:xfrm>
            <a:off x="10490200" y="-423204"/>
            <a:ext cx="1701800" cy="307777"/>
          </a:xfrm>
        </p:spPr>
        <p:txBody>
          <a:bodyPr anchor="b" anchorCtr="0"/>
          <a:lstStyle>
            <a:lvl1pPr algn="r">
              <a:buNone/>
              <a:defRPr sz="2000">
                <a:gradFill>
                  <a:gsLst>
                    <a:gs pos="85263">
                      <a:srgbClr val="D83B01"/>
                    </a:gs>
                    <a:gs pos="58000">
                      <a:srgbClr val="D83B01"/>
                    </a:gs>
                  </a:gsLst>
                  <a:lin ang="18600000" scaled="0"/>
                </a:gradFill>
                <a:latin typeface="+mj-lt"/>
              </a:defRPr>
            </a:lvl1pPr>
          </a:lstStyle>
          <a:p>
            <a:pPr lvl="0"/>
            <a:r>
              <a:rPr lang="en-US"/>
              <a:t>XX-XXX</a:t>
            </a:r>
          </a:p>
        </p:txBody>
      </p:sp>
    </p:spTree>
    <p:extLst>
      <p:ext uri="{BB962C8B-B14F-4D97-AF65-F5344CB8AC3E}">
        <p14:creationId xmlns:p14="http://schemas.microsoft.com/office/powerpoint/2010/main" val="38826432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1401348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139760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24585651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21054171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748465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0"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7694464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52302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76671902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306878413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908577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2047286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644984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4007693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8461244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E426F4E9-378A-43C3-8FF0-2BB4FD3998BB}"/>
              </a:ext>
            </a:extLst>
          </p:cNvPr>
          <p:cNvPicPr>
            <a:picLocks noChangeAspect="1"/>
          </p:cNvPicPr>
          <p:nvPr userDrawn="1"/>
        </p:nvPicPr>
        <p:blipFill>
          <a:blip r:embed="rId2"/>
          <a:stretch>
            <a:fillRect/>
          </a:stretch>
        </p:blipFill>
        <p:spPr>
          <a:xfrm>
            <a:off x="426425" y="438484"/>
            <a:ext cx="1361869" cy="224138"/>
          </a:xfrm>
          <a:prstGeom prst="rect">
            <a:avLst/>
          </a:prstGeom>
        </p:spPr>
      </p:pic>
    </p:spTree>
    <p:extLst>
      <p:ext uri="{BB962C8B-B14F-4D97-AF65-F5344CB8AC3E}">
        <p14:creationId xmlns:p14="http://schemas.microsoft.com/office/powerpoint/2010/main" val="232918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638177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494350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3768740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019924918"/>
      </p:ext>
    </p:extLst>
  </p:cSld>
  <p:clrMapOvr>
    <a:masterClrMapping/>
  </p:clrMapOvr>
  <p:transition>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29538223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29042159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801519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15707409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183347474"/>
      </p:ext>
    </p:extLst>
  </p:cSld>
  <p:clrMapOvr>
    <a:masterClrMapping/>
  </p:clrMapOvr>
  <p:transition>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26852151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EF8822D-F745-4E56-A540-A9547E7BCE07}"/>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FFFFFF"/>
                </a:solidFill>
              </a:defRPr>
            </a:lvl1pPr>
          </a:lstStyle>
          <a:p>
            <a:r>
              <a:rPr lang="en-US"/>
              <a:t>Microsoft 365</a:t>
            </a:r>
            <a:br>
              <a:rPr lang="en-US"/>
            </a:br>
            <a:r>
              <a:rPr lang="en-US"/>
              <a:t>title or event name</a:t>
            </a:r>
          </a:p>
        </p:txBody>
      </p:sp>
      <p:sp>
        <p:nvSpPr>
          <p:cNvPr id="9" name="Text Placeholder 4">
            <a:extLst>
              <a:ext uri="{FF2B5EF4-FFF2-40B4-BE49-F238E27FC236}">
                <a16:creationId xmlns:a16="http://schemas.microsoft.com/office/drawing/2014/main" id="{3A25CC0D-FC54-4BD7-82BD-929FB99709CA}"/>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FFFFFF"/>
                </a:solidFill>
                <a:latin typeface="+mn-lt"/>
              </a:defRPr>
            </a:lvl1pPr>
          </a:lstStyle>
          <a:p>
            <a:pPr lvl="0"/>
            <a:r>
              <a:rPr lang="en-US"/>
              <a:t>Author name</a:t>
            </a:r>
          </a:p>
          <a:p>
            <a:pPr lvl="0"/>
            <a:r>
              <a:rPr lang="en-US"/>
              <a:t>Date</a:t>
            </a:r>
          </a:p>
        </p:txBody>
      </p:sp>
      <p:pic>
        <p:nvPicPr>
          <p:cNvPr id="5" name="Picture 4">
            <a:extLst>
              <a:ext uri="{FF2B5EF4-FFF2-40B4-BE49-F238E27FC236}">
                <a16:creationId xmlns:a16="http://schemas.microsoft.com/office/drawing/2014/main" id="{22641517-9B2B-4313-918D-39BA89D3DD95}"/>
              </a:ext>
            </a:extLst>
          </p:cNvPr>
          <p:cNvPicPr>
            <a:picLocks noChangeAspect="1"/>
          </p:cNvPicPr>
          <p:nvPr userDrawn="1"/>
        </p:nvPicPr>
        <p:blipFill>
          <a:blip r:embed="rId2"/>
          <a:stretch>
            <a:fillRect/>
          </a:stretch>
        </p:blipFill>
        <p:spPr>
          <a:xfrm>
            <a:off x="426424" y="438438"/>
            <a:ext cx="1364901" cy="224637"/>
          </a:xfrm>
          <a:prstGeom prst="rect">
            <a:avLst/>
          </a:prstGeom>
        </p:spPr>
      </p:pic>
    </p:spTree>
    <p:extLst>
      <p:ext uri="{BB962C8B-B14F-4D97-AF65-F5344CB8AC3E}">
        <p14:creationId xmlns:p14="http://schemas.microsoft.com/office/powerpoint/2010/main" val="1776802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29024918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5145684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6698838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hoto 1">
    <p:spTree>
      <p:nvGrpSpPr>
        <p:cNvPr id="1" name=""/>
        <p:cNvGrpSpPr/>
        <p:nvPr/>
      </p:nvGrpSpPr>
      <p:grpSpPr>
        <a:xfrm>
          <a:off x="0" y="0"/>
          <a:ext cx="0" cy="0"/>
          <a:chOff x="0" y="0"/>
          <a:chExt cx="0" cy="0"/>
        </a:xfrm>
      </p:grpSpPr>
      <p:pic>
        <p:nvPicPr>
          <p:cNvPr id="5" name="Picture 4" descr="A picture containing nature&#10;&#10;Description generated with high confidence">
            <a:extLst>
              <a:ext uri="{FF2B5EF4-FFF2-40B4-BE49-F238E27FC236}">
                <a16:creationId xmlns:a16="http://schemas.microsoft.com/office/drawing/2014/main" id="{69118772-E985-4F42-88B2-9F62C1FFA6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05"/>
            <a:ext cx="12192000" cy="6855989"/>
          </a:xfrm>
          <a:prstGeom prst="rect">
            <a:avLst/>
          </a:prstGeom>
        </p:spPr>
      </p:pic>
      <p:sp>
        <p:nvSpPr>
          <p:cNvPr id="4" name="Rectangle 3">
            <a:extLst>
              <a:ext uri="{FF2B5EF4-FFF2-40B4-BE49-F238E27FC236}">
                <a16:creationId xmlns:a16="http://schemas.microsoft.com/office/drawing/2014/main" id="{AA75F9E8-76F8-404F-81D0-A4BFE846316B}"/>
              </a:ext>
            </a:extLst>
          </p:cNvPr>
          <p:cNvSpPr/>
          <p:nvPr userDrawn="1"/>
        </p:nvSpPr>
        <p:spPr bwMode="auto">
          <a:xfrm>
            <a:off x="-1" y="0"/>
            <a:ext cx="11762464" cy="6858000"/>
          </a:xfrm>
          <a:prstGeom prst="rect">
            <a:avLst/>
          </a:prstGeom>
          <a:gradFill flip="none" rotWithShape="1">
            <a:gsLst>
              <a:gs pos="0">
                <a:srgbClr val="000000">
                  <a:alpha val="60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FFFFFF"/>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FFFFFF"/>
                </a:solidFill>
                <a:latin typeface="+mn-lt"/>
              </a:defRPr>
            </a:lvl1pPr>
          </a:lstStyle>
          <a:p>
            <a:pPr lvl="0"/>
            <a:r>
              <a:rPr lang="en-US"/>
              <a:t>Author name</a:t>
            </a:r>
          </a:p>
          <a:p>
            <a:pPr lvl="0"/>
            <a:r>
              <a:rPr lang="en-US"/>
              <a:t>Date</a:t>
            </a:r>
          </a:p>
        </p:txBody>
      </p:sp>
      <p:pic>
        <p:nvPicPr>
          <p:cNvPr id="11" name="Picture 10">
            <a:extLst>
              <a:ext uri="{FF2B5EF4-FFF2-40B4-BE49-F238E27FC236}">
                <a16:creationId xmlns:a16="http://schemas.microsoft.com/office/drawing/2014/main" id="{532130BA-65C8-41A2-A19D-07A9005A5B18}"/>
              </a:ext>
            </a:extLst>
          </p:cNvPr>
          <p:cNvPicPr>
            <a:picLocks noChangeAspect="1"/>
          </p:cNvPicPr>
          <p:nvPr userDrawn="1"/>
        </p:nvPicPr>
        <p:blipFill>
          <a:blip r:embed="rId3"/>
          <a:stretch>
            <a:fillRect/>
          </a:stretch>
        </p:blipFill>
        <p:spPr>
          <a:xfrm>
            <a:off x="426424" y="438438"/>
            <a:ext cx="1364901" cy="224637"/>
          </a:xfrm>
          <a:prstGeom prst="rect">
            <a:avLst/>
          </a:prstGeom>
        </p:spPr>
      </p:pic>
    </p:spTree>
    <p:extLst>
      <p:ext uri="{BB962C8B-B14F-4D97-AF65-F5344CB8AC3E}">
        <p14:creationId xmlns:p14="http://schemas.microsoft.com/office/powerpoint/2010/main" val="415618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hoto 2">
    <p:spTree>
      <p:nvGrpSpPr>
        <p:cNvPr id="1" name=""/>
        <p:cNvGrpSpPr/>
        <p:nvPr/>
      </p:nvGrpSpPr>
      <p:grpSpPr>
        <a:xfrm>
          <a:off x="0" y="0"/>
          <a:ext cx="0" cy="0"/>
          <a:chOff x="0" y="0"/>
          <a:chExt cx="0" cy="0"/>
        </a:xfrm>
      </p:grpSpPr>
      <p:pic>
        <p:nvPicPr>
          <p:cNvPr id="3" name="Picture 2" descr="A tall building&#10;&#10;Description generated with high confidence">
            <a:extLst>
              <a:ext uri="{FF2B5EF4-FFF2-40B4-BE49-F238E27FC236}">
                <a16:creationId xmlns:a16="http://schemas.microsoft.com/office/drawing/2014/main" id="{E6833BAC-E1FF-4E7B-8026-4C10A8A50C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31"/>
            <a:ext cx="12192000" cy="6854739"/>
          </a:xfrm>
          <a:prstGeom prst="rect">
            <a:avLst/>
          </a:prstGeom>
        </p:spPr>
      </p:pic>
      <p:sp>
        <p:nvSpPr>
          <p:cNvPr id="12" name="Rectangle 11">
            <a:extLst>
              <a:ext uri="{FF2B5EF4-FFF2-40B4-BE49-F238E27FC236}">
                <a16:creationId xmlns:a16="http://schemas.microsoft.com/office/drawing/2014/main" id="{6C3D28C3-DA19-47E2-B299-A9B66E43396C}"/>
              </a:ext>
            </a:extLst>
          </p:cNvPr>
          <p:cNvSpPr/>
          <p:nvPr userDrawn="1"/>
        </p:nvSpPr>
        <p:spPr bwMode="auto">
          <a:xfrm>
            <a:off x="-1" y="0"/>
            <a:ext cx="11762464" cy="6858000"/>
          </a:xfrm>
          <a:prstGeom prst="rect">
            <a:avLst/>
          </a:prstGeom>
          <a:gradFill flip="none" rotWithShape="1">
            <a:gsLst>
              <a:gs pos="16000">
                <a:srgbClr val="000000"/>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FFFFFF"/>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FFFFFF"/>
                </a:solidFill>
                <a:latin typeface="+mn-lt"/>
              </a:defRPr>
            </a:lvl1pPr>
          </a:lstStyle>
          <a:p>
            <a:pPr lvl="0"/>
            <a:r>
              <a:rPr lang="en-US"/>
              <a:t>Author name</a:t>
            </a:r>
          </a:p>
          <a:p>
            <a:pPr lvl="0"/>
            <a:r>
              <a:rPr lang="en-US"/>
              <a:t>Date</a:t>
            </a:r>
          </a:p>
        </p:txBody>
      </p:sp>
      <p:pic>
        <p:nvPicPr>
          <p:cNvPr id="11" name="Picture 10">
            <a:extLst>
              <a:ext uri="{FF2B5EF4-FFF2-40B4-BE49-F238E27FC236}">
                <a16:creationId xmlns:a16="http://schemas.microsoft.com/office/drawing/2014/main" id="{532130BA-65C8-41A2-A19D-07A9005A5B18}"/>
              </a:ext>
            </a:extLst>
          </p:cNvPr>
          <p:cNvPicPr>
            <a:picLocks noChangeAspect="1"/>
          </p:cNvPicPr>
          <p:nvPr userDrawn="1"/>
        </p:nvPicPr>
        <p:blipFill>
          <a:blip r:embed="rId3"/>
          <a:stretch>
            <a:fillRect/>
          </a:stretch>
        </p:blipFill>
        <p:spPr>
          <a:xfrm>
            <a:off x="426424" y="438438"/>
            <a:ext cx="1364901" cy="224637"/>
          </a:xfrm>
          <a:prstGeom prst="rect">
            <a:avLst/>
          </a:prstGeom>
        </p:spPr>
      </p:pic>
    </p:spTree>
    <p:extLst>
      <p:ext uri="{BB962C8B-B14F-4D97-AF65-F5344CB8AC3E}">
        <p14:creationId xmlns:p14="http://schemas.microsoft.com/office/powerpoint/2010/main" val="41699071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26186677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3">
    <p:spTree>
      <p:nvGrpSpPr>
        <p:cNvPr id="1" name=""/>
        <p:cNvGrpSpPr/>
        <p:nvPr/>
      </p:nvGrpSpPr>
      <p:grpSpPr>
        <a:xfrm>
          <a:off x="0" y="0"/>
          <a:ext cx="0" cy="0"/>
          <a:chOff x="0" y="0"/>
          <a:chExt cx="0" cy="0"/>
        </a:xfrm>
      </p:grpSpPr>
      <p:pic>
        <p:nvPicPr>
          <p:cNvPr id="15" name="Picture 14" descr="A picture containing sky, grass, outdoor, field&#10;&#10;Description generated with very high confidence">
            <a:extLst>
              <a:ext uri="{FF2B5EF4-FFF2-40B4-BE49-F238E27FC236}">
                <a16:creationId xmlns:a16="http://schemas.microsoft.com/office/drawing/2014/main" id="{63E7C36F-3745-418F-AF8E-F9B9B46FD8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536" b="3536"/>
          <a:stretch/>
        </p:blipFill>
        <p:spPr>
          <a:xfrm>
            <a:off x="0" y="3207"/>
            <a:ext cx="12192000" cy="6851585"/>
          </a:xfrm>
          <a:prstGeom prst="rect">
            <a:avLst/>
          </a:prstGeom>
        </p:spPr>
      </p:pic>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1" name="Picture 10">
            <a:extLst>
              <a:ext uri="{FF2B5EF4-FFF2-40B4-BE49-F238E27FC236}">
                <a16:creationId xmlns:a16="http://schemas.microsoft.com/office/drawing/2014/main" id="{532130BA-65C8-41A2-A19D-07A9005A5B18}"/>
              </a:ext>
            </a:extLst>
          </p:cNvPr>
          <p:cNvPicPr>
            <a:picLocks noChangeAspect="1"/>
          </p:cNvPicPr>
          <p:nvPr userDrawn="1"/>
        </p:nvPicPr>
        <p:blipFill>
          <a:blip r:embed="rId3"/>
          <a:stretch>
            <a:fillRect/>
          </a:stretch>
        </p:blipFill>
        <p:spPr>
          <a:xfrm>
            <a:off x="426424" y="438438"/>
            <a:ext cx="1364901" cy="224637"/>
          </a:xfrm>
          <a:prstGeom prst="rect">
            <a:avLst/>
          </a:prstGeom>
        </p:spPr>
      </p:pic>
    </p:spTree>
    <p:extLst>
      <p:ext uri="{BB962C8B-B14F-4D97-AF65-F5344CB8AC3E}">
        <p14:creationId xmlns:p14="http://schemas.microsoft.com/office/powerpoint/2010/main" val="22401982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hoto 4">
    <p:spTree>
      <p:nvGrpSpPr>
        <p:cNvPr id="1" name=""/>
        <p:cNvGrpSpPr/>
        <p:nvPr/>
      </p:nvGrpSpPr>
      <p:grpSpPr>
        <a:xfrm>
          <a:off x="0" y="0"/>
          <a:ext cx="0" cy="0"/>
          <a:chOff x="0" y="0"/>
          <a:chExt cx="0" cy="0"/>
        </a:xfrm>
      </p:grpSpPr>
      <p:pic>
        <p:nvPicPr>
          <p:cNvPr id="6" name="Picture 5" descr="A close up of a mountain&#10;&#10;Description generated with very high confidence">
            <a:extLst>
              <a:ext uri="{FF2B5EF4-FFF2-40B4-BE49-F238E27FC236}">
                <a16:creationId xmlns:a16="http://schemas.microsoft.com/office/drawing/2014/main" id="{AF1ED87A-3564-4E58-B1F0-66E9B6D92C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5" t="36777" r="25058" b="-4592"/>
          <a:stretch/>
        </p:blipFill>
        <p:spPr>
          <a:xfrm>
            <a:off x="-7262" y="1"/>
            <a:ext cx="12199263" cy="7356084"/>
          </a:xfrm>
          <a:prstGeom prst="rect">
            <a:avLst/>
          </a:prstGeom>
        </p:spPr>
      </p:pic>
      <p:sp>
        <p:nvSpPr>
          <p:cNvPr id="12" name="Rectangle 11">
            <a:extLst>
              <a:ext uri="{FF2B5EF4-FFF2-40B4-BE49-F238E27FC236}">
                <a16:creationId xmlns:a16="http://schemas.microsoft.com/office/drawing/2014/main" id="{6C3D28C3-DA19-47E2-B299-A9B66E43396C}"/>
              </a:ext>
            </a:extLst>
          </p:cNvPr>
          <p:cNvSpPr/>
          <p:nvPr userDrawn="1"/>
        </p:nvSpPr>
        <p:spPr bwMode="auto">
          <a:xfrm>
            <a:off x="-1" y="0"/>
            <a:ext cx="11762464" cy="6858000"/>
          </a:xfrm>
          <a:prstGeom prst="rect">
            <a:avLst/>
          </a:prstGeom>
          <a:gradFill flip="none" rotWithShape="1">
            <a:gsLst>
              <a:gs pos="0">
                <a:srgbClr val="000000">
                  <a:alpha val="70000"/>
                </a:srgbClr>
              </a:gs>
              <a:gs pos="74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FFFFFF"/>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FFFFFF"/>
                </a:solidFill>
                <a:latin typeface="+mn-lt"/>
              </a:defRPr>
            </a:lvl1pPr>
          </a:lstStyle>
          <a:p>
            <a:pPr lvl="0"/>
            <a:r>
              <a:rPr lang="en-US"/>
              <a:t>Author name</a:t>
            </a:r>
          </a:p>
          <a:p>
            <a:pPr lvl="0"/>
            <a:r>
              <a:rPr lang="en-US"/>
              <a:t>Date</a:t>
            </a:r>
          </a:p>
        </p:txBody>
      </p:sp>
      <p:pic>
        <p:nvPicPr>
          <p:cNvPr id="11" name="Picture 10">
            <a:extLst>
              <a:ext uri="{FF2B5EF4-FFF2-40B4-BE49-F238E27FC236}">
                <a16:creationId xmlns:a16="http://schemas.microsoft.com/office/drawing/2014/main" id="{532130BA-65C8-41A2-A19D-07A9005A5B18}"/>
              </a:ext>
            </a:extLst>
          </p:cNvPr>
          <p:cNvPicPr>
            <a:picLocks noChangeAspect="1"/>
          </p:cNvPicPr>
          <p:nvPr userDrawn="1"/>
        </p:nvPicPr>
        <p:blipFill>
          <a:blip r:embed="rId3"/>
          <a:stretch>
            <a:fillRect/>
          </a:stretch>
        </p:blipFill>
        <p:spPr>
          <a:xfrm>
            <a:off x="426424" y="438438"/>
            <a:ext cx="1364901" cy="224637"/>
          </a:xfrm>
          <a:prstGeom prst="rect">
            <a:avLst/>
          </a:prstGeom>
        </p:spPr>
      </p:pic>
    </p:spTree>
    <p:extLst>
      <p:ext uri="{BB962C8B-B14F-4D97-AF65-F5344CB8AC3E}">
        <p14:creationId xmlns:p14="http://schemas.microsoft.com/office/powerpoint/2010/main" val="15834005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hoto 5">
    <p:spTree>
      <p:nvGrpSpPr>
        <p:cNvPr id="1" name=""/>
        <p:cNvGrpSpPr/>
        <p:nvPr/>
      </p:nvGrpSpPr>
      <p:grpSpPr>
        <a:xfrm>
          <a:off x="0" y="0"/>
          <a:ext cx="0" cy="0"/>
          <a:chOff x="0" y="0"/>
          <a:chExt cx="0" cy="0"/>
        </a:xfrm>
      </p:grpSpPr>
      <p:pic>
        <p:nvPicPr>
          <p:cNvPr id="10" name="Picture 9" descr="A picture containing sky, tree, transport, outdoor&#10;&#10;Description generated with high confidence">
            <a:extLst>
              <a:ext uri="{FF2B5EF4-FFF2-40B4-BE49-F238E27FC236}">
                <a16:creationId xmlns:a16="http://schemas.microsoft.com/office/drawing/2014/main" id="{A0BFB370-385E-4F69-8EC2-A273C27F7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72"/>
            <a:ext cx="12192000" cy="6853628"/>
          </a:xfrm>
          <a:prstGeom prst="rect">
            <a:avLst/>
          </a:prstGeom>
        </p:spPr>
      </p:pic>
      <p:sp>
        <p:nvSpPr>
          <p:cNvPr id="7" name="Title 1">
            <a:extLst>
              <a:ext uri="{FF2B5EF4-FFF2-40B4-BE49-F238E27FC236}">
                <a16:creationId xmlns:a16="http://schemas.microsoft.com/office/drawing/2014/main" id="{CA7C8B6F-372D-4AED-9EBD-C53B2BF27A24}"/>
              </a:ext>
            </a:extLst>
          </p:cNvPr>
          <p:cNvSpPr>
            <a:spLocks noGrp="1"/>
          </p:cNvSpPr>
          <p:nvPr>
            <p:ph type="title" hasCustomPrompt="1"/>
          </p:nvPr>
        </p:nvSpPr>
        <p:spPr>
          <a:xfrm>
            <a:off x="429545"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8" name="Text Placeholder 4">
            <a:extLst>
              <a:ext uri="{FF2B5EF4-FFF2-40B4-BE49-F238E27FC236}">
                <a16:creationId xmlns:a16="http://schemas.microsoft.com/office/drawing/2014/main" id="{785A3DC9-B076-4B37-93A9-33E5EB147888}"/>
              </a:ext>
            </a:extLst>
          </p:cNvPr>
          <p:cNvSpPr>
            <a:spLocks noGrp="1"/>
          </p:cNvSpPr>
          <p:nvPr>
            <p:ph type="body" sz="quarter" idx="12" hasCustomPrompt="1"/>
          </p:nvPr>
        </p:nvSpPr>
        <p:spPr>
          <a:xfrm>
            <a:off x="429545" y="4826339"/>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BCB88EBE-379A-429E-B92F-5B1D87811231}"/>
              </a:ext>
            </a:extLst>
          </p:cNvPr>
          <p:cNvPicPr>
            <a:picLocks noChangeAspect="1"/>
          </p:cNvPicPr>
          <p:nvPr userDrawn="1"/>
        </p:nvPicPr>
        <p:blipFill>
          <a:blip r:embed="rId3"/>
          <a:stretch>
            <a:fillRect/>
          </a:stretch>
        </p:blipFill>
        <p:spPr>
          <a:xfrm>
            <a:off x="426425" y="438484"/>
            <a:ext cx="1361869" cy="224138"/>
          </a:xfrm>
          <a:prstGeom prst="rect">
            <a:avLst/>
          </a:prstGeom>
        </p:spPr>
      </p:pic>
    </p:spTree>
    <p:extLst>
      <p:ext uri="{BB962C8B-B14F-4D97-AF65-F5344CB8AC3E}">
        <p14:creationId xmlns:p14="http://schemas.microsoft.com/office/powerpoint/2010/main" val="259655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0357" y="1183795"/>
            <a:ext cx="3628455" cy="1174324"/>
          </a:xfrm>
        </p:spPr>
        <p:txBody>
          <a:bodyPr lIns="0" tIns="0" rIns="0" bIns="0"/>
          <a:lstStyle>
            <a:lvl1pPr>
              <a:lnSpc>
                <a:spcPct val="100000"/>
              </a:lnSpc>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183794"/>
            <a:ext cx="3618382" cy="3312974"/>
          </a:xfrm>
        </p:spPr>
        <p:txBody>
          <a:bodyPr wrap="square" lIns="0" tIns="0" rIns="0" bIns="0">
            <a:noAutofit/>
          </a:bodyPr>
          <a:lstStyle>
            <a:lvl1pPr marL="0" marR="0" indent="0" algn="l" defTabSz="507330" rtl="0" eaLnBrk="1" fontAlgn="auto" latinLnBrk="0" hangingPunct="1">
              <a:lnSpc>
                <a:spcPct val="100000"/>
              </a:lnSpc>
              <a:spcBef>
                <a:spcPts val="0"/>
              </a:spcBef>
              <a:spcAft>
                <a:spcPts val="98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618170733"/>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29383" y="2124908"/>
            <a:ext cx="11333080" cy="1498787"/>
          </a:xfrm>
        </p:spPr>
        <p:txBody>
          <a:bodyPr wrap="square" lIns="0" tIns="0" rIns="0" bIns="0">
            <a:spAutoFit/>
          </a:bodyPr>
          <a:lstStyle>
            <a:lvl1pPr marL="0" indent="0">
              <a:lnSpc>
                <a:spcPct val="100000"/>
              </a:lnSpc>
              <a:spcBef>
                <a:spcPts val="1961"/>
              </a:spcBef>
              <a:spcAft>
                <a:spcPts val="0"/>
              </a:spcAft>
              <a:buNone/>
              <a:defRPr sz="2549" b="0" i="0">
                <a:solidFill>
                  <a:srgbClr val="000000"/>
                </a:solidFill>
                <a:latin typeface="+mn-lt"/>
              </a:defRPr>
            </a:lvl1pPr>
            <a:lvl2pPr marL="224097" indent="0">
              <a:lnSpc>
                <a:spcPct val="100000"/>
              </a:lnSpc>
              <a:spcBef>
                <a:spcPts val="1961"/>
              </a:spcBef>
              <a:spcAft>
                <a:spcPts val="0"/>
              </a:spcAft>
              <a:buNone/>
              <a:defRPr sz="1961">
                <a:solidFill>
                  <a:srgbClr val="000000"/>
                </a:solidFill>
              </a:defRPr>
            </a:lvl2pPr>
            <a:lvl3pPr marL="448193" indent="0">
              <a:lnSpc>
                <a:spcPct val="100000"/>
              </a:lnSpc>
              <a:spcBef>
                <a:spcPts val="1961"/>
              </a:spcBef>
              <a:spcAft>
                <a:spcPts val="0"/>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a:t>
            </a:r>
          </a:p>
          <a:p>
            <a:pPr lvl="1"/>
            <a:r>
              <a:rPr lang="en-US"/>
              <a:t>Second level Segoe UI 20</a:t>
            </a:r>
          </a:p>
          <a:p>
            <a:pPr lvl="2"/>
            <a:r>
              <a:rPr lang="en-US"/>
              <a:t>Third level Segoe UI 20</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a:t>
            </a:r>
          </a:p>
        </p:txBody>
      </p:sp>
    </p:spTree>
    <p:extLst>
      <p:ext uri="{BB962C8B-B14F-4D97-AF65-F5344CB8AC3E}">
        <p14:creationId xmlns:p14="http://schemas.microsoft.com/office/powerpoint/2010/main" val="226275552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29383" y="437538"/>
            <a:ext cx="11333080" cy="742300"/>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474640083"/>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2"/>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a:t> </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9383" y="2122072"/>
            <a:ext cx="5553007" cy="2374698"/>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3" name="Title 2">
            <a:extLst>
              <a:ext uri="{FF2B5EF4-FFF2-40B4-BE49-F238E27FC236}">
                <a16:creationId xmlns:a16="http://schemas.microsoft.com/office/drawing/2014/main" id="{43E187AA-EF04-4AB1-BC58-089B2A33C59B}"/>
              </a:ext>
            </a:extLst>
          </p:cNvPr>
          <p:cNvSpPr>
            <a:spLocks noGrp="1"/>
          </p:cNvSpPr>
          <p:nvPr>
            <p:ph type="title" hasCustomPrompt="1"/>
          </p:nvPr>
        </p:nvSpPr>
        <p:spPr>
          <a:xfrm>
            <a:off x="429383" y="438785"/>
            <a:ext cx="5553007" cy="741053"/>
          </a:xfrm>
        </p:spPr>
        <p:txBody>
          <a:bodyPr/>
          <a:lstStyle>
            <a:lvl1pPr>
              <a:defRPr/>
            </a:lvl1pPr>
          </a:lstStyle>
          <a:p>
            <a:r>
              <a:rPr lang="en-US"/>
              <a:t>Photo layout 1</a:t>
            </a:r>
          </a:p>
        </p:txBody>
      </p:sp>
    </p:spTree>
    <p:extLst>
      <p:ext uri="{BB962C8B-B14F-4D97-AF65-F5344CB8AC3E}">
        <p14:creationId xmlns:p14="http://schemas.microsoft.com/office/powerpoint/2010/main" val="323144858"/>
      </p:ext>
    </p:extLst>
  </p:cSld>
  <p:clrMapOvr>
    <a:masterClrMapping/>
  </p:clrMapOvr>
  <p:transition>
    <p:fade/>
  </p:transition>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a:t> </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a:t> </a:t>
            </a:r>
          </a:p>
        </p:txBody>
      </p:sp>
      <p:sp>
        <p:nvSpPr>
          <p:cNvPr id="13" name="Picture Placeholder 10"/>
          <p:cNvSpPr>
            <a:spLocks noGrp="1"/>
          </p:cNvSpPr>
          <p:nvPr>
            <p:ph type="pic" sz="quarter" idx="16" hasCustomPrompt="1"/>
          </p:nvPr>
        </p:nvSpPr>
        <p:spPr>
          <a:xfrm>
            <a:off x="8126964" y="2135538"/>
            <a:ext cx="3634002" cy="2583814"/>
          </a:xfrm>
          <a:blipFill>
            <a:blip r:embed="rId4"/>
            <a:stretch>
              <a:fillRect/>
            </a:stretch>
          </a:blipFill>
        </p:spPr>
        <p:txBody>
          <a:bodyPr anchor="ctr">
            <a:noAutofit/>
          </a:bodyPr>
          <a:lstStyle>
            <a:lvl1pPr marL="0" indent="0" algn="ctr">
              <a:buNone/>
              <a:defRPr sz="1961">
                <a:solidFill>
                  <a:schemeClr val="bg2"/>
                </a:solidFill>
                <a:latin typeface="+mj-lt"/>
              </a:defRPr>
            </a:lvl1pPr>
          </a:lstStyle>
          <a:p>
            <a:r>
              <a:rPr lang="en-US"/>
              <a:t> </a:t>
            </a:r>
          </a:p>
        </p:txBody>
      </p:sp>
      <p:sp>
        <p:nvSpPr>
          <p:cNvPr id="5" name="Text Placeholder 4"/>
          <p:cNvSpPr>
            <a:spLocks noGrp="1"/>
          </p:cNvSpPr>
          <p:nvPr>
            <p:ph type="body" sz="quarter" idx="11" hasCustomPrompt="1"/>
          </p:nvPr>
        </p:nvSpPr>
        <p:spPr>
          <a:xfrm>
            <a:off x="426425" y="4927922"/>
            <a:ext cx="3630521" cy="1408256"/>
          </a:xfrm>
        </p:spPr>
        <p:txBody>
          <a:bodyPr lIns="0" tIns="0" rIns="0" bIns="0"/>
          <a:lstStyle>
            <a:lvl1pPr marL="0" indent="0">
              <a:lnSpc>
                <a:spcPct val="100000"/>
              </a:lnSpc>
              <a:spcBef>
                <a:spcPts val="1568"/>
              </a:spcBef>
              <a:spcAft>
                <a:spcPts val="0"/>
              </a:spcAft>
              <a:buNone/>
              <a:defRPr sz="1568"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0929" y="440497"/>
            <a:ext cx="11326555"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65494559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213692" y="2126903"/>
            <a:ext cx="5545571" cy="3775398"/>
          </a:xfrm>
        </p:spPr>
        <p:txBody>
          <a:bodyPr anchor="ctr">
            <a:noAutofit/>
          </a:bodyPr>
          <a:lstStyle>
            <a:lvl1pPr algn="ctr">
              <a:defRPr sz="1961">
                <a:latin typeface="+mj-lt"/>
              </a:defRPr>
            </a:lvl1pPr>
          </a:lstStyle>
          <a:p>
            <a:r>
              <a:rPr lang="en-US"/>
              <a:t> </a:t>
            </a:r>
          </a:p>
        </p:txBody>
      </p:sp>
      <p:sp>
        <p:nvSpPr>
          <p:cNvPr id="4" name="Text Placeholder 3"/>
          <p:cNvSpPr>
            <a:spLocks noGrp="1"/>
          </p:cNvSpPr>
          <p:nvPr>
            <p:ph type="body" sz="quarter" idx="10" hasCustomPrompt="1"/>
          </p:nvPr>
        </p:nvSpPr>
        <p:spPr>
          <a:xfrm>
            <a:off x="432738" y="2126903"/>
            <a:ext cx="5228893" cy="2592447"/>
          </a:xfrm>
        </p:spPr>
        <p:txBody>
          <a:bodyPr wrap="square" lIns="0" tIns="0" rIns="0" bIns="0">
            <a:noAutofit/>
          </a:bodyPr>
          <a:lstStyle>
            <a:lvl1pPr marL="0" marR="0" indent="0" algn="l" defTabSz="914367" rtl="0" eaLnBrk="1" fontAlgn="auto" latinLnBrk="0" hangingPunct="1">
              <a:lnSpc>
                <a:spcPct val="100000"/>
              </a:lnSpc>
              <a:spcBef>
                <a:spcPts val="1961"/>
              </a:spcBef>
              <a:spcAft>
                <a:spcPts val="0"/>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a:t>
            </a:r>
          </a:p>
          <a:p>
            <a:pPr lvl="0"/>
            <a:r>
              <a:rPr lang="pt-BR"/>
              <a:t>Subhead Segoe UI 26</a:t>
            </a:r>
          </a:p>
          <a:p>
            <a:pPr lvl="0"/>
            <a:r>
              <a:rPr lang="pt-BR"/>
              <a:t>Subhead Segoe UI 26</a:t>
            </a:r>
          </a:p>
        </p:txBody>
      </p:sp>
      <p:sp>
        <p:nvSpPr>
          <p:cNvPr id="2" name="Title 1">
            <a:extLst>
              <a:ext uri="{FF2B5EF4-FFF2-40B4-BE49-F238E27FC236}">
                <a16:creationId xmlns:a16="http://schemas.microsoft.com/office/drawing/2014/main" id="{5B11769B-2C5C-4432-BC0E-481D5EFABA81}"/>
              </a:ext>
            </a:extLst>
          </p:cNvPr>
          <p:cNvSpPr>
            <a:spLocks noGrp="1"/>
          </p:cNvSpPr>
          <p:nvPr>
            <p:ph type="title" hasCustomPrompt="1"/>
          </p:nvPr>
        </p:nvSpPr>
        <p:spPr/>
        <p:txBody>
          <a:bodyPr/>
          <a:lstStyle>
            <a:lvl1pPr>
              <a:defRPr/>
            </a:lvl1pPr>
          </a:lstStyle>
          <a:p>
            <a:r>
              <a:rPr lang="en-US"/>
              <a:t>Device layout</a:t>
            </a:r>
          </a:p>
        </p:txBody>
      </p:sp>
    </p:spTree>
    <p:extLst>
      <p:ext uri="{BB962C8B-B14F-4D97-AF65-F5344CB8AC3E}">
        <p14:creationId xmlns:p14="http://schemas.microsoft.com/office/powerpoint/2010/main" val="370195049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26424" y="440497"/>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6" y="4927922"/>
            <a:ext cx="3627659" cy="1408256"/>
          </a:xfrm>
        </p:spPr>
        <p:txBody>
          <a:bodyPr lIns="0" tIns="0" rIns="0" bIns="0"/>
          <a:lstStyle>
            <a:lvl1pPr marL="0" indent="0">
              <a:lnSpc>
                <a:spcPct val="100000"/>
              </a:lnSpc>
              <a:spcBef>
                <a:spcPts val="1568"/>
              </a:spcBef>
              <a:spcAft>
                <a:spcPts val="0"/>
              </a:spcAft>
              <a:buNone/>
              <a:defRPr sz="1568"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3" y="4927922"/>
            <a:ext cx="3623051"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4" y="4927922"/>
            <a:ext cx="3635502"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79244150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983248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1"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4"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7"/>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0463" y="439865"/>
            <a:ext cx="11332001" cy="739973"/>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408256"/>
          </a:xfrm>
        </p:spPr>
        <p:txBody>
          <a:bodyPr lIns="0" tIns="0" rIns="0" bIns="0"/>
          <a:lstStyle>
            <a:lvl1pPr marL="0" indent="0">
              <a:lnSpc>
                <a:spcPct val="100000"/>
              </a:lnSpc>
              <a:spcBef>
                <a:spcPts val="1568"/>
              </a:spcBef>
              <a:spcAft>
                <a:spcPts val="0"/>
              </a:spcAft>
              <a:buNone/>
              <a:defRPr sz="1568" b="1">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4"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1"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408256"/>
          </a:xfrm>
        </p:spPr>
        <p:txBody>
          <a:bodyPr lIns="0" tIns="0" rIns="0" bIns="0"/>
          <a:lstStyle>
            <a:lvl1pPr marL="0" indent="0">
              <a:lnSpc>
                <a:spcPct val="100000"/>
              </a:lnSpc>
              <a:spcBef>
                <a:spcPts val="1568"/>
              </a:spcBef>
              <a:spcAft>
                <a:spcPts val="0"/>
              </a:spcAft>
              <a:buNone/>
              <a:defRPr sz="1568">
                <a:solidFill>
                  <a:schemeClr val="accent1"/>
                </a:solidFill>
                <a:latin typeface="+mj-lt"/>
              </a:defRPr>
            </a:lvl1pPr>
            <a:lvl2pPr marL="0" marR="0" indent="0" algn="l" defTabSz="914367" rtl="0" eaLnBrk="1" fontAlgn="auto" latinLnBrk="0" hangingPunct="1">
              <a:lnSpc>
                <a:spcPct val="100000"/>
              </a:lnSpc>
              <a:spcBef>
                <a:spcPts val="1568"/>
              </a:spcBef>
              <a:spcAft>
                <a:spcPts val="0"/>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18581689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0930" y="2126525"/>
            <a:ext cx="11331534" cy="4288197"/>
          </a:xfrm>
        </p:spPr>
        <p:txBody>
          <a:bodyPr bIns="1737360" anchor="ctr">
            <a:noAutofit/>
          </a:bodyPr>
          <a:lstStyle>
            <a:lvl1pPr algn="ctr">
              <a:defRPr sz="1961">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0930" y="440497"/>
            <a:ext cx="11331534"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63097471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26577471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4" name="Title 35">
            <a:extLst>
              <a:ext uri="{FF2B5EF4-FFF2-40B4-BE49-F238E27FC236}">
                <a16:creationId xmlns:a16="http://schemas.microsoft.com/office/drawing/2014/main" id="{1CB8D96F-CB58-48EC-B5B5-5C28F11ADE0C}"/>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294" spc="-147" dirty="0">
                <a:solidFill>
                  <a:srgbClr val="FFFFFF"/>
                </a:solidFill>
              </a:defRPr>
            </a:lvl1pPr>
          </a:lstStyle>
          <a:p>
            <a:pPr marL="0" lvl="0">
              <a:lnSpc>
                <a:spcPts val="5490"/>
              </a:lnSpc>
            </a:pPr>
            <a:r>
              <a:rPr lang="en-US"/>
              <a:t>Section title</a:t>
            </a:r>
          </a:p>
        </p:txBody>
      </p:sp>
    </p:spTree>
    <p:extLst>
      <p:ext uri="{BB962C8B-B14F-4D97-AF65-F5344CB8AC3E}">
        <p14:creationId xmlns:p14="http://schemas.microsoft.com/office/powerpoint/2010/main" val="26844900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
            <a:ext cx="12190264" cy="6857996"/>
          </a:xfrm>
          <a:prstGeom prst="rect">
            <a:avLst/>
          </a:prstGeom>
        </p:spPr>
      </p:pic>
      <p:sp>
        <p:nvSpPr>
          <p:cNvPr id="4" name="Title 35">
            <a:extLst>
              <a:ext uri="{FF2B5EF4-FFF2-40B4-BE49-F238E27FC236}">
                <a16:creationId xmlns:a16="http://schemas.microsoft.com/office/drawing/2014/main" id="{72E7EE4D-F34D-406F-9E33-428BB86000E9}"/>
              </a:ext>
            </a:extLst>
          </p:cNvPr>
          <p:cNvSpPr>
            <a:spLocks noGrp="1"/>
          </p:cNvSpPr>
          <p:nvPr>
            <p:ph type="title" hasCustomPrompt="1"/>
          </p:nvPr>
        </p:nvSpPr>
        <p:spPr>
          <a:xfrm>
            <a:off x="429771" y="1184321"/>
            <a:ext cx="7474643"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8896984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83750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0545" y="2125362"/>
            <a:ext cx="7474057" cy="1415708"/>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A0536F0D-1D81-4FE6-B2BF-E3CEE746F5D6}"/>
              </a:ext>
            </a:extLst>
          </p:cNvPr>
          <p:cNvPicPr>
            <a:picLocks noChangeAspect="1"/>
          </p:cNvPicPr>
          <p:nvPr userDrawn="1"/>
        </p:nvPicPr>
        <p:blipFill>
          <a:blip r:embed="rId2"/>
          <a:stretch>
            <a:fillRect/>
          </a:stretch>
        </p:blipFill>
        <p:spPr>
          <a:xfrm>
            <a:off x="426425" y="438484"/>
            <a:ext cx="1361869" cy="224138"/>
          </a:xfrm>
          <a:prstGeom prst="rect">
            <a:avLst/>
          </a:prstGeom>
        </p:spPr>
      </p:pic>
    </p:spTree>
    <p:extLst>
      <p:ext uri="{BB962C8B-B14F-4D97-AF65-F5344CB8AC3E}">
        <p14:creationId xmlns:p14="http://schemas.microsoft.com/office/powerpoint/2010/main" val="25338457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ank you blu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5" y="2124920"/>
            <a:ext cx="7474869" cy="1416149"/>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0C8EF20-FCC4-473D-B1A2-B6C4D18345E6}"/>
              </a:ext>
            </a:extLst>
          </p:cNvPr>
          <p:cNvPicPr>
            <a:picLocks noChangeAspect="1"/>
          </p:cNvPicPr>
          <p:nvPr userDrawn="1"/>
        </p:nvPicPr>
        <p:blipFill>
          <a:blip r:embed="rId2"/>
          <a:stretch>
            <a:fillRect/>
          </a:stretch>
        </p:blipFill>
        <p:spPr>
          <a:xfrm>
            <a:off x="426424" y="438438"/>
            <a:ext cx="1364901" cy="224637"/>
          </a:xfrm>
          <a:prstGeom prst="rect">
            <a:avLst/>
          </a:prstGeom>
        </p:spPr>
      </p:pic>
    </p:spTree>
    <p:extLst>
      <p:ext uri="{BB962C8B-B14F-4D97-AF65-F5344CB8AC3E}">
        <p14:creationId xmlns:p14="http://schemas.microsoft.com/office/powerpoint/2010/main" val="300481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46496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650B5C9-9E5D-5B4A-AF45-9FF4AF0ED651}"/>
              </a:ext>
            </a:extLst>
          </p:cNvPr>
          <p:cNvSpPr txBox="1">
            <a:spLocks/>
          </p:cNvSpPr>
          <p:nvPr userDrawn="1"/>
        </p:nvSpPr>
        <p:spPr>
          <a:xfrm>
            <a:off x="571500" y="6551613"/>
            <a:ext cx="1104900" cy="139700"/>
          </a:xfrm>
          <a:prstGeom prst="rect">
            <a:avLst/>
          </a:prstGeom>
        </p:spPr>
        <p:txBody>
          <a:bodyPr vert="horz" wrap="square" lIns="0" tIns="0" rIns="0" bIns="0" rtlCol="0">
            <a:norm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700">
                <a:latin typeface="Segoe UI" panose="020B0502040204020203" pitchFamily="34" charset="0"/>
              </a:rPr>
              <a:t>Microsoft confidential. </a:t>
            </a:r>
          </a:p>
        </p:txBody>
      </p:sp>
    </p:spTree>
    <p:extLst>
      <p:ext uri="{BB962C8B-B14F-4D97-AF65-F5344CB8AC3E}">
        <p14:creationId xmlns:p14="http://schemas.microsoft.com/office/powerpoint/2010/main" val="29053135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5539680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91F2197-93BD-4185-90AF-35B74E7BB0BD}" type="datetimeFigureOut">
              <a:rPr lang="en-US" smtClean="0"/>
              <a:t>12/14/2023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3B0F2D-013A-4979-A4A2-A445109A6933}" type="slidenum">
              <a:rPr lang="en-US" smtClean="0"/>
              <a:t>‹#›</a:t>
            </a:fld>
            <a:endParaRPr lang="en-US"/>
          </a:p>
        </p:txBody>
      </p:sp>
    </p:spTree>
    <p:extLst>
      <p:ext uri="{BB962C8B-B14F-4D97-AF65-F5344CB8AC3E}">
        <p14:creationId xmlns:p14="http://schemas.microsoft.com/office/powerpoint/2010/main" val="29103770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p:ph type="body" sz="quarter" idx="11"/>
          </p:nvPr>
        </p:nvSpPr>
        <p:spPr>
          <a:xfrm>
            <a:off x="584518" y="1039270"/>
            <a:ext cx="1101852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100952880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9BF12-1EB4-1452-A19C-113F77D565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8A30EB-1F89-64FC-5C2D-BA9A40E713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73659E-CF49-6CB6-9CD7-892CCAED03F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860B69-F3E8-AB58-F95E-D1B4766BA0B5}"/>
              </a:ext>
            </a:extLst>
          </p:cNvPr>
          <p:cNvSpPr>
            <a:spLocks noGrp="1"/>
          </p:cNvSpPr>
          <p:nvPr>
            <p:ph type="dt" sz="half" idx="10"/>
          </p:nvPr>
        </p:nvSpPr>
        <p:spPr/>
        <p:txBody>
          <a:bodyPr/>
          <a:lstStyle/>
          <a:p>
            <a:fld id="{3F69DA25-EDC3-44A9-A841-ABC6E9170DF1}" type="datetimeFigureOut">
              <a:rPr lang="en-US" smtClean="0"/>
              <a:t>12/14/2023</a:t>
            </a:fld>
            <a:endParaRPr lang="en-US"/>
          </a:p>
        </p:txBody>
      </p:sp>
      <p:sp>
        <p:nvSpPr>
          <p:cNvPr id="6" name="Footer Placeholder 5">
            <a:extLst>
              <a:ext uri="{FF2B5EF4-FFF2-40B4-BE49-F238E27FC236}">
                <a16:creationId xmlns:a16="http://schemas.microsoft.com/office/drawing/2014/main" id="{033C908F-1B4B-FAA2-7440-AAEA743A54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FC9069-2B60-6216-C607-76FEFD93E4E8}"/>
              </a:ext>
            </a:extLst>
          </p:cNvPr>
          <p:cNvSpPr>
            <a:spLocks noGrp="1"/>
          </p:cNvSpPr>
          <p:nvPr>
            <p:ph type="sldNum" sz="quarter" idx="12"/>
          </p:nvPr>
        </p:nvSpPr>
        <p:spPr/>
        <p:txBody>
          <a:bodyPr/>
          <a:lstStyle/>
          <a:p>
            <a:fld id="{3A0595BF-A471-4E7C-8C7B-176638B52557}" type="slidenum">
              <a:rPr lang="en-US" smtClean="0"/>
              <a:t>‹#›</a:t>
            </a:fld>
            <a:endParaRPr lang="en-US"/>
          </a:p>
        </p:txBody>
      </p:sp>
    </p:spTree>
    <p:extLst>
      <p:ext uri="{BB962C8B-B14F-4D97-AF65-F5344CB8AC3E}">
        <p14:creationId xmlns:p14="http://schemas.microsoft.com/office/powerpoint/2010/main" val="26860287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9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Title 6">
            <a:extLst>
              <a:ext uri="{FF2B5EF4-FFF2-40B4-BE49-F238E27FC236}">
                <a16:creationId xmlns:a16="http://schemas.microsoft.com/office/drawing/2014/main" id="{4E399E1B-A281-406B-2B38-EEFD19875D89}"/>
              </a:ext>
            </a:extLst>
          </p:cNvPr>
          <p:cNvSpPr>
            <a:spLocks noGrp="1"/>
          </p:cNvSpPr>
          <p:nvPr>
            <p:ph type="title"/>
          </p:nvPr>
        </p:nvSpPr>
        <p:spPr>
          <a:xfrm>
            <a:off x="584200" y="3033223"/>
            <a:ext cx="1101852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Click to edit Master title style</a:t>
            </a:r>
          </a:p>
        </p:txBody>
      </p:sp>
    </p:spTree>
    <p:extLst>
      <p:ext uri="{BB962C8B-B14F-4D97-AF65-F5344CB8AC3E}">
        <p14:creationId xmlns:p14="http://schemas.microsoft.com/office/powerpoint/2010/main" val="1508424495"/>
      </p:ext>
    </p:extLst>
  </p:cSld>
  <p:clrMapOvr>
    <a:masterClrMapping/>
  </p:clrMapOvr>
  <p:transition>
    <p:fade/>
  </p:transition>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1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0800000">
            <a:off x="-3" y="0"/>
            <a:ext cx="12192002"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0860"/>
          <a:stretch/>
        </p:blipFill>
        <p:spPr>
          <a:xfrm>
            <a:off x="0" y="2849737"/>
            <a:ext cx="1219199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p:nvSpPr>
        <p:spPr bwMode="auto">
          <a:xfrm>
            <a:off x="-2" y="0"/>
            <a:ext cx="12192000" cy="4331731"/>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207695"/>
            <a:ext cx="4412673" cy="1354217"/>
          </a:xfrm>
          <a:noFill/>
        </p:spPr>
        <p:txBody>
          <a:bodyPr wrap="square" lIns="0" tIns="0" rIns="0" bIns="0" anchor="b" anchorCtr="0">
            <a:spAutoFit/>
          </a:bodyPr>
          <a:lstStyle>
            <a:lvl1pPr>
              <a:defRPr lang="en-US" sz="44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412673" cy="369332"/>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sz="2400"/>
              <a:t>Subtitle</a:t>
            </a:r>
            <a:endParaRPr lang="en-US"/>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13508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938741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7767849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26186677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983248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5539680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413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413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424081089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17798776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23966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39978139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636356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1037145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9563475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484709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986071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424081089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3148023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883204320"/>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7191793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34387471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81303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3861817" cy="553998"/>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123615686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9149307"/>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17478665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19103168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0"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6"/>
            <a:ext cx="5206536"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69"/>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680149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17798776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0"/>
            <a:ext cx="11018520" cy="492443"/>
          </a:xfrm>
        </p:spPr>
        <p:txBody>
          <a:bodyPr/>
          <a:lstStyle>
            <a:lvl1pPr algn="ctr">
              <a:defRPr sz="3200">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100">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21054171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506533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0"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425781"/>
            <a:ext cx="5090459" cy="1107996"/>
          </a:xfrm>
        </p:spPr>
        <p:txBody>
          <a:bodyPr wrap="square" lIns="0" tIns="0" rIns="0" bIns="0" anchor="b" anchorCtr="0">
            <a:spAutoFit/>
          </a:bodyPr>
          <a:lstStyle>
            <a:lvl1pPr>
              <a:defRPr lang="en-US" sz="3600" b="0" kern="1200" cap="none" spc="-5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7308866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5208" r="15208"/>
          <a:stretch/>
        </p:blipFill>
        <p:spPr>
          <a:xfrm>
            <a:off x="0" y="4572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6492" t="13937" r="24892" b="44966"/>
          <a:stretch/>
        </p:blipFill>
        <p:spPr>
          <a:xfrm>
            <a:off x="2451354" y="4572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192" t="24599" r="9057" b="6822"/>
          <a:stretch/>
        </p:blipFill>
        <p:spPr>
          <a:xfrm>
            <a:off x="4902708" y="4572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8690" t="6590" r="15185" b="27168"/>
          <a:stretch/>
        </p:blipFill>
        <p:spPr>
          <a:xfrm>
            <a:off x="7354062" y="4572000"/>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355" t="3603" r="31661" b="39018"/>
          <a:stretch/>
        </p:blipFill>
        <p:spPr>
          <a:xfrm>
            <a:off x="9805416" y="4572000"/>
            <a:ext cx="2386584" cy="2286000"/>
          </a:xfrm>
          <a:prstGeom prst="rect">
            <a:avLst/>
          </a:prstGeom>
        </p:spPr>
      </p:pic>
    </p:spTree>
    <p:extLst>
      <p:ext uri="{BB962C8B-B14F-4D97-AF65-F5344CB8AC3E}">
        <p14:creationId xmlns:p14="http://schemas.microsoft.com/office/powerpoint/2010/main" val="284693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358561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88149619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7615403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0"/>
            <a:ext cx="11018520" cy="553998"/>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190446178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0"/>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09"/>
            <a:ext cx="1801368" cy="923330"/>
          </a:xfrm>
        </p:spPr>
        <p:txBody>
          <a:bodyPr/>
          <a:lstStyle>
            <a:lvl1pPr marL="0" indent="0" algn="ctr">
              <a:spcBef>
                <a:spcPts val="0"/>
              </a:spcBef>
              <a:buNone/>
              <a:defRPr sz="20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0"/>
            <a:ext cx="11018520" cy="553998"/>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08" r="15208"/>
          <a:stretch/>
        </p:blipFill>
        <p:spPr>
          <a:xfrm>
            <a:off x="0" y="2286000"/>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6492" t="13937" r="24892" b="44966"/>
          <a:stretch/>
        </p:blipFill>
        <p:spPr>
          <a:xfrm>
            <a:off x="2451354" y="2286000"/>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3192" t="24599" r="9057" b="6822"/>
          <a:stretch/>
        </p:blipFill>
        <p:spPr>
          <a:xfrm>
            <a:off x="4902708" y="2286000"/>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38690" t="6590" r="15185" b="27168"/>
          <a:stretch/>
        </p:blipFill>
        <p:spPr>
          <a:xfrm>
            <a:off x="7354062" y="2286000"/>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28355" t="3603" r="31661" b="39018"/>
          <a:stretch/>
        </p:blipFill>
        <p:spPr>
          <a:xfrm>
            <a:off x="9805416" y="2286000"/>
            <a:ext cx="2386584" cy="2286000"/>
          </a:xfrm>
          <a:prstGeom prst="rect">
            <a:avLst/>
          </a:prstGeom>
        </p:spPr>
      </p:pic>
    </p:spTree>
    <p:extLst>
      <p:ext uri="{BB962C8B-B14F-4D97-AF65-F5344CB8AC3E}">
        <p14:creationId xmlns:p14="http://schemas.microsoft.com/office/powerpoint/2010/main" val="256043401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57723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23966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42046361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29"/>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8"/>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2325328"/>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2063621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7"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1"/>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1"/>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0"/>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59" y="1817050"/>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12275073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4"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233774096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113915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7"/>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8"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0"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37739595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0"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2707076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52734969"/>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25371338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Tree>
    <p:extLst>
      <p:ext uri="{BB962C8B-B14F-4D97-AF65-F5344CB8AC3E}">
        <p14:creationId xmlns:p14="http://schemas.microsoft.com/office/powerpoint/2010/main" val="15444390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image" Target="../media/image19.png"/><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image" Target="../media/image18.emf"/><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image" Target="../media/image1.emf"/><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image" Target="../media/image1.emf"/><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slideLayout" Target="../slideLayouts/slideLayout156.xml"/><Relationship Id="rId55" Type="http://schemas.openxmlformats.org/officeDocument/2006/relationships/theme" Target="../theme/theme5.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3" Type="http://schemas.openxmlformats.org/officeDocument/2006/relationships/slideLayout" Target="../slideLayouts/slideLayout159.xml"/><Relationship Id="rId5" Type="http://schemas.openxmlformats.org/officeDocument/2006/relationships/slideLayout" Target="../slideLayouts/slideLayout111.xml"/><Relationship Id="rId19" Type="http://schemas.openxmlformats.org/officeDocument/2006/relationships/slideLayout" Target="../slideLayouts/slideLayout125.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56" Type="http://schemas.openxmlformats.org/officeDocument/2006/relationships/image" Target="../media/image35.png"/><Relationship Id="rId8" Type="http://schemas.openxmlformats.org/officeDocument/2006/relationships/slideLayout" Target="../slideLayouts/slideLayout114.xml"/><Relationship Id="rId51" Type="http://schemas.openxmlformats.org/officeDocument/2006/relationships/slideLayout" Target="../slideLayouts/slideLayout157.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54" Type="http://schemas.openxmlformats.org/officeDocument/2006/relationships/slideLayout" Target="../slideLayouts/slideLayout160.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 Id="rId57" Type="http://schemas.openxmlformats.org/officeDocument/2006/relationships/image" Target="../media/image36.svg"/><Relationship Id="rId10" Type="http://schemas.openxmlformats.org/officeDocument/2006/relationships/slideLayout" Target="../slideLayouts/slideLayout116.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52" Type="http://schemas.openxmlformats.org/officeDocument/2006/relationships/slideLayout" Target="../slideLayouts/slideLayout1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slideLayout" Target="../slideLayouts/slideLayout173.xml"/><Relationship Id="rId18" Type="http://schemas.openxmlformats.org/officeDocument/2006/relationships/slideLayout" Target="../slideLayouts/slideLayout178.xml"/><Relationship Id="rId26" Type="http://schemas.openxmlformats.org/officeDocument/2006/relationships/slideLayout" Target="../slideLayouts/slideLayout186.xml"/><Relationship Id="rId3" Type="http://schemas.openxmlformats.org/officeDocument/2006/relationships/slideLayout" Target="../slideLayouts/slideLayout163.xml"/><Relationship Id="rId21" Type="http://schemas.openxmlformats.org/officeDocument/2006/relationships/slideLayout" Target="../slideLayouts/slideLayout181.xml"/><Relationship Id="rId7" Type="http://schemas.openxmlformats.org/officeDocument/2006/relationships/slideLayout" Target="../slideLayouts/slideLayout167.xml"/><Relationship Id="rId12" Type="http://schemas.openxmlformats.org/officeDocument/2006/relationships/slideLayout" Target="../slideLayouts/slideLayout172.xml"/><Relationship Id="rId17" Type="http://schemas.openxmlformats.org/officeDocument/2006/relationships/slideLayout" Target="../slideLayouts/slideLayout177.xml"/><Relationship Id="rId25" Type="http://schemas.openxmlformats.org/officeDocument/2006/relationships/slideLayout" Target="../slideLayouts/slideLayout185.xml"/><Relationship Id="rId2" Type="http://schemas.openxmlformats.org/officeDocument/2006/relationships/slideLayout" Target="../slideLayouts/slideLayout162.xml"/><Relationship Id="rId16" Type="http://schemas.openxmlformats.org/officeDocument/2006/relationships/slideLayout" Target="../slideLayouts/slideLayout176.xml"/><Relationship Id="rId20" Type="http://schemas.openxmlformats.org/officeDocument/2006/relationships/slideLayout" Target="../slideLayouts/slideLayout180.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24" Type="http://schemas.openxmlformats.org/officeDocument/2006/relationships/slideLayout" Target="../slideLayouts/slideLayout184.xml"/><Relationship Id="rId5" Type="http://schemas.openxmlformats.org/officeDocument/2006/relationships/slideLayout" Target="../slideLayouts/slideLayout165.xml"/><Relationship Id="rId15" Type="http://schemas.openxmlformats.org/officeDocument/2006/relationships/slideLayout" Target="../slideLayouts/slideLayout175.xml"/><Relationship Id="rId23" Type="http://schemas.openxmlformats.org/officeDocument/2006/relationships/slideLayout" Target="../slideLayouts/slideLayout183.xml"/><Relationship Id="rId28" Type="http://schemas.openxmlformats.org/officeDocument/2006/relationships/image" Target="../media/image1.emf"/><Relationship Id="rId10" Type="http://schemas.openxmlformats.org/officeDocument/2006/relationships/slideLayout" Target="../slideLayouts/slideLayout170.xml"/><Relationship Id="rId19" Type="http://schemas.openxmlformats.org/officeDocument/2006/relationships/slideLayout" Target="../slideLayouts/slideLayout179.xml"/><Relationship Id="rId4" Type="http://schemas.openxmlformats.org/officeDocument/2006/relationships/slideLayout" Target="../slideLayouts/slideLayout164.xml"/><Relationship Id="rId9" Type="http://schemas.openxmlformats.org/officeDocument/2006/relationships/slideLayout" Target="../slideLayouts/slideLayout169.xml"/><Relationship Id="rId14" Type="http://schemas.openxmlformats.org/officeDocument/2006/relationships/slideLayout" Target="../slideLayouts/slideLayout174.xml"/><Relationship Id="rId22" Type="http://schemas.openxmlformats.org/officeDocument/2006/relationships/slideLayout" Target="../slideLayouts/slideLayout182.xml"/><Relationship Id="rId27"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99.xml"/><Relationship Id="rId18" Type="http://schemas.openxmlformats.org/officeDocument/2006/relationships/slideLayout" Target="../slideLayouts/slideLayout204.xml"/><Relationship Id="rId26" Type="http://schemas.openxmlformats.org/officeDocument/2006/relationships/slideLayout" Target="../slideLayouts/slideLayout212.xml"/><Relationship Id="rId39" Type="http://schemas.openxmlformats.org/officeDocument/2006/relationships/slideLayout" Target="../slideLayouts/slideLayout225.xml"/><Relationship Id="rId21" Type="http://schemas.openxmlformats.org/officeDocument/2006/relationships/slideLayout" Target="../slideLayouts/slideLayout207.xml"/><Relationship Id="rId34" Type="http://schemas.openxmlformats.org/officeDocument/2006/relationships/slideLayout" Target="../slideLayouts/slideLayout220.xml"/><Relationship Id="rId42" Type="http://schemas.openxmlformats.org/officeDocument/2006/relationships/slideLayout" Target="../slideLayouts/slideLayout228.xml"/><Relationship Id="rId47" Type="http://schemas.openxmlformats.org/officeDocument/2006/relationships/slideLayout" Target="../slideLayouts/slideLayout233.xml"/><Relationship Id="rId50" Type="http://schemas.openxmlformats.org/officeDocument/2006/relationships/slideLayout" Target="../slideLayouts/slideLayout236.xml"/><Relationship Id="rId55" Type="http://schemas.openxmlformats.org/officeDocument/2006/relationships/slideLayout" Target="../slideLayouts/slideLayout241.xml"/><Relationship Id="rId7" Type="http://schemas.openxmlformats.org/officeDocument/2006/relationships/slideLayout" Target="../slideLayouts/slideLayout193.xml"/><Relationship Id="rId2" Type="http://schemas.openxmlformats.org/officeDocument/2006/relationships/slideLayout" Target="../slideLayouts/slideLayout188.xml"/><Relationship Id="rId16" Type="http://schemas.openxmlformats.org/officeDocument/2006/relationships/slideLayout" Target="../slideLayouts/slideLayout202.xml"/><Relationship Id="rId29" Type="http://schemas.openxmlformats.org/officeDocument/2006/relationships/slideLayout" Target="../slideLayouts/slideLayout215.xml"/><Relationship Id="rId11" Type="http://schemas.openxmlformats.org/officeDocument/2006/relationships/slideLayout" Target="../slideLayouts/slideLayout197.xml"/><Relationship Id="rId24" Type="http://schemas.openxmlformats.org/officeDocument/2006/relationships/slideLayout" Target="../slideLayouts/slideLayout210.xml"/><Relationship Id="rId32" Type="http://schemas.openxmlformats.org/officeDocument/2006/relationships/slideLayout" Target="../slideLayouts/slideLayout218.xml"/><Relationship Id="rId37" Type="http://schemas.openxmlformats.org/officeDocument/2006/relationships/slideLayout" Target="../slideLayouts/slideLayout223.xml"/><Relationship Id="rId40" Type="http://schemas.openxmlformats.org/officeDocument/2006/relationships/slideLayout" Target="../slideLayouts/slideLayout226.xml"/><Relationship Id="rId45" Type="http://schemas.openxmlformats.org/officeDocument/2006/relationships/slideLayout" Target="../slideLayouts/slideLayout231.xml"/><Relationship Id="rId53" Type="http://schemas.openxmlformats.org/officeDocument/2006/relationships/slideLayout" Target="../slideLayouts/slideLayout239.xml"/><Relationship Id="rId58" Type="http://schemas.openxmlformats.org/officeDocument/2006/relationships/slideLayout" Target="../slideLayouts/slideLayout244.xml"/><Relationship Id="rId5" Type="http://schemas.openxmlformats.org/officeDocument/2006/relationships/slideLayout" Target="../slideLayouts/slideLayout191.xml"/><Relationship Id="rId61" Type="http://schemas.openxmlformats.org/officeDocument/2006/relationships/theme" Target="../theme/theme7.xml"/><Relationship Id="rId19" Type="http://schemas.openxmlformats.org/officeDocument/2006/relationships/slideLayout" Target="../slideLayouts/slideLayout205.xml"/><Relationship Id="rId14" Type="http://schemas.openxmlformats.org/officeDocument/2006/relationships/slideLayout" Target="../slideLayouts/slideLayout200.xml"/><Relationship Id="rId22" Type="http://schemas.openxmlformats.org/officeDocument/2006/relationships/slideLayout" Target="../slideLayouts/slideLayout208.xml"/><Relationship Id="rId27" Type="http://schemas.openxmlformats.org/officeDocument/2006/relationships/slideLayout" Target="../slideLayouts/slideLayout213.xml"/><Relationship Id="rId30" Type="http://schemas.openxmlformats.org/officeDocument/2006/relationships/slideLayout" Target="../slideLayouts/slideLayout216.xml"/><Relationship Id="rId35" Type="http://schemas.openxmlformats.org/officeDocument/2006/relationships/slideLayout" Target="../slideLayouts/slideLayout221.xml"/><Relationship Id="rId43" Type="http://schemas.openxmlformats.org/officeDocument/2006/relationships/slideLayout" Target="../slideLayouts/slideLayout229.xml"/><Relationship Id="rId48" Type="http://schemas.openxmlformats.org/officeDocument/2006/relationships/slideLayout" Target="../slideLayouts/slideLayout234.xml"/><Relationship Id="rId56" Type="http://schemas.openxmlformats.org/officeDocument/2006/relationships/slideLayout" Target="../slideLayouts/slideLayout242.xml"/><Relationship Id="rId8" Type="http://schemas.openxmlformats.org/officeDocument/2006/relationships/slideLayout" Target="../slideLayouts/slideLayout194.xml"/><Relationship Id="rId51" Type="http://schemas.openxmlformats.org/officeDocument/2006/relationships/slideLayout" Target="../slideLayouts/slideLayout237.xml"/><Relationship Id="rId3" Type="http://schemas.openxmlformats.org/officeDocument/2006/relationships/slideLayout" Target="../slideLayouts/slideLayout189.xml"/><Relationship Id="rId12" Type="http://schemas.openxmlformats.org/officeDocument/2006/relationships/slideLayout" Target="../slideLayouts/slideLayout198.xml"/><Relationship Id="rId17" Type="http://schemas.openxmlformats.org/officeDocument/2006/relationships/slideLayout" Target="../slideLayouts/slideLayout203.xml"/><Relationship Id="rId25" Type="http://schemas.openxmlformats.org/officeDocument/2006/relationships/slideLayout" Target="../slideLayouts/slideLayout211.xml"/><Relationship Id="rId33" Type="http://schemas.openxmlformats.org/officeDocument/2006/relationships/slideLayout" Target="../slideLayouts/slideLayout219.xml"/><Relationship Id="rId38" Type="http://schemas.openxmlformats.org/officeDocument/2006/relationships/slideLayout" Target="../slideLayouts/slideLayout224.xml"/><Relationship Id="rId46" Type="http://schemas.openxmlformats.org/officeDocument/2006/relationships/slideLayout" Target="../slideLayouts/slideLayout232.xml"/><Relationship Id="rId59" Type="http://schemas.openxmlformats.org/officeDocument/2006/relationships/slideLayout" Target="../slideLayouts/slideLayout245.xml"/><Relationship Id="rId20" Type="http://schemas.openxmlformats.org/officeDocument/2006/relationships/slideLayout" Target="../slideLayouts/slideLayout206.xml"/><Relationship Id="rId41" Type="http://schemas.openxmlformats.org/officeDocument/2006/relationships/slideLayout" Target="../slideLayouts/slideLayout227.xml"/><Relationship Id="rId54" Type="http://schemas.openxmlformats.org/officeDocument/2006/relationships/slideLayout" Target="../slideLayouts/slideLayout240.xml"/><Relationship Id="rId62" Type="http://schemas.openxmlformats.org/officeDocument/2006/relationships/image" Target="../media/image1.emf"/><Relationship Id="rId1" Type="http://schemas.openxmlformats.org/officeDocument/2006/relationships/slideLayout" Target="../slideLayouts/slideLayout187.xml"/><Relationship Id="rId6" Type="http://schemas.openxmlformats.org/officeDocument/2006/relationships/slideLayout" Target="../slideLayouts/slideLayout192.xml"/><Relationship Id="rId15" Type="http://schemas.openxmlformats.org/officeDocument/2006/relationships/slideLayout" Target="../slideLayouts/slideLayout201.xml"/><Relationship Id="rId23" Type="http://schemas.openxmlformats.org/officeDocument/2006/relationships/slideLayout" Target="../slideLayouts/slideLayout209.xml"/><Relationship Id="rId28" Type="http://schemas.openxmlformats.org/officeDocument/2006/relationships/slideLayout" Target="../slideLayouts/slideLayout214.xml"/><Relationship Id="rId36" Type="http://schemas.openxmlformats.org/officeDocument/2006/relationships/slideLayout" Target="../slideLayouts/slideLayout222.xml"/><Relationship Id="rId49" Type="http://schemas.openxmlformats.org/officeDocument/2006/relationships/slideLayout" Target="../slideLayouts/slideLayout235.xml"/><Relationship Id="rId57" Type="http://schemas.openxmlformats.org/officeDocument/2006/relationships/slideLayout" Target="../slideLayouts/slideLayout243.xml"/><Relationship Id="rId10" Type="http://schemas.openxmlformats.org/officeDocument/2006/relationships/slideLayout" Target="../slideLayouts/slideLayout196.xml"/><Relationship Id="rId31" Type="http://schemas.openxmlformats.org/officeDocument/2006/relationships/slideLayout" Target="../slideLayouts/slideLayout217.xml"/><Relationship Id="rId44" Type="http://schemas.openxmlformats.org/officeDocument/2006/relationships/slideLayout" Target="../slideLayouts/slideLayout230.xml"/><Relationship Id="rId52" Type="http://schemas.openxmlformats.org/officeDocument/2006/relationships/slideLayout" Target="../slideLayouts/slideLayout238.xml"/><Relationship Id="rId60" Type="http://schemas.openxmlformats.org/officeDocument/2006/relationships/slideLayout" Target="../slideLayouts/slideLayout246.xml"/><Relationship Id="rId4" Type="http://schemas.openxmlformats.org/officeDocument/2006/relationships/slideLayout" Target="../slideLayouts/slideLayout190.xml"/><Relationship Id="rId9" Type="http://schemas.openxmlformats.org/officeDocument/2006/relationships/slideLayout" Target="../slideLayouts/slideLayout19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slideLayout" Target="../slideLayouts/slideLayout259.xml"/><Relationship Id="rId18" Type="http://schemas.openxmlformats.org/officeDocument/2006/relationships/slideLayout" Target="../slideLayouts/slideLayout264.xml"/><Relationship Id="rId26" Type="http://schemas.openxmlformats.org/officeDocument/2006/relationships/slideLayout" Target="../slideLayouts/slideLayout272.xml"/><Relationship Id="rId3" Type="http://schemas.openxmlformats.org/officeDocument/2006/relationships/slideLayout" Target="../slideLayouts/slideLayout249.xml"/><Relationship Id="rId21" Type="http://schemas.openxmlformats.org/officeDocument/2006/relationships/slideLayout" Target="../slideLayouts/slideLayout267.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17" Type="http://schemas.openxmlformats.org/officeDocument/2006/relationships/slideLayout" Target="../slideLayouts/slideLayout263.xml"/><Relationship Id="rId25" Type="http://schemas.openxmlformats.org/officeDocument/2006/relationships/slideLayout" Target="../slideLayouts/slideLayout271.xml"/><Relationship Id="rId2" Type="http://schemas.openxmlformats.org/officeDocument/2006/relationships/slideLayout" Target="../slideLayouts/slideLayout248.xml"/><Relationship Id="rId16" Type="http://schemas.openxmlformats.org/officeDocument/2006/relationships/slideLayout" Target="../slideLayouts/slideLayout262.xml"/><Relationship Id="rId20" Type="http://schemas.openxmlformats.org/officeDocument/2006/relationships/slideLayout" Target="../slideLayouts/slideLayout266.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24" Type="http://schemas.openxmlformats.org/officeDocument/2006/relationships/slideLayout" Target="../slideLayouts/slideLayout270.xml"/><Relationship Id="rId5" Type="http://schemas.openxmlformats.org/officeDocument/2006/relationships/slideLayout" Target="../slideLayouts/slideLayout251.xml"/><Relationship Id="rId15" Type="http://schemas.openxmlformats.org/officeDocument/2006/relationships/slideLayout" Target="../slideLayouts/slideLayout261.xml"/><Relationship Id="rId23" Type="http://schemas.openxmlformats.org/officeDocument/2006/relationships/slideLayout" Target="../slideLayouts/slideLayout269.xml"/><Relationship Id="rId28" Type="http://schemas.openxmlformats.org/officeDocument/2006/relationships/image" Target="../media/image1.emf"/><Relationship Id="rId10" Type="http://schemas.openxmlformats.org/officeDocument/2006/relationships/slideLayout" Target="../slideLayouts/slideLayout256.xml"/><Relationship Id="rId19" Type="http://schemas.openxmlformats.org/officeDocument/2006/relationships/slideLayout" Target="../slideLayouts/slideLayout265.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slideLayout" Target="../slideLayouts/slideLayout260.xml"/><Relationship Id="rId22" Type="http://schemas.openxmlformats.org/officeDocument/2006/relationships/slideLayout" Target="../slideLayouts/slideLayout268.xml"/><Relationship Id="rId27"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7"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856680523"/>
      </p:ext>
    </p:extLst>
  </p:cSld>
  <p:clrMap bg1="lt1" tx1="dk1" bg2="lt2" tx2="dk2" accent1="accent1" accent2="accent2" accent3="accent3" accent4="accent4" accent5="accent5" accent6="accent6" hlink="hlink" folHlink="folHlink"/>
  <p:sldLayoutIdLst>
    <p:sldLayoutId id="2147486952" r:id="rId1"/>
    <p:sldLayoutId id="2147486953" r:id="rId2"/>
    <p:sldLayoutId id="2147486960" r:id="rId3"/>
    <p:sldLayoutId id="2147486954" r:id="rId4"/>
    <p:sldLayoutId id="2147486955" r:id="rId5"/>
    <p:sldLayoutId id="2147486956" r:id="rId6"/>
    <p:sldLayoutId id="2147486957" r:id="rId7"/>
    <p:sldLayoutId id="2147483817" r:id="rId8"/>
    <p:sldLayoutId id="2147486958" r:id="rId9"/>
    <p:sldLayoutId id="2147486959" r:id="rId10"/>
    <p:sldLayoutId id="2147486961" r:id="rId11"/>
    <p:sldLayoutId id="2147486962" r:id="rId12"/>
    <p:sldLayoutId id="2147486963" r:id="rId13"/>
    <p:sldLayoutId id="2147486964" r:id="rId14"/>
    <p:sldLayoutId id="2147486965" r:id="rId15"/>
    <p:sldLayoutId id="2147486966" r:id="rId16"/>
    <p:sldLayoutId id="2147486967" r:id="rId17"/>
    <p:sldLayoutId id="2147486968" r:id="rId18"/>
    <p:sldLayoutId id="2147486969" r:id="rId19"/>
    <p:sldLayoutId id="2147483818" r:id="rId20"/>
    <p:sldLayoutId id="2147483811" r:id="rId21"/>
    <p:sldLayoutId id="2147483812" r:id="rId22"/>
    <p:sldLayoutId id="2147483813" r:id="rId23"/>
    <p:sldLayoutId id="2147483814" r:id="rId24"/>
    <p:sldLayoutId id="2147483819" r:id="rId25"/>
  </p:sldLayoutIdLst>
  <p:transition>
    <p:fade/>
  </p:transition>
  <p:hf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383" y="438785"/>
            <a:ext cx="11333080" cy="741053"/>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userDrawn="1">
            <p:ph type="body" idx="1"/>
          </p:nvPr>
        </p:nvSpPr>
        <p:spPr>
          <a:xfrm>
            <a:off x="429383" y="2124488"/>
            <a:ext cx="11333080"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3" name="Group 22">
            <a:extLst>
              <a:ext uri="{FF2B5EF4-FFF2-40B4-BE49-F238E27FC236}">
                <a16:creationId xmlns:a16="http://schemas.microsoft.com/office/drawing/2014/main" id="{3976F6F8-4139-4D95-AC74-D58A77230BD6}"/>
              </a:ext>
            </a:extLst>
          </p:cNvPr>
          <p:cNvGrpSpPr/>
          <p:nvPr userDrawn="1"/>
        </p:nvGrpSpPr>
        <p:grpSpPr>
          <a:xfrm>
            <a:off x="13042277" y="608049"/>
            <a:ext cx="762212" cy="6249956"/>
            <a:chOff x="13152703" y="620154"/>
            <a:chExt cx="777496" cy="6374376"/>
          </a:xfrm>
        </p:grpSpPr>
        <p:pic>
          <p:nvPicPr>
            <p:cNvPr id="5" name="Picture 4"/>
            <p:cNvPicPr>
              <a:picLocks noChangeAspect="1"/>
            </p:cNvPicPr>
            <p:nvPr userDrawn="1"/>
          </p:nvPicPr>
          <p:blipFill rotWithShape="1">
            <a:blip r:embed="rId31" cstate="screen">
              <a:extLst>
                <a:ext uri="{28A0092B-C50C-407E-A947-70E740481C1C}">
                  <a14:useLocalDpi xmlns:a14="http://schemas.microsoft.com/office/drawing/2010/main"/>
                </a:ext>
              </a:extLst>
            </a:blip>
            <a:srcRect l="353" r="32"/>
            <a:stretch/>
          </p:blipFill>
          <p:spPr>
            <a:xfrm rot="5400000">
              <a:off x="10354263" y="3418594"/>
              <a:ext cx="6374376" cy="777496"/>
            </a:xfrm>
            <a:prstGeom prst="rect">
              <a:avLst/>
            </a:prstGeom>
          </p:spPr>
        </p:pic>
        <p:sp>
          <p:nvSpPr>
            <p:cNvPr id="9" name="TextBox 8">
              <a:extLst>
                <a:ext uri="{FF2B5EF4-FFF2-40B4-BE49-F238E27FC236}">
                  <a16:creationId xmlns:a16="http://schemas.microsoft.com/office/drawing/2014/main" id="{1964AF21-BDED-4B34-9026-5541103F0CE4}"/>
                </a:ext>
              </a:extLst>
            </p:cNvPr>
            <p:cNvSpPr txBox="1"/>
            <p:nvPr userDrawn="1"/>
          </p:nvSpPr>
          <p:spPr>
            <a:xfrm rot="5400000">
              <a:off x="12905715" y="867145"/>
              <a:ext cx="57708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Microsoft palette</a:t>
              </a:r>
            </a:p>
          </p:txBody>
        </p:sp>
      </p:grpSp>
      <p:grpSp>
        <p:nvGrpSpPr>
          <p:cNvPr id="21" name="Group 20">
            <a:extLst>
              <a:ext uri="{FF2B5EF4-FFF2-40B4-BE49-F238E27FC236}">
                <a16:creationId xmlns:a16="http://schemas.microsoft.com/office/drawing/2014/main" id="{BAEE98DB-090A-4DF4-AA3B-C90AD6676A47}"/>
              </a:ext>
            </a:extLst>
          </p:cNvPr>
          <p:cNvGrpSpPr/>
          <p:nvPr userDrawn="1"/>
        </p:nvGrpSpPr>
        <p:grpSpPr>
          <a:xfrm>
            <a:off x="12317498" y="604906"/>
            <a:ext cx="520495" cy="6253096"/>
            <a:chOff x="12419367" y="616948"/>
            <a:chExt cx="530932" cy="6377579"/>
          </a:xfrm>
        </p:grpSpPr>
        <p:pic>
          <p:nvPicPr>
            <p:cNvPr id="7" name="Picture 6">
              <a:extLst>
                <a:ext uri="{FF2B5EF4-FFF2-40B4-BE49-F238E27FC236}">
                  <a16:creationId xmlns:a16="http://schemas.microsoft.com/office/drawing/2014/main" id="{CEA717DA-903F-4934-BC3A-B053C9AA6EF7}"/>
                </a:ext>
              </a:extLst>
            </p:cNvPr>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9568605" y="3612834"/>
              <a:ext cx="6377579" cy="385808"/>
            </a:xfrm>
            <a:prstGeom prst="rect">
              <a:avLst/>
            </a:prstGeom>
          </p:spPr>
        </p:pic>
        <p:sp>
          <p:nvSpPr>
            <p:cNvPr id="11" name="TextBox 10">
              <a:extLst>
                <a:ext uri="{FF2B5EF4-FFF2-40B4-BE49-F238E27FC236}">
                  <a16:creationId xmlns:a16="http://schemas.microsoft.com/office/drawing/2014/main" id="{68392C23-FA77-442E-BE3C-BC9963AE45BD}"/>
                </a:ext>
              </a:extLst>
            </p:cNvPr>
            <p:cNvSpPr txBox="1"/>
            <p:nvPr userDrawn="1"/>
          </p:nvSpPr>
          <p:spPr>
            <a:xfrm rot="5400000">
              <a:off x="12153941" y="882374"/>
              <a:ext cx="61395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Illustration palette</a:t>
              </a:r>
            </a:p>
          </p:txBody>
        </p:sp>
      </p:grpSp>
      <p:grpSp>
        <p:nvGrpSpPr>
          <p:cNvPr id="22" name="Group 21">
            <a:extLst>
              <a:ext uri="{FF2B5EF4-FFF2-40B4-BE49-F238E27FC236}">
                <a16:creationId xmlns:a16="http://schemas.microsoft.com/office/drawing/2014/main" id="{9C4E8054-BD9F-409A-9535-C24729DA0947}"/>
              </a:ext>
            </a:extLst>
          </p:cNvPr>
          <p:cNvGrpSpPr/>
          <p:nvPr userDrawn="1"/>
        </p:nvGrpSpPr>
        <p:grpSpPr>
          <a:xfrm>
            <a:off x="12317497" y="1"/>
            <a:ext cx="1471682" cy="447461"/>
            <a:chOff x="12419366" y="0"/>
            <a:chExt cx="1501192" cy="456369"/>
          </a:xfrm>
        </p:grpSpPr>
        <p:grpSp>
          <p:nvGrpSpPr>
            <p:cNvPr id="18" name="Group 17">
              <a:extLst>
                <a:ext uri="{FF2B5EF4-FFF2-40B4-BE49-F238E27FC236}">
                  <a16:creationId xmlns:a16="http://schemas.microsoft.com/office/drawing/2014/main" id="{9E58EE2C-0848-450C-AD44-4AEC62696286}"/>
                </a:ext>
              </a:extLst>
            </p:cNvPr>
            <p:cNvGrpSpPr/>
            <p:nvPr userDrawn="1"/>
          </p:nvGrpSpPr>
          <p:grpSpPr>
            <a:xfrm>
              <a:off x="12564490" y="0"/>
              <a:ext cx="1356068" cy="456369"/>
              <a:chOff x="12661790" y="0"/>
              <a:chExt cx="1201618" cy="404391"/>
            </a:xfrm>
          </p:grpSpPr>
          <p:sp>
            <p:nvSpPr>
              <p:cNvPr id="8" name="Rectangle 7">
                <a:extLst>
                  <a:ext uri="{FF2B5EF4-FFF2-40B4-BE49-F238E27FC236}">
                    <a16:creationId xmlns:a16="http://schemas.microsoft.com/office/drawing/2014/main" id="{1E6B14A8-85BE-4568-A496-3E8015CDE374}"/>
                  </a:ext>
                </a:extLst>
              </p:cNvPr>
              <p:cNvSpPr/>
              <p:nvPr userDrawn="1"/>
            </p:nvSpPr>
            <p:spPr bwMode="auto">
              <a:xfrm>
                <a:off x="12661790" y="1"/>
                <a:ext cx="399048" cy="39808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White</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R255 G255 B255</a:t>
                </a:r>
              </a:p>
            </p:txBody>
          </p:sp>
          <p:sp>
            <p:nvSpPr>
              <p:cNvPr id="14" name="Rectangle 13">
                <a:extLst>
                  <a:ext uri="{FF2B5EF4-FFF2-40B4-BE49-F238E27FC236}">
                    <a16:creationId xmlns:a16="http://schemas.microsoft.com/office/drawing/2014/main" id="{8566B721-F701-489A-BBBF-284DD1BA035B}"/>
                  </a:ext>
                </a:extLst>
              </p:cNvPr>
              <p:cNvSpPr/>
              <p:nvPr userDrawn="1"/>
            </p:nvSpPr>
            <p:spPr bwMode="auto">
              <a:xfrm>
                <a:off x="13063844" y="0"/>
                <a:ext cx="399048" cy="398081"/>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FFFFFF"/>
                    </a:solidFill>
                    <a:ea typeface="Segoe UI" pitchFamily="34" charset="0"/>
                    <a:cs typeface="Segoe UI" pitchFamily="34" charset="0"/>
                  </a:rPr>
                  <a:t>Blue</a:t>
                </a:r>
              </a:p>
              <a:p>
                <a:pPr algn="l" defTabSz="914102" fontAlgn="base">
                  <a:lnSpc>
                    <a:spcPct val="100000"/>
                  </a:lnSpc>
                  <a:spcBef>
                    <a:spcPct val="0"/>
                  </a:spcBef>
                  <a:spcAft>
                    <a:spcPct val="0"/>
                  </a:spcAft>
                </a:pPr>
                <a:r>
                  <a:rPr lang="en-US" sz="294">
                    <a:solidFill>
                      <a:srgbClr val="FFFFFF"/>
                    </a:solidFill>
                    <a:ea typeface="Segoe UI" pitchFamily="34" charset="0"/>
                    <a:cs typeface="Segoe UI" pitchFamily="34" charset="0"/>
                  </a:rPr>
                  <a:t>R0 G120 B242</a:t>
                </a:r>
              </a:p>
            </p:txBody>
          </p:sp>
          <p:sp>
            <p:nvSpPr>
              <p:cNvPr id="15" name="Rectangle 14">
                <a:extLst>
                  <a:ext uri="{FF2B5EF4-FFF2-40B4-BE49-F238E27FC236}">
                    <a16:creationId xmlns:a16="http://schemas.microsoft.com/office/drawing/2014/main" id="{871C64D6-DD46-4073-B8A5-59A9D8564C22}"/>
                  </a:ext>
                </a:extLst>
              </p:cNvPr>
              <p:cNvSpPr/>
              <p:nvPr userDrawn="1"/>
            </p:nvSpPr>
            <p:spPr bwMode="auto">
              <a:xfrm>
                <a:off x="13464360" y="6310"/>
                <a:ext cx="399048" cy="398081"/>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Light gray</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R243 G243 B243</a:t>
                </a:r>
              </a:p>
            </p:txBody>
          </p:sp>
        </p:grpSp>
        <p:sp>
          <p:nvSpPr>
            <p:cNvPr id="16" name="TextBox 15">
              <a:extLst>
                <a:ext uri="{FF2B5EF4-FFF2-40B4-BE49-F238E27FC236}">
                  <a16:creationId xmlns:a16="http://schemas.microsoft.com/office/drawing/2014/main" id="{08756331-43B5-4A4E-BCD3-F5DC6699B11A}"/>
                </a:ext>
              </a:extLst>
            </p:cNvPr>
            <p:cNvSpPr txBox="1"/>
            <p:nvPr userDrawn="1"/>
          </p:nvSpPr>
          <p:spPr>
            <a:xfrm rot="5400000">
              <a:off x="12284585" y="134782"/>
              <a:ext cx="352661" cy="83100"/>
            </a:xfrm>
            <a:prstGeom prst="rect">
              <a:avLst/>
            </a:prstGeom>
            <a:noFill/>
          </p:spPr>
          <p:txBody>
            <a:bodyPr wrap="none" lIns="0" tIns="0" rIns="0" bIns="0" rtlCol="0">
              <a:spAutoFit/>
            </a:bodyPr>
            <a:lstStyle/>
            <a:p>
              <a:pPr algn="l">
                <a:lnSpc>
                  <a:spcPct val="90000"/>
                </a:lnSpc>
                <a:spcAft>
                  <a:spcPts val="588"/>
                </a:spcAft>
              </a:pPr>
              <a:r>
                <a:rPr lang="en-US" sz="588">
                  <a:solidFill>
                    <a:schemeClr val="tx1"/>
                  </a:solidFill>
                </a:rPr>
                <a:t>BG palette</a:t>
              </a:r>
            </a:p>
          </p:txBody>
        </p:sp>
      </p:grpSp>
    </p:spTree>
    <p:extLst>
      <p:ext uri="{BB962C8B-B14F-4D97-AF65-F5344CB8AC3E}">
        <p14:creationId xmlns:p14="http://schemas.microsoft.com/office/powerpoint/2010/main" val="1684896860"/>
      </p:ext>
    </p:extLst>
  </p:cSld>
  <p:clrMap bg1="lt1" tx1="dk1" bg2="lt2" tx2="dk2" accent1="accent1" accent2="accent2" accent3="accent3" accent4="accent4" accent5="accent5" accent6="accent6" hlink="hlink" folHlink="folHlink"/>
  <p:sldLayoutIdLst>
    <p:sldLayoutId id="2147486900" r:id="rId1"/>
    <p:sldLayoutId id="2147486901" r:id="rId2"/>
    <p:sldLayoutId id="2147486902" r:id="rId3"/>
    <p:sldLayoutId id="2147486903" r:id="rId4"/>
    <p:sldLayoutId id="2147486904" r:id="rId5"/>
    <p:sldLayoutId id="2147486905" r:id="rId6"/>
    <p:sldLayoutId id="2147486906" r:id="rId7"/>
    <p:sldLayoutId id="2147486907" r:id="rId8"/>
    <p:sldLayoutId id="2147486908" r:id="rId9"/>
    <p:sldLayoutId id="2147486909" r:id="rId10"/>
    <p:sldLayoutId id="2147486910" r:id="rId11"/>
    <p:sldLayoutId id="2147486911" r:id="rId12"/>
    <p:sldLayoutId id="2147486912" r:id="rId13"/>
    <p:sldLayoutId id="2147486913" r:id="rId14"/>
    <p:sldLayoutId id="2147486914" r:id="rId15"/>
    <p:sldLayoutId id="2147486915" r:id="rId16"/>
    <p:sldLayoutId id="2147486916" r:id="rId17"/>
    <p:sldLayoutId id="2147486917" r:id="rId18"/>
    <p:sldLayoutId id="2147486918" r:id="rId19"/>
    <p:sldLayoutId id="2147486919" r:id="rId20"/>
    <p:sldLayoutId id="2147486920" r:id="rId21"/>
    <p:sldLayoutId id="2147486921" r:id="rId22"/>
    <p:sldLayoutId id="2147486922" r:id="rId23"/>
    <p:sldLayoutId id="2147486823" r:id="rId24"/>
    <p:sldLayoutId id="2147486824" r:id="rId25"/>
    <p:sldLayoutId id="2147486826" r:id="rId26"/>
    <p:sldLayoutId id="2147486827" r:id="rId27"/>
    <p:sldLayoutId id="2147486828" r:id="rId28"/>
    <p:sldLayoutId id="2147486829" r:id="rId29"/>
  </p:sldLayoutIdLst>
  <p:transition>
    <p:fade/>
  </p:transition>
  <p:txStyles>
    <p:titleStyle>
      <a:lvl1pPr algn="l" defTabSz="914367" rtl="0" eaLnBrk="1" latinLnBrk="0" hangingPunct="1">
        <a:lnSpc>
          <a:spcPct val="90000"/>
        </a:lnSpc>
        <a:spcBef>
          <a:spcPct val="0"/>
        </a:spcBef>
        <a:buNone/>
        <a:defRPr lang="en-US" sz="3200"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63">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856680523"/>
      </p:ext>
    </p:extLst>
  </p:cSld>
  <p:clrMap bg1="lt1" tx1="dk1" bg2="lt2" tx2="dk2" accent1="accent1" accent2="accent2" accent3="accent3" accent4="accent4" accent5="accent5" accent6="accent6" hlink="hlink" folHlink="folHlink"/>
  <p:sldLayoutIdLst>
    <p:sldLayoutId id="2147486844" r:id="rId1"/>
    <p:sldLayoutId id="2147486845" r:id="rId2"/>
    <p:sldLayoutId id="2147486846" r:id="rId3"/>
    <p:sldLayoutId id="2147486847" r:id="rId4"/>
    <p:sldLayoutId id="2147486848" r:id="rId5"/>
    <p:sldLayoutId id="2147486849" r:id="rId6"/>
    <p:sldLayoutId id="2147486850" r:id="rId7"/>
    <p:sldLayoutId id="2147486851" r:id="rId8"/>
    <p:sldLayoutId id="2147486852" r:id="rId9"/>
    <p:sldLayoutId id="2147486853" r:id="rId10"/>
    <p:sldLayoutId id="2147486854" r:id="rId11"/>
    <p:sldLayoutId id="2147486855" r:id="rId12"/>
    <p:sldLayoutId id="2147486856" r:id="rId13"/>
    <p:sldLayoutId id="2147486857" r:id="rId14"/>
    <p:sldLayoutId id="2147486858" r:id="rId15"/>
    <p:sldLayoutId id="2147486859" r:id="rId16"/>
    <p:sldLayoutId id="2147486860" r:id="rId17"/>
    <p:sldLayoutId id="2147486861" r:id="rId18"/>
    <p:sldLayoutId id="2147486862" r:id="rId19"/>
    <p:sldLayoutId id="2147486863" r:id="rId20"/>
    <p:sldLayoutId id="2147486864" r:id="rId21"/>
    <p:sldLayoutId id="2147486865" r:id="rId22"/>
    <p:sldLayoutId id="2147486866" r:id="rId23"/>
    <p:sldLayoutId id="2147486867" r:id="rId24"/>
    <p:sldLayoutId id="2147486869" r:id="rId25"/>
    <p:sldLayoutId id="2147486870" r:id="rId26"/>
  </p:sldLayoutIdLst>
  <p:transition>
    <p:fade/>
  </p:transition>
  <p:hf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userDrawn="1">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3949569712"/>
      </p:ext>
    </p:extLst>
  </p:cSld>
  <p:clrMap bg1="lt1" tx1="dk1" bg2="lt2" tx2="dk2" accent1="accent1" accent2="accent2" accent3="accent3" accent4="accent4" accent5="accent5" accent6="accent6" hlink="hlink" folHlink="folHlink"/>
  <p:sldLayoutIdLst>
    <p:sldLayoutId id="2147486872" r:id="rId1"/>
    <p:sldLayoutId id="2147486873" r:id="rId2"/>
    <p:sldLayoutId id="2147486874" r:id="rId3"/>
    <p:sldLayoutId id="2147486875" r:id="rId4"/>
    <p:sldLayoutId id="2147486876" r:id="rId5"/>
    <p:sldLayoutId id="2147486877" r:id="rId6"/>
    <p:sldLayoutId id="2147486878" r:id="rId7"/>
    <p:sldLayoutId id="2147486879" r:id="rId8"/>
    <p:sldLayoutId id="2147486880" r:id="rId9"/>
    <p:sldLayoutId id="2147486881" r:id="rId10"/>
    <p:sldLayoutId id="2147486882" r:id="rId11"/>
    <p:sldLayoutId id="2147486883" r:id="rId12"/>
    <p:sldLayoutId id="2147486884" r:id="rId13"/>
    <p:sldLayoutId id="2147486885" r:id="rId14"/>
    <p:sldLayoutId id="2147486886" r:id="rId15"/>
    <p:sldLayoutId id="2147486887" r:id="rId16"/>
    <p:sldLayoutId id="2147486888" r:id="rId17"/>
    <p:sldLayoutId id="2147486889" r:id="rId18"/>
    <p:sldLayoutId id="2147486890" r:id="rId19"/>
    <p:sldLayoutId id="2147486891" r:id="rId20"/>
    <p:sldLayoutId id="2147486892" r:id="rId21"/>
    <p:sldLayoutId id="2147486893" r:id="rId22"/>
    <p:sldLayoutId id="2147486894" r:id="rId23"/>
    <p:sldLayoutId id="2147486895" r:id="rId24"/>
    <p:sldLayoutId id="2147486897" r:id="rId25"/>
    <p:sldLayoutId id="2147486898" r:id="rId26"/>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6">
            <a:extLst>
              <a:ext uri="{96DAC541-7B7A-43D3-8B79-37D633B846F1}">
                <asvg:svgBlip xmlns:asvg="http://schemas.microsoft.com/office/drawing/2016/SVG/main" r:embed="rId57"/>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0982374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5" r:id="rId5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856680523"/>
      </p:ext>
    </p:extLst>
  </p:cSld>
  <p:clrMap bg1="lt1" tx1="dk1" bg2="lt2" tx2="dk2" accent1="accent1" accent2="accent2" accent3="accent3" accent4="accent4" accent5="accent5" accent6="accent6" hlink="hlink" folHlink="folHlink"/>
  <p:sldLayoutIdLst>
    <p:sldLayoutId id="2147486924" r:id="rId1"/>
    <p:sldLayoutId id="2147486925" r:id="rId2"/>
    <p:sldLayoutId id="2147486926" r:id="rId3"/>
    <p:sldLayoutId id="2147486927" r:id="rId4"/>
    <p:sldLayoutId id="2147486928" r:id="rId5"/>
    <p:sldLayoutId id="2147486929" r:id="rId6"/>
    <p:sldLayoutId id="2147486930" r:id="rId7"/>
    <p:sldLayoutId id="2147486931" r:id="rId8"/>
    <p:sldLayoutId id="2147486932" r:id="rId9"/>
    <p:sldLayoutId id="2147486933" r:id="rId10"/>
    <p:sldLayoutId id="2147486934" r:id="rId11"/>
    <p:sldLayoutId id="2147486935" r:id="rId12"/>
    <p:sldLayoutId id="2147486936" r:id="rId13"/>
    <p:sldLayoutId id="2147486937" r:id="rId14"/>
    <p:sldLayoutId id="2147486938" r:id="rId15"/>
    <p:sldLayoutId id="2147486939" r:id="rId16"/>
    <p:sldLayoutId id="2147486940" r:id="rId17"/>
    <p:sldLayoutId id="2147486941" r:id="rId18"/>
    <p:sldLayoutId id="2147486942" r:id="rId19"/>
    <p:sldLayoutId id="2147486943" r:id="rId20"/>
    <p:sldLayoutId id="2147486944" r:id="rId21"/>
    <p:sldLayoutId id="2147486945" r:id="rId22"/>
    <p:sldLayoutId id="2147486946" r:id="rId23"/>
    <p:sldLayoutId id="2147486947" r:id="rId24"/>
    <p:sldLayoutId id="2147486949" r:id="rId25"/>
    <p:sldLayoutId id="2147486950" r:id="rId26"/>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2"/>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610830807"/>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807"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 id="2147483766" r:id="rId19"/>
    <p:sldLayoutId id="2147483767" r:id="rId20"/>
    <p:sldLayoutId id="2147483768" r:id="rId21"/>
    <p:sldLayoutId id="2147483769" r:id="rId22"/>
    <p:sldLayoutId id="2147483770" r:id="rId23"/>
    <p:sldLayoutId id="2147483771" r:id="rId24"/>
    <p:sldLayoutId id="2147483772" r:id="rId25"/>
    <p:sldLayoutId id="2147483773" r:id="rId26"/>
    <p:sldLayoutId id="2147483774" r:id="rId27"/>
    <p:sldLayoutId id="2147483775" r:id="rId28"/>
    <p:sldLayoutId id="2147483776" r:id="rId29"/>
    <p:sldLayoutId id="2147483777" r:id="rId30"/>
    <p:sldLayoutId id="2147483778" r:id="rId31"/>
    <p:sldLayoutId id="2147483779" r:id="rId32"/>
    <p:sldLayoutId id="2147483780" r:id="rId33"/>
    <p:sldLayoutId id="2147483781" r:id="rId34"/>
    <p:sldLayoutId id="2147483782" r:id="rId35"/>
    <p:sldLayoutId id="2147483783" r:id="rId36"/>
    <p:sldLayoutId id="2147483784" r:id="rId37"/>
    <p:sldLayoutId id="2147483785" r:id="rId38"/>
    <p:sldLayoutId id="2147483786" r:id="rId39"/>
    <p:sldLayoutId id="2147483787" r:id="rId40"/>
    <p:sldLayoutId id="2147483788" r:id="rId41"/>
    <p:sldLayoutId id="2147483789" r:id="rId42"/>
    <p:sldLayoutId id="2147483790" r:id="rId43"/>
    <p:sldLayoutId id="2147483791" r:id="rId44"/>
    <p:sldLayoutId id="2147483792" r:id="rId45"/>
    <p:sldLayoutId id="2147483793" r:id="rId46"/>
    <p:sldLayoutId id="2147483794" r:id="rId47"/>
    <p:sldLayoutId id="2147483795" r:id="rId48"/>
    <p:sldLayoutId id="2147483796" r:id="rId49"/>
    <p:sldLayoutId id="2147483797" r:id="rId50"/>
    <p:sldLayoutId id="2147483798" r:id="rId51"/>
    <p:sldLayoutId id="2147483799" r:id="rId52"/>
    <p:sldLayoutId id="2147483800" r:id="rId53"/>
    <p:sldLayoutId id="2147483801" r:id="rId54"/>
    <p:sldLayoutId id="2147483802" r:id="rId55"/>
    <p:sldLayoutId id="2147483803" r:id="rId56"/>
    <p:sldLayoutId id="2147483804" r:id="rId57"/>
    <p:sldLayoutId id="2147483805" r:id="rId58"/>
    <p:sldLayoutId id="2147483806" r:id="rId59"/>
    <p:sldLayoutId id="2147483755" r:id="rId60"/>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383874136"/>
      </p:ext>
    </p:extLst>
  </p:cSld>
  <p:clrMap bg1="lt1" tx1="dk1" bg2="lt2" tx2="dk2" accent1="accent1" accent2="accent2" accent3="accent3" accent4="accent4" accent5="accent5" accent6="accent6" hlink="hlink" folHlink="folHlink"/>
  <p:sldLayoutIdLst>
    <p:sldLayoutId id="2147486976" r:id="rId1"/>
    <p:sldLayoutId id="2147486977" r:id="rId2"/>
    <p:sldLayoutId id="2147486978" r:id="rId3"/>
    <p:sldLayoutId id="2147486979" r:id="rId4"/>
    <p:sldLayoutId id="2147486980" r:id="rId5"/>
    <p:sldLayoutId id="2147486981" r:id="rId6"/>
    <p:sldLayoutId id="2147486982" r:id="rId7"/>
    <p:sldLayoutId id="2147486983" r:id="rId8"/>
    <p:sldLayoutId id="2147486984" r:id="rId9"/>
    <p:sldLayoutId id="2147486985" r:id="rId10"/>
    <p:sldLayoutId id="2147486986" r:id="rId11"/>
    <p:sldLayoutId id="2147486987" r:id="rId12"/>
    <p:sldLayoutId id="2147486988" r:id="rId13"/>
    <p:sldLayoutId id="2147486989" r:id="rId14"/>
    <p:sldLayoutId id="2147486990" r:id="rId15"/>
    <p:sldLayoutId id="2147486991" r:id="rId16"/>
    <p:sldLayoutId id="2147486992" r:id="rId17"/>
    <p:sldLayoutId id="2147486993" r:id="rId18"/>
    <p:sldLayoutId id="2147486994" r:id="rId19"/>
    <p:sldLayoutId id="2147486995" r:id="rId20"/>
    <p:sldLayoutId id="2147486996" r:id="rId21"/>
    <p:sldLayoutId id="2147486997" r:id="rId22"/>
    <p:sldLayoutId id="2147486998" r:id="rId23"/>
    <p:sldLayoutId id="2147486999" r:id="rId24"/>
    <p:sldLayoutId id="2147487000" r:id="rId25"/>
    <p:sldLayoutId id="2147487001" r:id="rId26"/>
  </p:sldLayoutIdLst>
  <p:transition>
    <p:fade/>
  </p:transition>
  <p:hf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92">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51.xml"/><Relationship Id="rId4" Type="http://schemas.openxmlformats.org/officeDocument/2006/relationships/image" Target="../media/image71.png"/></Relationships>
</file>

<file path=ppt/slides/_rels/slide10.xml.rels><?xml version="1.0" encoding="UTF-8" standalone="yes"?>
<Relationships xmlns="http://schemas.openxmlformats.org/package/2006/relationships"><Relationship Id="rId8" Type="http://schemas.openxmlformats.org/officeDocument/2006/relationships/hyperlink" Target="https://support.microsoft.com/en-us/copilot-word" TargetMode="External"/><Relationship Id="rId13" Type="http://schemas.openxmlformats.org/officeDocument/2006/relationships/hyperlink" Target="https://support.microsoft.com/en-us/copilot-powerpoint" TargetMode="External"/><Relationship Id="rId3" Type="http://schemas.openxmlformats.org/officeDocument/2006/relationships/image" Target="../media/image72.png"/><Relationship Id="rId7" Type="http://schemas.openxmlformats.org/officeDocument/2006/relationships/image" Target="../media/image88.svg"/><Relationship Id="rId12" Type="http://schemas.openxmlformats.org/officeDocument/2006/relationships/image" Target="../media/image80.svg"/><Relationship Id="rId2" Type="http://schemas.openxmlformats.org/officeDocument/2006/relationships/notesSlide" Target="../notesSlides/notesSlide7.xml"/><Relationship Id="rId1" Type="http://schemas.openxmlformats.org/officeDocument/2006/relationships/slideLayout" Target="../slideLayouts/slideLayout251.xml"/><Relationship Id="rId6" Type="http://schemas.openxmlformats.org/officeDocument/2006/relationships/image" Target="../media/image87.png"/><Relationship Id="rId11" Type="http://schemas.openxmlformats.org/officeDocument/2006/relationships/image" Target="../media/image79.png"/><Relationship Id="rId5" Type="http://schemas.openxmlformats.org/officeDocument/2006/relationships/image" Target="../media/image75.png"/><Relationship Id="rId10" Type="http://schemas.openxmlformats.org/officeDocument/2006/relationships/image" Target="../media/image90.svg"/><Relationship Id="rId4" Type="http://schemas.openxmlformats.org/officeDocument/2006/relationships/hyperlink" Target="https://support.microsoft.com/en-us/topic/overview-of-microsoft-365-chat-preview-5b00a52d-7296-48ee-b938-b95b7209f737" TargetMode="External"/><Relationship Id="rId9" Type="http://schemas.openxmlformats.org/officeDocument/2006/relationships/image" Target="../media/image89.png"/><Relationship Id="rId14" Type="http://schemas.openxmlformats.org/officeDocument/2006/relationships/image" Target="../media/image91.png"/></Relationships>
</file>

<file path=ppt/slides/_rels/slide11.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92.png"/><Relationship Id="rId3" Type="http://schemas.openxmlformats.org/officeDocument/2006/relationships/image" Target="../media/image72.png"/><Relationship Id="rId7" Type="http://schemas.openxmlformats.org/officeDocument/2006/relationships/image" Target="../media/image79.png"/><Relationship Id="rId12" Type="http://schemas.openxmlformats.org/officeDocument/2006/relationships/image" Target="../media/image75.png"/><Relationship Id="rId2" Type="http://schemas.openxmlformats.org/officeDocument/2006/relationships/notesSlide" Target="../notesSlides/notesSlide8.xml"/><Relationship Id="rId1" Type="http://schemas.openxmlformats.org/officeDocument/2006/relationships/slideLayout" Target="../slideLayouts/slideLayout251.xml"/><Relationship Id="rId6" Type="http://schemas.openxmlformats.org/officeDocument/2006/relationships/hyperlink" Target="https://support.microsoft.com/en-us/copilot-outlook" TargetMode="External"/><Relationship Id="rId11" Type="http://schemas.openxmlformats.org/officeDocument/2006/relationships/hyperlink" Target="https://support.microsoft.com/en-us/topic/overview-of-microsoft-365-chat-preview-5b00a52d-7296-48ee-b938-b95b7209f737" TargetMode="External"/><Relationship Id="rId5" Type="http://schemas.openxmlformats.org/officeDocument/2006/relationships/image" Target="../media/image76.png"/><Relationship Id="rId10" Type="http://schemas.openxmlformats.org/officeDocument/2006/relationships/image" Target="../media/image77.png"/><Relationship Id="rId4" Type="http://schemas.openxmlformats.org/officeDocument/2006/relationships/hyperlink" Target="https://support.microsoft.com/en-us/copilot-teams" TargetMode="External"/><Relationship Id="rId9" Type="http://schemas.openxmlformats.org/officeDocument/2006/relationships/hyperlink" Target="https://support.microsoft.com/en-us/copilot-wor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268.xml"/><Relationship Id="rId5" Type="http://schemas.openxmlformats.org/officeDocument/2006/relationships/image" Target="../media/image10.jpeg"/><Relationship Id="rId4" Type="http://schemas.openxmlformats.org/officeDocument/2006/relationships/image" Target="../media/image93.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14.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6.svg"/><Relationship Id="rId18" Type="http://schemas.openxmlformats.org/officeDocument/2006/relationships/hyperlink" Target="https://learn.microsoft.com/en-us/microsoft-365-copilot/" TargetMode="External"/><Relationship Id="rId26" Type="http://schemas.openxmlformats.org/officeDocument/2006/relationships/hyperlink" Target="https://support.microsoft.com/en-us/copilot-onenote" TargetMode="External"/><Relationship Id="rId3" Type="http://schemas.openxmlformats.org/officeDocument/2006/relationships/image" Target="../media/image9.png"/><Relationship Id="rId21" Type="http://schemas.openxmlformats.org/officeDocument/2006/relationships/hyperlink" Target="https://support.microsoft.com/en-us/copilot-excel" TargetMode="External"/><Relationship Id="rId7" Type="http://schemas.openxmlformats.org/officeDocument/2006/relationships/hyperlink" Target="https://support.microsoft.com/en-us/copilot-word" TargetMode="External"/><Relationship Id="rId12" Type="http://schemas.openxmlformats.org/officeDocument/2006/relationships/image" Target="../media/image85.png"/><Relationship Id="rId17" Type="http://schemas.openxmlformats.org/officeDocument/2006/relationships/image" Target="../media/image78.png"/><Relationship Id="rId25" Type="http://schemas.openxmlformats.org/officeDocument/2006/relationships/image" Target="../media/image80.svg"/><Relationship Id="rId2" Type="http://schemas.openxmlformats.org/officeDocument/2006/relationships/notesSlide" Target="../notesSlides/notesSlide11.xml"/><Relationship Id="rId16" Type="http://schemas.openxmlformats.org/officeDocument/2006/relationships/hyperlink" Target="https://support.microsoft.com/en-us/copilot-powerpoint" TargetMode="External"/><Relationship Id="rId20" Type="http://schemas.openxmlformats.org/officeDocument/2006/relationships/hyperlink" Target="https://support.microsoft.com/en-us/copilot" TargetMode="External"/><Relationship Id="rId29" Type="http://schemas.openxmlformats.org/officeDocument/2006/relationships/image" Target="../media/image83.png"/><Relationship Id="rId1" Type="http://schemas.openxmlformats.org/officeDocument/2006/relationships/slideLayout" Target="../slideLayouts/slideLayout263.xml"/><Relationship Id="rId6" Type="http://schemas.openxmlformats.org/officeDocument/2006/relationships/hyperlink" Target="https://www.microsoft.com/en-us/worklab/work-trend-index/will-ai-fix-work" TargetMode="External"/><Relationship Id="rId11" Type="http://schemas.openxmlformats.org/officeDocument/2006/relationships/hyperlink" Target="https://support.microsoft.com/en-us/copilot-loop" TargetMode="External"/><Relationship Id="rId24" Type="http://schemas.openxmlformats.org/officeDocument/2006/relationships/image" Target="../media/image79.png"/><Relationship Id="rId5" Type="http://schemas.openxmlformats.org/officeDocument/2006/relationships/image" Target="../media/image72.png"/><Relationship Id="rId15" Type="http://schemas.openxmlformats.org/officeDocument/2006/relationships/image" Target="../media/image76.png"/><Relationship Id="rId23" Type="http://schemas.openxmlformats.org/officeDocument/2006/relationships/hyperlink" Target="https://support.microsoft.com/en-us/copilot-outlook" TargetMode="External"/><Relationship Id="rId28" Type="http://schemas.openxmlformats.org/officeDocument/2006/relationships/hyperlink" Target="https://www.microsoft.com/en-us/bing/chat/enterprise/?form=MA13FV" TargetMode="External"/><Relationship Id="rId10" Type="http://schemas.openxmlformats.org/officeDocument/2006/relationships/image" Target="../media/image75.png"/><Relationship Id="rId19" Type="http://schemas.openxmlformats.org/officeDocument/2006/relationships/hyperlink" Target="https://adoption.microsoft.com/en-us/copilot/" TargetMode="External"/><Relationship Id="rId31" Type="http://schemas.openxmlformats.org/officeDocument/2006/relationships/image" Target="../media/image84.png"/><Relationship Id="rId4" Type="http://schemas.microsoft.com/office/2007/relationships/hdphoto" Target="../media/hdphoto7.wdp"/><Relationship Id="rId9" Type="http://schemas.openxmlformats.org/officeDocument/2006/relationships/hyperlink" Target="https://support.microsoft.com/en-us/topic/overview-of-microsoft-365-chat-preview-5b00a52d-7296-48ee-b938-b95b7209f737" TargetMode="External"/><Relationship Id="rId14" Type="http://schemas.openxmlformats.org/officeDocument/2006/relationships/hyperlink" Target="https://support.microsoft.com/en-us/copilot-teams" TargetMode="External"/><Relationship Id="rId22" Type="http://schemas.openxmlformats.org/officeDocument/2006/relationships/image" Target="../media/image81.png"/><Relationship Id="rId27" Type="http://schemas.openxmlformats.org/officeDocument/2006/relationships/image" Target="../media/image82.png"/><Relationship Id="rId30" Type="http://schemas.openxmlformats.org/officeDocument/2006/relationships/hyperlink" Target="https://support.microsoft.com/en-us/copilot-whiteboard"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support.microsoft.com/en-us/copilot-loop" TargetMode="External"/><Relationship Id="rId13" Type="http://schemas.openxmlformats.org/officeDocument/2006/relationships/hyperlink" Target="https://support.microsoft.com/en-us/copilot-powerpoint" TargetMode="External"/><Relationship Id="rId3" Type="http://schemas.openxmlformats.org/officeDocument/2006/relationships/image" Target="../media/image72.png"/><Relationship Id="rId7" Type="http://schemas.openxmlformats.org/officeDocument/2006/relationships/image" Target="../media/image75.png"/><Relationship Id="rId12" Type="http://schemas.openxmlformats.org/officeDocument/2006/relationships/image" Target="../media/image88.svg"/><Relationship Id="rId2" Type="http://schemas.openxmlformats.org/officeDocument/2006/relationships/notesSlide" Target="../notesSlides/notesSlide12.xml"/><Relationship Id="rId1" Type="http://schemas.openxmlformats.org/officeDocument/2006/relationships/slideLayout" Target="../slideLayouts/slideLayout251.xml"/><Relationship Id="rId6" Type="http://schemas.openxmlformats.org/officeDocument/2006/relationships/hyperlink" Target="https://support.microsoft.com/en-us/topic/overview-of-microsoft-365-chat-preview-5b00a52d-7296-48ee-b938-b95b7209f737" TargetMode="External"/><Relationship Id="rId11" Type="http://schemas.openxmlformats.org/officeDocument/2006/relationships/image" Target="../media/image87.png"/><Relationship Id="rId5" Type="http://schemas.openxmlformats.org/officeDocument/2006/relationships/image" Target="../media/image90.svg"/><Relationship Id="rId10" Type="http://schemas.openxmlformats.org/officeDocument/2006/relationships/image" Target="../media/image86.svg"/><Relationship Id="rId4" Type="http://schemas.openxmlformats.org/officeDocument/2006/relationships/image" Target="../media/image89.png"/><Relationship Id="rId9" Type="http://schemas.openxmlformats.org/officeDocument/2006/relationships/image" Target="../media/image85.png"/><Relationship Id="rId14" Type="http://schemas.openxmlformats.org/officeDocument/2006/relationships/image" Target="../media/image91.png"/></Relationships>
</file>

<file path=ppt/slides/_rels/slide16.xml.rels><?xml version="1.0" encoding="UTF-8" standalone="yes"?>
<Relationships xmlns="http://schemas.openxmlformats.org/package/2006/relationships"><Relationship Id="rId8" Type="http://schemas.openxmlformats.org/officeDocument/2006/relationships/hyperlink" Target="https://support.microsoft.com/en-us/copilot-excel" TargetMode="External"/><Relationship Id="rId13" Type="http://schemas.openxmlformats.org/officeDocument/2006/relationships/image" Target="../media/image79.png"/><Relationship Id="rId3" Type="http://schemas.openxmlformats.org/officeDocument/2006/relationships/image" Target="../media/image72.png"/><Relationship Id="rId7" Type="http://schemas.openxmlformats.org/officeDocument/2006/relationships/image" Target="../media/image77.png"/><Relationship Id="rId12" Type="http://schemas.openxmlformats.org/officeDocument/2006/relationships/hyperlink" Target="https://support.microsoft.com/en-us/copilot-outlook" TargetMode="External"/><Relationship Id="rId2" Type="http://schemas.openxmlformats.org/officeDocument/2006/relationships/notesSlide" Target="../notesSlides/notesSlide13.xml"/><Relationship Id="rId1" Type="http://schemas.openxmlformats.org/officeDocument/2006/relationships/slideLayout" Target="../slideLayouts/slideLayout251.xml"/><Relationship Id="rId6" Type="http://schemas.openxmlformats.org/officeDocument/2006/relationships/hyperlink" Target="https://support.microsoft.com/en-us/copilot-word" TargetMode="External"/><Relationship Id="rId11" Type="http://schemas.openxmlformats.org/officeDocument/2006/relationships/image" Target="../media/image78.png"/><Relationship Id="rId5" Type="http://schemas.openxmlformats.org/officeDocument/2006/relationships/image" Target="../media/image76.png"/><Relationship Id="rId15" Type="http://schemas.openxmlformats.org/officeDocument/2006/relationships/image" Target="../media/image94.png"/><Relationship Id="rId10" Type="http://schemas.openxmlformats.org/officeDocument/2006/relationships/hyperlink" Target="https://support.microsoft.com/en-us/copilot-powerpoint" TargetMode="External"/><Relationship Id="rId4" Type="http://schemas.openxmlformats.org/officeDocument/2006/relationships/hyperlink" Target="https://support.microsoft.com/en-us/copilot-teams" TargetMode="External"/><Relationship Id="rId9" Type="http://schemas.openxmlformats.org/officeDocument/2006/relationships/image" Target="../media/image81.png"/><Relationship Id="rId14" Type="http://schemas.openxmlformats.org/officeDocument/2006/relationships/image" Target="../media/image80.svg"/></Relationships>
</file>

<file path=ppt/slides/_rels/slide1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xml"/><Relationship Id="rId1" Type="http://schemas.openxmlformats.org/officeDocument/2006/relationships/slideLayout" Target="../slideLayouts/slideLayout268.xml"/><Relationship Id="rId4" Type="http://schemas.openxmlformats.org/officeDocument/2006/relationships/image" Target="../media/image73.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hyperlink" Target="https://support.microsoft.com/en-us/copilot-teams" TargetMode="External"/><Relationship Id="rId18" Type="http://schemas.openxmlformats.org/officeDocument/2006/relationships/hyperlink" Target="https://support.microsoft.com/en-us/copilot-powerpoint" TargetMode="External"/><Relationship Id="rId26" Type="http://schemas.openxmlformats.org/officeDocument/2006/relationships/image" Target="../media/image82.png"/><Relationship Id="rId3" Type="http://schemas.openxmlformats.org/officeDocument/2006/relationships/image" Target="../media/image72.png"/><Relationship Id="rId21" Type="http://schemas.openxmlformats.org/officeDocument/2006/relationships/hyperlink" Target="https://adoption.microsoft.com/en-us/copilot/" TargetMode="External"/><Relationship Id="rId7" Type="http://schemas.openxmlformats.org/officeDocument/2006/relationships/hyperlink" Target="https://support.microsoft.com/en-us/copilot-excel" TargetMode="External"/><Relationship Id="rId12" Type="http://schemas.openxmlformats.org/officeDocument/2006/relationships/image" Target="../media/image84.png"/><Relationship Id="rId17" Type="http://schemas.openxmlformats.org/officeDocument/2006/relationships/image" Target="../media/image80.svg"/><Relationship Id="rId25" Type="http://schemas.openxmlformats.org/officeDocument/2006/relationships/hyperlink" Target="https://support.microsoft.com/en-us/copilot-onenote" TargetMode="External"/><Relationship Id="rId2" Type="http://schemas.openxmlformats.org/officeDocument/2006/relationships/notesSlide" Target="../notesSlides/notesSlide16.xml"/><Relationship Id="rId16" Type="http://schemas.openxmlformats.org/officeDocument/2006/relationships/image" Target="../media/image79.png"/><Relationship Id="rId20" Type="http://schemas.openxmlformats.org/officeDocument/2006/relationships/hyperlink" Target="https://learn.microsoft.com/en-us/microsoft-365-copilot/" TargetMode="External"/><Relationship Id="rId29" Type="http://schemas.openxmlformats.org/officeDocument/2006/relationships/hyperlink" Target="https://support.microsoft.com/en-us/copilot-loop" TargetMode="External"/><Relationship Id="rId1" Type="http://schemas.openxmlformats.org/officeDocument/2006/relationships/slideLayout" Target="../slideLayouts/slideLayout263.xml"/><Relationship Id="rId6" Type="http://schemas.openxmlformats.org/officeDocument/2006/relationships/hyperlink" Target="https://www.microsoft.com/en-us/worklab/work-trend-index/will-ai-fix-work" TargetMode="External"/><Relationship Id="rId11" Type="http://schemas.openxmlformats.org/officeDocument/2006/relationships/hyperlink" Target="https://support.microsoft.com/en-us/copilot-whiteboard" TargetMode="External"/><Relationship Id="rId24" Type="http://schemas.openxmlformats.org/officeDocument/2006/relationships/image" Target="../media/image77.png"/><Relationship Id="rId5" Type="http://schemas.microsoft.com/office/2007/relationships/hdphoto" Target="../media/hdphoto7.wdp"/><Relationship Id="rId15" Type="http://schemas.openxmlformats.org/officeDocument/2006/relationships/hyperlink" Target="https://support.microsoft.com/en-us/copilot-outlook" TargetMode="External"/><Relationship Id="rId23" Type="http://schemas.openxmlformats.org/officeDocument/2006/relationships/hyperlink" Target="https://support.microsoft.com/en-us/copilot-word" TargetMode="External"/><Relationship Id="rId28" Type="http://schemas.openxmlformats.org/officeDocument/2006/relationships/image" Target="../media/image83.png"/><Relationship Id="rId10" Type="http://schemas.openxmlformats.org/officeDocument/2006/relationships/image" Target="../media/image75.png"/><Relationship Id="rId19" Type="http://schemas.openxmlformats.org/officeDocument/2006/relationships/image" Target="../media/image78.png"/><Relationship Id="rId31" Type="http://schemas.openxmlformats.org/officeDocument/2006/relationships/image" Target="../media/image86.svg"/><Relationship Id="rId4" Type="http://schemas.openxmlformats.org/officeDocument/2006/relationships/image" Target="../media/image9.png"/><Relationship Id="rId9" Type="http://schemas.openxmlformats.org/officeDocument/2006/relationships/hyperlink" Target="https://support.microsoft.com/en-us/topic/overview-of-microsoft-365-chat-preview-5b00a52d-7296-48ee-b938-b95b7209f737" TargetMode="External"/><Relationship Id="rId14" Type="http://schemas.openxmlformats.org/officeDocument/2006/relationships/image" Target="../media/image76.png"/><Relationship Id="rId22" Type="http://schemas.openxmlformats.org/officeDocument/2006/relationships/hyperlink" Target="https://support.microsoft.com/en-us/copilot" TargetMode="External"/><Relationship Id="rId27" Type="http://schemas.openxmlformats.org/officeDocument/2006/relationships/hyperlink" Target="https://www.microsoft.com/en-us/bing/chat/enterprise/?form=MA13FV" TargetMode="External"/><Relationship Id="rId30" Type="http://schemas.openxmlformats.org/officeDocument/2006/relationships/image" Target="../media/image8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1.xml"/></Relationships>
</file>

<file path=ppt/slides/_rels/slide20.xml.rels><?xml version="1.0" encoding="UTF-8" standalone="yes"?>
<Relationships xmlns="http://schemas.openxmlformats.org/package/2006/relationships"><Relationship Id="rId8" Type="http://schemas.openxmlformats.org/officeDocument/2006/relationships/hyperlink" Target="https://support.microsoft.com/en-us/copilot-whiteboard" TargetMode="External"/><Relationship Id="rId13" Type="http://schemas.openxmlformats.org/officeDocument/2006/relationships/image" Target="../media/image80.svg"/><Relationship Id="rId3" Type="http://schemas.openxmlformats.org/officeDocument/2006/relationships/image" Target="../media/image72.png"/><Relationship Id="rId7" Type="http://schemas.openxmlformats.org/officeDocument/2006/relationships/image" Target="../media/image75.png"/><Relationship Id="rId12"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251.xml"/><Relationship Id="rId6" Type="http://schemas.openxmlformats.org/officeDocument/2006/relationships/hyperlink" Target="https://support.microsoft.com/en-us/topic/overview-of-microsoft-365-chat-preview-5b00a52d-7296-48ee-b938-b95b7209f737" TargetMode="External"/><Relationship Id="rId11" Type="http://schemas.openxmlformats.org/officeDocument/2006/relationships/image" Target="../media/image88.svg"/><Relationship Id="rId5" Type="http://schemas.openxmlformats.org/officeDocument/2006/relationships/image" Target="../media/image81.png"/><Relationship Id="rId15" Type="http://schemas.openxmlformats.org/officeDocument/2006/relationships/image" Target="../media/image91.png"/><Relationship Id="rId10" Type="http://schemas.openxmlformats.org/officeDocument/2006/relationships/image" Target="../media/image87.png"/><Relationship Id="rId4" Type="http://schemas.openxmlformats.org/officeDocument/2006/relationships/hyperlink" Target="https://support.microsoft.com/en-us/copilot-excel" TargetMode="External"/><Relationship Id="rId9" Type="http://schemas.openxmlformats.org/officeDocument/2006/relationships/image" Target="../media/image84.png"/><Relationship Id="rId14" Type="http://schemas.openxmlformats.org/officeDocument/2006/relationships/hyperlink" Target="https://support.microsoft.com/en-us/copilot-powerpoint"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support.microsoft.com/en-us/copilot-powerpoint" TargetMode="External"/><Relationship Id="rId13"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81.png"/><Relationship Id="rId12" Type="http://schemas.openxmlformats.org/officeDocument/2006/relationships/hyperlink" Target="https://support.microsoft.com/en-us/copilot-word" TargetMode="External"/><Relationship Id="rId2" Type="http://schemas.openxmlformats.org/officeDocument/2006/relationships/notesSlide" Target="../notesSlides/notesSlide18.xml"/><Relationship Id="rId1" Type="http://schemas.openxmlformats.org/officeDocument/2006/relationships/slideLayout" Target="../slideLayouts/slideLayout251.xml"/><Relationship Id="rId6" Type="http://schemas.openxmlformats.org/officeDocument/2006/relationships/hyperlink" Target="https://support.microsoft.com/en-us/copilot-excel" TargetMode="External"/><Relationship Id="rId11" Type="http://schemas.openxmlformats.org/officeDocument/2006/relationships/image" Target="../media/image75.png"/><Relationship Id="rId5" Type="http://schemas.openxmlformats.org/officeDocument/2006/relationships/image" Target="../media/image76.png"/><Relationship Id="rId10" Type="http://schemas.openxmlformats.org/officeDocument/2006/relationships/hyperlink" Target="https://support.microsoft.com/en-us/topic/overview-of-microsoft-365-chat-preview-5b00a52d-7296-48ee-b938-b95b7209f737" TargetMode="External"/><Relationship Id="rId4" Type="http://schemas.openxmlformats.org/officeDocument/2006/relationships/hyperlink" Target="https://support.microsoft.com/en-us/copilot-teams" TargetMode="External"/><Relationship Id="rId9" Type="http://schemas.openxmlformats.org/officeDocument/2006/relationships/image" Target="../media/image78.png"/><Relationship Id="rId14" Type="http://schemas.openxmlformats.org/officeDocument/2006/relationships/image" Target="../media/image96.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268.xml"/><Relationship Id="rId4" Type="http://schemas.openxmlformats.org/officeDocument/2006/relationships/image" Target="../media/image97.jpe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24.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83.png"/><Relationship Id="rId18" Type="http://schemas.openxmlformats.org/officeDocument/2006/relationships/hyperlink" Target="https://support.microsoft.com/en-us/copilot-teams" TargetMode="External"/><Relationship Id="rId26" Type="http://schemas.openxmlformats.org/officeDocument/2006/relationships/hyperlink" Target="https://support.microsoft.com/en-us/copilot-excel" TargetMode="External"/><Relationship Id="rId3" Type="http://schemas.openxmlformats.org/officeDocument/2006/relationships/image" Target="../media/image9.png"/><Relationship Id="rId21" Type="http://schemas.openxmlformats.org/officeDocument/2006/relationships/image" Target="../media/image77.png"/><Relationship Id="rId7" Type="http://schemas.openxmlformats.org/officeDocument/2006/relationships/image" Target="../media/image80.svg"/><Relationship Id="rId12" Type="http://schemas.openxmlformats.org/officeDocument/2006/relationships/hyperlink" Target="https://www.microsoft.com/en-us/bing/chat/enterprise/?form=MA13FV" TargetMode="External"/><Relationship Id="rId17" Type="http://schemas.openxmlformats.org/officeDocument/2006/relationships/image" Target="../media/image78.png"/><Relationship Id="rId25" Type="http://schemas.openxmlformats.org/officeDocument/2006/relationships/hyperlink" Target="https://www.microsoft.com/en-us/worklab/work-trend-index/will-ai-fix-work" TargetMode="External"/><Relationship Id="rId2" Type="http://schemas.openxmlformats.org/officeDocument/2006/relationships/notesSlide" Target="../notesSlides/notesSlide21.xml"/><Relationship Id="rId16" Type="http://schemas.openxmlformats.org/officeDocument/2006/relationships/hyperlink" Target="https://support.microsoft.com/en-us/copilot-powerpoint" TargetMode="External"/><Relationship Id="rId20" Type="http://schemas.openxmlformats.org/officeDocument/2006/relationships/hyperlink" Target="https://support.microsoft.com/en-us/copilot-word" TargetMode="External"/><Relationship Id="rId29" Type="http://schemas.openxmlformats.org/officeDocument/2006/relationships/image" Target="../media/image82.png"/><Relationship Id="rId1" Type="http://schemas.openxmlformats.org/officeDocument/2006/relationships/slideLayout" Target="../slideLayouts/slideLayout251.xml"/><Relationship Id="rId6" Type="http://schemas.openxmlformats.org/officeDocument/2006/relationships/image" Target="../media/image79.png"/><Relationship Id="rId11" Type="http://schemas.openxmlformats.org/officeDocument/2006/relationships/image" Target="../media/image86.svg"/><Relationship Id="rId24" Type="http://schemas.openxmlformats.org/officeDocument/2006/relationships/hyperlink" Target="https://support.microsoft.com/en-us/copilot" TargetMode="External"/><Relationship Id="rId5" Type="http://schemas.openxmlformats.org/officeDocument/2006/relationships/hyperlink" Target="https://support.microsoft.com/en-us/copilot-outlook" TargetMode="External"/><Relationship Id="rId15" Type="http://schemas.openxmlformats.org/officeDocument/2006/relationships/image" Target="../media/image75.png"/><Relationship Id="rId23" Type="http://schemas.openxmlformats.org/officeDocument/2006/relationships/hyperlink" Target="https://adoption.microsoft.com/en-us/copilot/" TargetMode="External"/><Relationship Id="rId28" Type="http://schemas.openxmlformats.org/officeDocument/2006/relationships/hyperlink" Target="https://support.microsoft.com/en-us/copilot-onenote" TargetMode="External"/><Relationship Id="rId10" Type="http://schemas.openxmlformats.org/officeDocument/2006/relationships/image" Target="../media/image85.png"/><Relationship Id="rId19" Type="http://schemas.openxmlformats.org/officeDocument/2006/relationships/image" Target="../media/image76.png"/><Relationship Id="rId31" Type="http://schemas.openxmlformats.org/officeDocument/2006/relationships/image" Target="../media/image84.png"/><Relationship Id="rId4" Type="http://schemas.microsoft.com/office/2007/relationships/hdphoto" Target="../media/hdphoto7.wdp"/><Relationship Id="rId9" Type="http://schemas.openxmlformats.org/officeDocument/2006/relationships/hyperlink" Target="https://support.microsoft.com/en-us/copilot-loop" TargetMode="External"/><Relationship Id="rId14" Type="http://schemas.openxmlformats.org/officeDocument/2006/relationships/hyperlink" Target="https://support.microsoft.com/en-us/topic/overview-of-microsoft-365-chat-preview-5b00a52d-7296-48ee-b938-b95b7209f737" TargetMode="External"/><Relationship Id="rId22" Type="http://schemas.openxmlformats.org/officeDocument/2006/relationships/hyperlink" Target="https://learn.microsoft.com/en-us/microsoft-365-copilot/" TargetMode="External"/><Relationship Id="rId27" Type="http://schemas.openxmlformats.org/officeDocument/2006/relationships/image" Target="../media/image81.png"/><Relationship Id="rId30" Type="http://schemas.openxmlformats.org/officeDocument/2006/relationships/hyperlink" Target="https://support.microsoft.com/en-us/copilot-whiteboard"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7.png"/><Relationship Id="rId3" Type="http://schemas.openxmlformats.org/officeDocument/2006/relationships/image" Target="../media/image72.png"/><Relationship Id="rId7" Type="http://schemas.openxmlformats.org/officeDocument/2006/relationships/hyperlink" Target="https://www.microsoft.com/en-us/bing/chat/enterprise/?form=MA13FV" TargetMode="External"/><Relationship Id="rId12" Type="http://schemas.openxmlformats.org/officeDocument/2006/relationships/image" Target="../media/image91.png"/><Relationship Id="rId2" Type="http://schemas.openxmlformats.org/officeDocument/2006/relationships/notesSlide" Target="../notesSlides/notesSlide22.xml"/><Relationship Id="rId16" Type="http://schemas.openxmlformats.org/officeDocument/2006/relationships/image" Target="../media/image90.svg"/><Relationship Id="rId1" Type="http://schemas.openxmlformats.org/officeDocument/2006/relationships/slideLayout" Target="../slideLayouts/slideLayout251.xml"/><Relationship Id="rId6" Type="http://schemas.openxmlformats.org/officeDocument/2006/relationships/image" Target="../media/image86.svg"/><Relationship Id="rId11" Type="http://schemas.openxmlformats.org/officeDocument/2006/relationships/hyperlink" Target="https://support.microsoft.com/en-us/copilot-powerpoint" TargetMode="External"/><Relationship Id="rId5" Type="http://schemas.openxmlformats.org/officeDocument/2006/relationships/image" Target="../media/image85.png"/><Relationship Id="rId15" Type="http://schemas.openxmlformats.org/officeDocument/2006/relationships/image" Target="../media/image89.png"/><Relationship Id="rId10" Type="http://schemas.openxmlformats.org/officeDocument/2006/relationships/image" Target="../media/image75.png"/><Relationship Id="rId4" Type="http://schemas.openxmlformats.org/officeDocument/2006/relationships/hyperlink" Target="https://support.microsoft.com/en-us/copilot-loop" TargetMode="External"/><Relationship Id="rId9" Type="http://schemas.openxmlformats.org/officeDocument/2006/relationships/hyperlink" Target="https://support.microsoft.com/en-us/topic/overview-of-microsoft-365-chat-preview-5b00a52d-7296-48ee-b938-b95b7209f737" TargetMode="External"/><Relationship Id="rId14" Type="http://schemas.openxmlformats.org/officeDocument/2006/relationships/image" Target="../media/image88.svg"/></Relationships>
</file>

<file path=ppt/slides/_rels/slide26.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hyperlink" Target="https://support.microsoft.com/en-us/copilot-teams" TargetMode="External"/><Relationship Id="rId3" Type="http://schemas.openxmlformats.org/officeDocument/2006/relationships/image" Target="../media/image72.png"/><Relationship Id="rId7" Type="http://schemas.openxmlformats.org/officeDocument/2006/relationships/image" Target="../media/image79.png"/><Relationship Id="rId12"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251.xml"/><Relationship Id="rId6" Type="http://schemas.openxmlformats.org/officeDocument/2006/relationships/hyperlink" Target="https://support.microsoft.com/en-us/copilot-outlook" TargetMode="External"/><Relationship Id="rId11" Type="http://schemas.openxmlformats.org/officeDocument/2006/relationships/hyperlink" Target="https://support.microsoft.com/en-us/copilot-powerpoint" TargetMode="External"/><Relationship Id="rId5" Type="http://schemas.openxmlformats.org/officeDocument/2006/relationships/image" Target="../media/image75.png"/><Relationship Id="rId15" Type="http://schemas.openxmlformats.org/officeDocument/2006/relationships/image" Target="../media/image98.png"/><Relationship Id="rId10" Type="http://schemas.openxmlformats.org/officeDocument/2006/relationships/image" Target="../media/image81.png"/><Relationship Id="rId4" Type="http://schemas.openxmlformats.org/officeDocument/2006/relationships/hyperlink" Target="https://support.microsoft.com/en-us/topic/overview-of-microsoft-365-chat-preview-5b00a52d-7296-48ee-b938-b95b7209f737" TargetMode="External"/><Relationship Id="rId9" Type="http://schemas.openxmlformats.org/officeDocument/2006/relationships/hyperlink" Target="https://support.microsoft.com/en-us/copilot-excel" TargetMode="External"/><Relationship Id="rId14"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268.xml"/><Relationship Id="rId4" Type="http://schemas.openxmlformats.org/officeDocument/2006/relationships/image" Target="../media/image99.jpe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29.xml.rels><?xml version="1.0" encoding="UTF-8" standalone="yes"?>
<Relationships xmlns="http://schemas.openxmlformats.org/package/2006/relationships"><Relationship Id="rId8" Type="http://schemas.openxmlformats.org/officeDocument/2006/relationships/hyperlink" Target="https://support.microsoft.com/en-us/copilot-excel" TargetMode="External"/><Relationship Id="rId13" Type="http://schemas.openxmlformats.org/officeDocument/2006/relationships/image" Target="../media/image78.png"/><Relationship Id="rId18" Type="http://schemas.openxmlformats.org/officeDocument/2006/relationships/image" Target="../media/image75.png"/><Relationship Id="rId26" Type="http://schemas.openxmlformats.org/officeDocument/2006/relationships/image" Target="../media/image82.png"/><Relationship Id="rId3" Type="http://schemas.openxmlformats.org/officeDocument/2006/relationships/image" Target="../media/image9.png"/><Relationship Id="rId21" Type="http://schemas.openxmlformats.org/officeDocument/2006/relationships/hyperlink" Target="https://support.microsoft.com/en-us/copilot" TargetMode="External"/><Relationship Id="rId7" Type="http://schemas.openxmlformats.org/officeDocument/2006/relationships/image" Target="../media/image83.png"/><Relationship Id="rId12" Type="http://schemas.openxmlformats.org/officeDocument/2006/relationships/hyperlink" Target="https://support.microsoft.com/en-us/copilot-powerpoint" TargetMode="External"/><Relationship Id="rId17" Type="http://schemas.openxmlformats.org/officeDocument/2006/relationships/hyperlink" Target="https://support.microsoft.com/en-us/topic/overview-of-microsoft-365-chat-preview-5b00a52d-7296-48ee-b938-b95b7209f737" TargetMode="External"/><Relationship Id="rId25" Type="http://schemas.openxmlformats.org/officeDocument/2006/relationships/hyperlink" Target="https://support.microsoft.com/en-us/copilot-onenote" TargetMode="External"/><Relationship Id="rId2" Type="http://schemas.openxmlformats.org/officeDocument/2006/relationships/notesSlide" Target="../notesSlides/notesSlide26.xml"/><Relationship Id="rId16" Type="http://schemas.openxmlformats.org/officeDocument/2006/relationships/image" Target="../media/image80.svg"/><Relationship Id="rId20" Type="http://schemas.openxmlformats.org/officeDocument/2006/relationships/hyperlink" Target="https://adoption.microsoft.com/en-us/copilot/" TargetMode="External"/><Relationship Id="rId29" Type="http://schemas.openxmlformats.org/officeDocument/2006/relationships/hyperlink" Target="https://support.microsoft.com/en-us/copilot-loop" TargetMode="External"/><Relationship Id="rId1" Type="http://schemas.openxmlformats.org/officeDocument/2006/relationships/slideLayout" Target="../slideLayouts/slideLayout263.xml"/><Relationship Id="rId6" Type="http://schemas.openxmlformats.org/officeDocument/2006/relationships/hyperlink" Target="https://www.microsoft.com/en-us/bing/chat/enterprise/?form=MA13FV" TargetMode="External"/><Relationship Id="rId11" Type="http://schemas.openxmlformats.org/officeDocument/2006/relationships/image" Target="../media/image77.png"/><Relationship Id="rId24" Type="http://schemas.openxmlformats.org/officeDocument/2006/relationships/image" Target="../media/image76.png"/><Relationship Id="rId5" Type="http://schemas.openxmlformats.org/officeDocument/2006/relationships/image" Target="../media/image72.png"/><Relationship Id="rId15" Type="http://schemas.openxmlformats.org/officeDocument/2006/relationships/image" Target="../media/image79.png"/><Relationship Id="rId23" Type="http://schemas.openxmlformats.org/officeDocument/2006/relationships/hyperlink" Target="https://support.microsoft.com/en-us/copilot-teams" TargetMode="External"/><Relationship Id="rId28" Type="http://schemas.openxmlformats.org/officeDocument/2006/relationships/image" Target="../media/image84.png"/><Relationship Id="rId10" Type="http://schemas.openxmlformats.org/officeDocument/2006/relationships/hyperlink" Target="https://support.microsoft.com/en-us/copilot-word" TargetMode="External"/><Relationship Id="rId19" Type="http://schemas.openxmlformats.org/officeDocument/2006/relationships/hyperlink" Target="https://learn.microsoft.com/en-us/microsoft-365-copilot/" TargetMode="External"/><Relationship Id="rId31" Type="http://schemas.openxmlformats.org/officeDocument/2006/relationships/image" Target="../media/image86.svg"/><Relationship Id="rId4" Type="http://schemas.microsoft.com/office/2007/relationships/hdphoto" Target="../media/hdphoto7.wdp"/><Relationship Id="rId9" Type="http://schemas.openxmlformats.org/officeDocument/2006/relationships/image" Target="../media/image81.png"/><Relationship Id="rId14" Type="http://schemas.openxmlformats.org/officeDocument/2006/relationships/hyperlink" Target="https://support.microsoft.com/en-us/copilot-outlook" TargetMode="External"/><Relationship Id="rId22" Type="http://schemas.openxmlformats.org/officeDocument/2006/relationships/hyperlink" Target="https://www.microsoft.com/en-us/worklab/work-trend-index/will-ai-fix-work" TargetMode="External"/><Relationship Id="rId27" Type="http://schemas.openxmlformats.org/officeDocument/2006/relationships/hyperlink" Target="https://support.microsoft.com/en-us/copilot-whiteboard" TargetMode="External"/><Relationship Id="rId30" Type="http://schemas.openxmlformats.org/officeDocument/2006/relationships/image" Target="../media/image85.png"/></Relationships>
</file>

<file path=ppt/slides/_rels/slide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48.xml"/></Relationships>
</file>

<file path=ppt/slides/_rels/slide30.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80.svg"/><Relationship Id="rId3" Type="http://schemas.openxmlformats.org/officeDocument/2006/relationships/image" Target="../media/image72.png"/><Relationship Id="rId7" Type="http://schemas.openxmlformats.org/officeDocument/2006/relationships/image" Target="../media/image81.png"/><Relationship Id="rId12" Type="http://schemas.openxmlformats.org/officeDocument/2006/relationships/image" Target="../media/image79.png"/><Relationship Id="rId2" Type="http://schemas.openxmlformats.org/officeDocument/2006/relationships/notesSlide" Target="../notesSlides/notesSlide27.xml"/><Relationship Id="rId1" Type="http://schemas.openxmlformats.org/officeDocument/2006/relationships/slideLayout" Target="../slideLayouts/slideLayout251.xml"/><Relationship Id="rId6" Type="http://schemas.openxmlformats.org/officeDocument/2006/relationships/hyperlink" Target="https://support.microsoft.com/en-us/copilot-excel" TargetMode="External"/><Relationship Id="rId11" Type="http://schemas.openxmlformats.org/officeDocument/2006/relationships/image" Target="../media/image91.png"/><Relationship Id="rId5" Type="http://schemas.openxmlformats.org/officeDocument/2006/relationships/image" Target="../media/image83.png"/><Relationship Id="rId15" Type="http://schemas.openxmlformats.org/officeDocument/2006/relationships/image" Target="../media/image75.png"/><Relationship Id="rId10" Type="http://schemas.openxmlformats.org/officeDocument/2006/relationships/hyperlink" Target="https://support.microsoft.com/en-us/copilot-powerpoint" TargetMode="External"/><Relationship Id="rId4" Type="http://schemas.openxmlformats.org/officeDocument/2006/relationships/hyperlink" Target="https://www.microsoft.com/en-us/bing/chat/enterprise/?form=MA13FV" TargetMode="External"/><Relationship Id="rId9" Type="http://schemas.openxmlformats.org/officeDocument/2006/relationships/image" Target="../media/image90.svg"/><Relationship Id="rId14" Type="http://schemas.openxmlformats.org/officeDocument/2006/relationships/hyperlink" Target="https://support.microsoft.com/en-us/topic/overview-of-microsoft-365-chat-preview-5b00a52d-7296-48ee-b938-b95b7209f737"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support.microsoft.com/en-us/copilot-excel" TargetMode="External"/><Relationship Id="rId13" Type="http://schemas.openxmlformats.org/officeDocument/2006/relationships/image" Target="../media/image78.png"/><Relationship Id="rId3" Type="http://schemas.openxmlformats.org/officeDocument/2006/relationships/image" Target="../media/image72.png"/><Relationship Id="rId7" Type="http://schemas.openxmlformats.org/officeDocument/2006/relationships/image" Target="../media/image84.png"/><Relationship Id="rId12" Type="http://schemas.openxmlformats.org/officeDocument/2006/relationships/hyperlink" Target="https://support.microsoft.com/en-us/copilot-powerpoint" TargetMode="External"/><Relationship Id="rId2" Type="http://schemas.openxmlformats.org/officeDocument/2006/relationships/notesSlide" Target="../notesSlides/notesSlide28.xml"/><Relationship Id="rId16" Type="http://schemas.openxmlformats.org/officeDocument/2006/relationships/image" Target="../media/image100.png"/><Relationship Id="rId1" Type="http://schemas.openxmlformats.org/officeDocument/2006/relationships/slideLayout" Target="../slideLayouts/slideLayout251.xml"/><Relationship Id="rId6" Type="http://schemas.openxmlformats.org/officeDocument/2006/relationships/hyperlink" Target="https://support.microsoft.com/en-us/copilot-whiteboard" TargetMode="External"/><Relationship Id="rId11" Type="http://schemas.openxmlformats.org/officeDocument/2006/relationships/image" Target="../media/image76.png"/><Relationship Id="rId5" Type="http://schemas.openxmlformats.org/officeDocument/2006/relationships/image" Target="../media/image90.svg"/><Relationship Id="rId15" Type="http://schemas.openxmlformats.org/officeDocument/2006/relationships/image" Target="../media/image80.svg"/><Relationship Id="rId10" Type="http://schemas.openxmlformats.org/officeDocument/2006/relationships/hyperlink" Target="https://support.microsoft.com/en-us/copilot-teams" TargetMode="External"/><Relationship Id="rId4" Type="http://schemas.openxmlformats.org/officeDocument/2006/relationships/image" Target="../media/image89.png"/><Relationship Id="rId9" Type="http://schemas.openxmlformats.org/officeDocument/2006/relationships/image" Target="../media/image81.png"/><Relationship Id="rId14" Type="http://schemas.openxmlformats.org/officeDocument/2006/relationships/image" Target="../media/image79.png"/></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268.xml"/><Relationship Id="rId4" Type="http://schemas.openxmlformats.org/officeDocument/2006/relationships/image" Target="../media/image101.jpe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34.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hyperlink" Target="https://support.microsoft.com/en-us/copilot-word" TargetMode="External"/><Relationship Id="rId18" Type="http://schemas.openxmlformats.org/officeDocument/2006/relationships/hyperlink" Target="https://adoption.microsoft.com/en-us/copilot/" TargetMode="External"/><Relationship Id="rId26" Type="http://schemas.openxmlformats.org/officeDocument/2006/relationships/image" Target="../media/image83.png"/><Relationship Id="rId3" Type="http://schemas.openxmlformats.org/officeDocument/2006/relationships/image" Target="../media/image72.png"/><Relationship Id="rId21" Type="http://schemas.openxmlformats.org/officeDocument/2006/relationships/image" Target="../media/image79.png"/><Relationship Id="rId7" Type="http://schemas.openxmlformats.org/officeDocument/2006/relationships/hyperlink" Target="https://support.microsoft.com/en-us/topic/overview-of-microsoft-365-chat-preview-5b00a52d-7296-48ee-b938-b95b7209f737" TargetMode="External"/><Relationship Id="rId12" Type="http://schemas.openxmlformats.org/officeDocument/2006/relationships/image" Target="../media/image76.png"/><Relationship Id="rId17" Type="http://schemas.openxmlformats.org/officeDocument/2006/relationships/hyperlink" Target="https://learn.microsoft.com/en-us/microsoft-365-copilot/" TargetMode="External"/><Relationship Id="rId25" Type="http://schemas.openxmlformats.org/officeDocument/2006/relationships/hyperlink" Target="https://www.microsoft.com/en-us/bing/chat/enterprise/?form=MA13FV" TargetMode="External"/><Relationship Id="rId2" Type="http://schemas.openxmlformats.org/officeDocument/2006/relationships/notesSlide" Target="../notesSlides/notesSlide31.xml"/><Relationship Id="rId16" Type="http://schemas.openxmlformats.org/officeDocument/2006/relationships/image" Target="../media/image78.png"/><Relationship Id="rId20" Type="http://schemas.openxmlformats.org/officeDocument/2006/relationships/hyperlink" Target="https://support.microsoft.com/en-us/copilot-outlook" TargetMode="External"/><Relationship Id="rId29" Type="http://schemas.openxmlformats.org/officeDocument/2006/relationships/hyperlink" Target="https://support.microsoft.com/en-us/copilot-loop" TargetMode="External"/><Relationship Id="rId1" Type="http://schemas.openxmlformats.org/officeDocument/2006/relationships/slideLayout" Target="../slideLayouts/slideLayout251.xml"/><Relationship Id="rId6" Type="http://schemas.openxmlformats.org/officeDocument/2006/relationships/hyperlink" Target="https://www.microsoft.com/en-us/worklab/work-trend-index/will-ai-fix-work" TargetMode="External"/><Relationship Id="rId11" Type="http://schemas.openxmlformats.org/officeDocument/2006/relationships/hyperlink" Target="https://support.microsoft.com/en-us/copilot-teams" TargetMode="External"/><Relationship Id="rId24" Type="http://schemas.openxmlformats.org/officeDocument/2006/relationships/image" Target="../media/image82.png"/><Relationship Id="rId5" Type="http://schemas.microsoft.com/office/2007/relationships/hdphoto" Target="../media/hdphoto7.wdp"/><Relationship Id="rId15" Type="http://schemas.openxmlformats.org/officeDocument/2006/relationships/hyperlink" Target="https://support.microsoft.com/en-us/copilot-powerpoint" TargetMode="External"/><Relationship Id="rId23" Type="http://schemas.openxmlformats.org/officeDocument/2006/relationships/hyperlink" Target="https://support.microsoft.com/en-us/copilot-onenote" TargetMode="External"/><Relationship Id="rId28" Type="http://schemas.openxmlformats.org/officeDocument/2006/relationships/image" Target="../media/image84.png"/><Relationship Id="rId10" Type="http://schemas.openxmlformats.org/officeDocument/2006/relationships/image" Target="../media/image81.png"/><Relationship Id="rId19" Type="http://schemas.openxmlformats.org/officeDocument/2006/relationships/hyperlink" Target="https://support.microsoft.com/en-us/copilot" TargetMode="External"/><Relationship Id="rId31" Type="http://schemas.openxmlformats.org/officeDocument/2006/relationships/image" Target="../media/image86.svg"/><Relationship Id="rId4" Type="http://schemas.openxmlformats.org/officeDocument/2006/relationships/image" Target="../media/image9.png"/><Relationship Id="rId9" Type="http://schemas.openxmlformats.org/officeDocument/2006/relationships/hyperlink" Target="https://support.microsoft.com/en-us/copilot-excel" TargetMode="External"/><Relationship Id="rId14" Type="http://schemas.openxmlformats.org/officeDocument/2006/relationships/image" Target="../media/image77.png"/><Relationship Id="rId22" Type="http://schemas.openxmlformats.org/officeDocument/2006/relationships/image" Target="../media/image80.svg"/><Relationship Id="rId27" Type="http://schemas.openxmlformats.org/officeDocument/2006/relationships/hyperlink" Target="https://support.microsoft.com/en-us/copilot-whiteboard" TargetMode="External"/><Relationship Id="rId30" Type="http://schemas.openxmlformats.org/officeDocument/2006/relationships/image" Target="../media/image85.png"/></Relationships>
</file>

<file path=ppt/slides/_rels/slide35.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83.png"/><Relationship Id="rId3" Type="http://schemas.openxmlformats.org/officeDocument/2006/relationships/image" Target="../media/image72.png"/><Relationship Id="rId7" Type="http://schemas.openxmlformats.org/officeDocument/2006/relationships/image" Target="../media/image81.png"/><Relationship Id="rId12" Type="http://schemas.openxmlformats.org/officeDocument/2006/relationships/hyperlink" Target="https://www.microsoft.com/en-us/bing/chat/enterprise/?form=MA13FV" TargetMode="External"/><Relationship Id="rId2" Type="http://schemas.openxmlformats.org/officeDocument/2006/relationships/notesSlide" Target="../notesSlides/notesSlide32.xml"/><Relationship Id="rId1" Type="http://schemas.openxmlformats.org/officeDocument/2006/relationships/slideLayout" Target="../slideLayouts/slideLayout251.xml"/><Relationship Id="rId6" Type="http://schemas.openxmlformats.org/officeDocument/2006/relationships/hyperlink" Target="https://support.microsoft.com/en-us/copilot-excel" TargetMode="External"/><Relationship Id="rId11" Type="http://schemas.openxmlformats.org/officeDocument/2006/relationships/image" Target="../media/image91.png"/><Relationship Id="rId5" Type="http://schemas.openxmlformats.org/officeDocument/2006/relationships/image" Target="../media/image75.png"/><Relationship Id="rId10" Type="http://schemas.openxmlformats.org/officeDocument/2006/relationships/hyperlink" Target="https://support.microsoft.com/en-us/copilot-powerpoint" TargetMode="External"/><Relationship Id="rId4" Type="http://schemas.openxmlformats.org/officeDocument/2006/relationships/hyperlink" Target="https://support.microsoft.com/en-us/topic/overview-of-microsoft-365-chat-preview-5b00a52d-7296-48ee-b938-b95b7209f737" TargetMode="External"/><Relationship Id="rId9" Type="http://schemas.openxmlformats.org/officeDocument/2006/relationships/image" Target="../media/image88.svg"/></Relationships>
</file>

<file path=ppt/slides/_rels/slide36.xml.rels><?xml version="1.0" encoding="UTF-8" standalone="yes"?>
<Relationships xmlns="http://schemas.openxmlformats.org/package/2006/relationships"><Relationship Id="rId8" Type="http://schemas.openxmlformats.org/officeDocument/2006/relationships/hyperlink" Target="https://support.microsoft.com/en-us/topic/overview-of-microsoft-365-chat-preview-5b00a52d-7296-48ee-b938-b95b7209f737" TargetMode="External"/><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102.png"/><Relationship Id="rId2" Type="http://schemas.openxmlformats.org/officeDocument/2006/relationships/notesSlide" Target="../notesSlides/notesSlide33.xml"/><Relationship Id="rId1" Type="http://schemas.openxmlformats.org/officeDocument/2006/relationships/slideLayout" Target="../slideLayouts/slideLayout251.xml"/><Relationship Id="rId6" Type="http://schemas.openxmlformats.org/officeDocument/2006/relationships/hyperlink" Target="https://support.microsoft.com/en-us/copilot-teams" TargetMode="External"/><Relationship Id="rId11" Type="http://schemas.openxmlformats.org/officeDocument/2006/relationships/image" Target="../media/image78.png"/><Relationship Id="rId5" Type="http://schemas.openxmlformats.org/officeDocument/2006/relationships/image" Target="../media/image81.png"/><Relationship Id="rId10" Type="http://schemas.openxmlformats.org/officeDocument/2006/relationships/hyperlink" Target="https://support.microsoft.com/en-us/copilot-powerpoint" TargetMode="External"/><Relationship Id="rId4" Type="http://schemas.openxmlformats.org/officeDocument/2006/relationships/hyperlink" Target="https://support.microsoft.com/en-us/copilot-excel" TargetMode="External"/><Relationship Id="rId9"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268.xml"/><Relationship Id="rId5" Type="http://schemas.microsoft.com/office/2007/relationships/hdphoto" Target="../media/hdphoto10.wdp"/><Relationship Id="rId4" Type="http://schemas.openxmlformats.org/officeDocument/2006/relationships/image" Target="../media/image103.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39.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hyperlink" Target="https://support.microsoft.com/en-us/copilot-word" TargetMode="External"/><Relationship Id="rId18" Type="http://schemas.openxmlformats.org/officeDocument/2006/relationships/image" Target="../media/image79.png"/><Relationship Id="rId26" Type="http://schemas.openxmlformats.org/officeDocument/2006/relationships/image" Target="../media/image82.png"/><Relationship Id="rId3" Type="http://schemas.openxmlformats.org/officeDocument/2006/relationships/image" Target="../media/image72.png"/><Relationship Id="rId21" Type="http://schemas.openxmlformats.org/officeDocument/2006/relationships/hyperlink" Target="https://adoption.microsoft.com/en-us/copilot/" TargetMode="External"/><Relationship Id="rId7" Type="http://schemas.openxmlformats.org/officeDocument/2006/relationships/hyperlink" Target="https://support.microsoft.com/en-us/topic/overview-of-microsoft-365-chat-preview-5b00a52d-7296-48ee-b938-b95b7209f737" TargetMode="External"/><Relationship Id="rId12" Type="http://schemas.openxmlformats.org/officeDocument/2006/relationships/image" Target="../media/image84.png"/><Relationship Id="rId17" Type="http://schemas.openxmlformats.org/officeDocument/2006/relationships/hyperlink" Target="https://support.microsoft.com/en-us/copilot-outlook" TargetMode="External"/><Relationship Id="rId25" Type="http://schemas.openxmlformats.org/officeDocument/2006/relationships/hyperlink" Target="https://support.microsoft.com/en-us/copilot-onenote" TargetMode="External"/><Relationship Id="rId2" Type="http://schemas.openxmlformats.org/officeDocument/2006/relationships/notesSlide" Target="../notesSlides/notesSlide36.xml"/><Relationship Id="rId16" Type="http://schemas.openxmlformats.org/officeDocument/2006/relationships/image" Target="../media/image78.png"/><Relationship Id="rId20" Type="http://schemas.openxmlformats.org/officeDocument/2006/relationships/hyperlink" Target="https://learn.microsoft.com/en-us/microsoft-365-copilot/" TargetMode="External"/><Relationship Id="rId29" Type="http://schemas.openxmlformats.org/officeDocument/2006/relationships/hyperlink" Target="https://support.microsoft.com/en-us/copilot-loop" TargetMode="External"/><Relationship Id="rId1" Type="http://schemas.openxmlformats.org/officeDocument/2006/relationships/slideLayout" Target="../slideLayouts/slideLayout251.xml"/><Relationship Id="rId6" Type="http://schemas.openxmlformats.org/officeDocument/2006/relationships/hyperlink" Target="https://www.microsoft.com/en-us/worklab/work-trend-index/will-ai-fix-work" TargetMode="External"/><Relationship Id="rId11" Type="http://schemas.openxmlformats.org/officeDocument/2006/relationships/hyperlink" Target="https://support.microsoft.com/en-us/copilot-whiteboard" TargetMode="External"/><Relationship Id="rId24" Type="http://schemas.openxmlformats.org/officeDocument/2006/relationships/image" Target="../media/image81.png"/><Relationship Id="rId5" Type="http://schemas.microsoft.com/office/2007/relationships/hdphoto" Target="../media/hdphoto7.wdp"/><Relationship Id="rId15" Type="http://schemas.openxmlformats.org/officeDocument/2006/relationships/hyperlink" Target="https://support.microsoft.com/en-us/copilot-powerpoint" TargetMode="External"/><Relationship Id="rId23" Type="http://schemas.openxmlformats.org/officeDocument/2006/relationships/hyperlink" Target="https://support.microsoft.com/en-us/copilot-excel" TargetMode="External"/><Relationship Id="rId28" Type="http://schemas.openxmlformats.org/officeDocument/2006/relationships/image" Target="../media/image83.png"/><Relationship Id="rId10" Type="http://schemas.openxmlformats.org/officeDocument/2006/relationships/image" Target="../media/image76.png"/><Relationship Id="rId19" Type="http://schemas.openxmlformats.org/officeDocument/2006/relationships/image" Target="../media/image80.svg"/><Relationship Id="rId31" Type="http://schemas.openxmlformats.org/officeDocument/2006/relationships/image" Target="../media/image86.svg"/><Relationship Id="rId4" Type="http://schemas.openxmlformats.org/officeDocument/2006/relationships/image" Target="../media/image9.png"/><Relationship Id="rId9" Type="http://schemas.openxmlformats.org/officeDocument/2006/relationships/hyperlink" Target="https://support.microsoft.com/en-us/copilot-teams" TargetMode="External"/><Relationship Id="rId14" Type="http://schemas.openxmlformats.org/officeDocument/2006/relationships/image" Target="../media/image77.png"/><Relationship Id="rId22" Type="http://schemas.openxmlformats.org/officeDocument/2006/relationships/hyperlink" Target="https://support.microsoft.com/en-us/copilot" TargetMode="External"/><Relationship Id="rId27" Type="http://schemas.openxmlformats.org/officeDocument/2006/relationships/hyperlink" Target="https://www.microsoft.com/en-us/bing/chat/enterprise/?form=MA13FV" TargetMode="External"/><Relationship Id="rId30" Type="http://schemas.openxmlformats.org/officeDocument/2006/relationships/image" Target="../media/image8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1.xml"/></Relationships>
</file>

<file path=ppt/slides/_rels/slide40.xml.rels><?xml version="1.0" encoding="UTF-8" standalone="yes"?>
<Relationships xmlns="http://schemas.openxmlformats.org/package/2006/relationships"><Relationship Id="rId8" Type="http://schemas.openxmlformats.org/officeDocument/2006/relationships/hyperlink" Target="https://support.microsoft.com/en-us/copilot-whiteboard" TargetMode="External"/><Relationship Id="rId13" Type="http://schemas.openxmlformats.org/officeDocument/2006/relationships/image" Target="../media/image91.png"/><Relationship Id="rId3" Type="http://schemas.openxmlformats.org/officeDocument/2006/relationships/image" Target="../media/image72.png"/><Relationship Id="rId7" Type="http://schemas.openxmlformats.org/officeDocument/2006/relationships/image" Target="../media/image88.svg"/><Relationship Id="rId12" Type="http://schemas.openxmlformats.org/officeDocument/2006/relationships/hyperlink" Target="https://support.microsoft.com/en-us/copilot-powerpoint" TargetMode="External"/><Relationship Id="rId2" Type="http://schemas.openxmlformats.org/officeDocument/2006/relationships/notesSlide" Target="../notesSlides/notesSlide37.xml"/><Relationship Id="rId1" Type="http://schemas.openxmlformats.org/officeDocument/2006/relationships/slideLayout" Target="../slideLayouts/slideLayout251.xml"/><Relationship Id="rId6" Type="http://schemas.openxmlformats.org/officeDocument/2006/relationships/image" Target="../media/image87.png"/><Relationship Id="rId11" Type="http://schemas.openxmlformats.org/officeDocument/2006/relationships/image" Target="../media/image80.svg"/><Relationship Id="rId5" Type="http://schemas.openxmlformats.org/officeDocument/2006/relationships/image" Target="../media/image75.png"/><Relationship Id="rId15" Type="http://schemas.openxmlformats.org/officeDocument/2006/relationships/image" Target="../media/image90.svg"/><Relationship Id="rId10" Type="http://schemas.openxmlformats.org/officeDocument/2006/relationships/image" Target="../media/image79.png"/><Relationship Id="rId4" Type="http://schemas.openxmlformats.org/officeDocument/2006/relationships/hyperlink" Target="https://support.microsoft.com/en-us/topic/overview-of-microsoft-365-chat-preview-5b00a52d-7296-48ee-b938-b95b7209f737" TargetMode="External"/><Relationship Id="rId9" Type="http://schemas.openxmlformats.org/officeDocument/2006/relationships/image" Target="../media/image84.png"/><Relationship Id="rId14" Type="http://schemas.openxmlformats.org/officeDocument/2006/relationships/image" Target="../media/image89.png"/></Relationships>
</file>

<file path=ppt/slides/_rels/slide41.xml.rels><?xml version="1.0" encoding="UTF-8" standalone="yes"?>
<Relationships xmlns="http://schemas.openxmlformats.org/package/2006/relationships"><Relationship Id="rId8" Type="http://schemas.openxmlformats.org/officeDocument/2006/relationships/hyperlink" Target="https://support.microsoft.com/en-us/copilot-word" TargetMode="External"/><Relationship Id="rId13" Type="http://schemas.openxmlformats.org/officeDocument/2006/relationships/hyperlink" Target="https://www.microsoft.com/en-us/bing/chat/enterprise/?form=MA13FV" TargetMode="External"/><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104.png"/><Relationship Id="rId2" Type="http://schemas.openxmlformats.org/officeDocument/2006/relationships/notesSlide" Target="../notesSlides/notesSlide38.xml"/><Relationship Id="rId1" Type="http://schemas.openxmlformats.org/officeDocument/2006/relationships/slideLayout" Target="../slideLayouts/slideLayout251.xml"/><Relationship Id="rId6" Type="http://schemas.openxmlformats.org/officeDocument/2006/relationships/hyperlink" Target="https://support.microsoft.com/en-us/copilot-teams" TargetMode="External"/><Relationship Id="rId11" Type="http://schemas.openxmlformats.org/officeDocument/2006/relationships/image" Target="../media/image78.png"/><Relationship Id="rId5" Type="http://schemas.openxmlformats.org/officeDocument/2006/relationships/image" Target="../media/image75.png"/><Relationship Id="rId10" Type="http://schemas.openxmlformats.org/officeDocument/2006/relationships/hyperlink" Target="https://support.microsoft.com/en-us/copilot-powerpoint" TargetMode="External"/><Relationship Id="rId4" Type="http://schemas.openxmlformats.org/officeDocument/2006/relationships/hyperlink" Target="https://support.microsoft.com/en-us/topic/overview-of-microsoft-365-chat-preview-5b00a52d-7296-48ee-b938-b95b7209f737" TargetMode="External"/><Relationship Id="rId9" Type="http://schemas.openxmlformats.org/officeDocument/2006/relationships/image" Target="../media/image77.png"/><Relationship Id="rId14" Type="http://schemas.openxmlformats.org/officeDocument/2006/relationships/image" Target="../media/image83.png"/></Relationships>
</file>

<file path=ppt/slides/_rels/slide42.xml.rels><?xml version="1.0" encoding="UTF-8" standalone="yes"?>
<Relationships xmlns="http://schemas.openxmlformats.org/package/2006/relationships"><Relationship Id="rId13" Type="http://schemas.openxmlformats.org/officeDocument/2006/relationships/hyperlink" Target="https://support.microsoft.com/en-us/copilot-onenote" TargetMode="External"/><Relationship Id="rId18" Type="http://schemas.openxmlformats.org/officeDocument/2006/relationships/hyperlink" Target="https://support.microsoft.com/en-us/copilot-outlook" TargetMode="External"/><Relationship Id="rId26" Type="http://schemas.openxmlformats.org/officeDocument/2006/relationships/hyperlink" Target="https://support.microsoft.com/en-us/copilot-excel" TargetMode="External"/><Relationship Id="rId39" Type="http://schemas.openxmlformats.org/officeDocument/2006/relationships/hyperlink" Target="https://support.microsoft.com/en-us/copilot-whiteboard" TargetMode="External"/><Relationship Id="rId21" Type="http://schemas.openxmlformats.org/officeDocument/2006/relationships/image" Target="../media/image80.svg"/><Relationship Id="rId34" Type="http://schemas.openxmlformats.org/officeDocument/2006/relationships/hyperlink" Target="https://support.microsoft.com/en-us/topic/overview-of-microsoft-365-chat-preview-5b00a52d-7296-48ee-b938-b95b7209f737" TargetMode="External"/><Relationship Id="rId7" Type="http://schemas.openxmlformats.org/officeDocument/2006/relationships/hyperlink" Target="https://www.microsoft.com/en-us/videoplayer/embed/RW1c3WA" TargetMode="External"/><Relationship Id="rId12" Type="http://schemas.openxmlformats.org/officeDocument/2006/relationships/image" Target="../media/image86.svg"/><Relationship Id="rId17" Type="http://schemas.openxmlformats.org/officeDocument/2006/relationships/image" Target="../media/image109.png"/><Relationship Id="rId25" Type="http://schemas.openxmlformats.org/officeDocument/2006/relationships/image" Target="../media/image73.png"/><Relationship Id="rId33" Type="http://schemas.openxmlformats.org/officeDocument/2006/relationships/image" Target="../media/image76.png"/><Relationship Id="rId38" Type="http://schemas.openxmlformats.org/officeDocument/2006/relationships/image" Target="../media/image83.png"/><Relationship Id="rId2" Type="http://schemas.openxmlformats.org/officeDocument/2006/relationships/notesSlide" Target="../notesSlides/notesSlide39.xml"/><Relationship Id="rId16" Type="http://schemas.openxmlformats.org/officeDocument/2006/relationships/hyperlink" Target="https://www.microsoft.com/en-us/videoplayer/embed/RW1c2fL" TargetMode="External"/><Relationship Id="rId20" Type="http://schemas.openxmlformats.org/officeDocument/2006/relationships/image" Target="../media/image79.png"/><Relationship Id="rId29" Type="http://schemas.openxmlformats.org/officeDocument/2006/relationships/image" Target="../media/image77.png"/><Relationship Id="rId1" Type="http://schemas.openxmlformats.org/officeDocument/2006/relationships/slideLayout" Target="../slideLayouts/slideLayout263.xml"/><Relationship Id="rId6" Type="http://schemas.openxmlformats.org/officeDocument/2006/relationships/image" Target="../media/image106.png"/><Relationship Id="rId11" Type="http://schemas.openxmlformats.org/officeDocument/2006/relationships/image" Target="../media/image85.png"/><Relationship Id="rId24" Type="http://schemas.openxmlformats.org/officeDocument/2006/relationships/hyperlink" Target="https://youtu.be/S7xTBa93TX8?feature=shared" TargetMode="External"/><Relationship Id="rId32" Type="http://schemas.openxmlformats.org/officeDocument/2006/relationships/hyperlink" Target="https://support.microsoft.com/en-us/copilot-teams" TargetMode="External"/><Relationship Id="rId37" Type="http://schemas.openxmlformats.org/officeDocument/2006/relationships/hyperlink" Target="https://www.microsoft.com/en-us/bing/chat/enterprise/?form=MA13FV" TargetMode="External"/><Relationship Id="rId40" Type="http://schemas.openxmlformats.org/officeDocument/2006/relationships/image" Target="../media/image84.png"/><Relationship Id="rId5" Type="http://schemas.openxmlformats.org/officeDocument/2006/relationships/hyperlink" Target="https://www.youtube.com/watch?v=N1gpkk-MwpY" TargetMode="External"/><Relationship Id="rId15" Type="http://schemas.openxmlformats.org/officeDocument/2006/relationships/image" Target="../media/image108.png"/><Relationship Id="rId23" Type="http://schemas.openxmlformats.org/officeDocument/2006/relationships/image" Target="../media/image110.png"/><Relationship Id="rId28" Type="http://schemas.openxmlformats.org/officeDocument/2006/relationships/hyperlink" Target="https://support.microsoft.com/en-us/copilot-word" TargetMode="External"/><Relationship Id="rId36" Type="http://schemas.openxmlformats.org/officeDocument/2006/relationships/image" Target="../media/image82.png"/><Relationship Id="rId10" Type="http://schemas.openxmlformats.org/officeDocument/2006/relationships/hyperlink" Target="https://support.microsoft.com/en-us/copilot-loop" TargetMode="External"/><Relationship Id="rId19" Type="http://schemas.openxmlformats.org/officeDocument/2006/relationships/hyperlink" Target="https://www.microsoft.com/en-us/videoplayer/embed/RW1cbAG" TargetMode="External"/><Relationship Id="rId31" Type="http://schemas.openxmlformats.org/officeDocument/2006/relationships/image" Target="../media/image78.png"/><Relationship Id="rId4" Type="http://schemas.openxmlformats.org/officeDocument/2006/relationships/image" Target="../media/image105.png"/><Relationship Id="rId9" Type="http://schemas.openxmlformats.org/officeDocument/2006/relationships/hyperlink" Target="https://www.youtube.com/watch?v=Zt84APuu2Ik" TargetMode="External"/><Relationship Id="rId14" Type="http://schemas.openxmlformats.org/officeDocument/2006/relationships/hyperlink" Target="https://www.microsoft.com/en-us/videoplayer/embed/RW1c3X1" TargetMode="External"/><Relationship Id="rId22" Type="http://schemas.openxmlformats.org/officeDocument/2006/relationships/hyperlink" Target="https://www.youtube.com/watch?v=-p5LKp2FkxQ" TargetMode="External"/><Relationship Id="rId27" Type="http://schemas.openxmlformats.org/officeDocument/2006/relationships/image" Target="../media/image81.png"/><Relationship Id="rId30" Type="http://schemas.openxmlformats.org/officeDocument/2006/relationships/hyperlink" Target="https://support.microsoft.com/en-us/copilot-powerpoint" TargetMode="External"/><Relationship Id="rId35" Type="http://schemas.openxmlformats.org/officeDocument/2006/relationships/image" Target="../media/image75.png"/><Relationship Id="rId8" Type="http://schemas.openxmlformats.org/officeDocument/2006/relationships/image" Target="../media/image107.png"/><Relationship Id="rId3" Type="http://schemas.openxmlformats.org/officeDocument/2006/relationships/hyperlink" Target="https://www.youtube.com/watch?v=fzoZ_f7ji5Q"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259.xml"/></Relationships>
</file>

<file path=ppt/slides/_rels/slide4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1.xml"/><Relationship Id="rId1" Type="http://schemas.openxmlformats.org/officeDocument/2006/relationships/slideLayout" Target="../slideLayouts/slideLayout259.xml"/><Relationship Id="rId5" Type="http://schemas.openxmlformats.org/officeDocument/2006/relationships/image" Target="../media/image113.png"/><Relationship Id="rId4" Type="http://schemas.openxmlformats.org/officeDocument/2006/relationships/image" Target="../media/image112.png"/></Relationships>
</file>

<file path=ppt/slides/_rels/slide45.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120.png"/><Relationship Id="rId18" Type="http://schemas.openxmlformats.org/officeDocument/2006/relationships/image" Target="../media/image125.svg"/><Relationship Id="rId3" Type="http://schemas.openxmlformats.org/officeDocument/2006/relationships/hyperlink" Target="https://copilot.cloud.microsoft/en-US/prompts" TargetMode="External"/><Relationship Id="rId7" Type="http://schemas.openxmlformats.org/officeDocument/2006/relationships/hyperlink" Target="https://support.microsoft.com/en-us/copilot-powerpoint" TargetMode="External"/><Relationship Id="rId12" Type="http://schemas.openxmlformats.org/officeDocument/2006/relationships/image" Target="../media/image119.svg"/><Relationship Id="rId17" Type="http://schemas.openxmlformats.org/officeDocument/2006/relationships/image" Target="../media/image124.png"/><Relationship Id="rId2" Type="http://schemas.openxmlformats.org/officeDocument/2006/relationships/notesSlide" Target="../notesSlides/notesSlide42.xml"/><Relationship Id="rId16" Type="http://schemas.openxmlformats.org/officeDocument/2006/relationships/image" Target="../media/image123.svg"/><Relationship Id="rId20" Type="http://schemas.openxmlformats.org/officeDocument/2006/relationships/image" Target="../media/image127.svg"/><Relationship Id="rId1" Type="http://schemas.openxmlformats.org/officeDocument/2006/relationships/slideLayout" Target="../slideLayouts/slideLayout251.xml"/><Relationship Id="rId6" Type="http://schemas.openxmlformats.org/officeDocument/2006/relationships/image" Target="../media/image115.svg"/><Relationship Id="rId11" Type="http://schemas.openxmlformats.org/officeDocument/2006/relationships/image" Target="../media/image118.png"/><Relationship Id="rId5" Type="http://schemas.openxmlformats.org/officeDocument/2006/relationships/image" Target="../media/image114.png"/><Relationship Id="rId15" Type="http://schemas.openxmlformats.org/officeDocument/2006/relationships/image" Target="../media/image122.png"/><Relationship Id="rId10" Type="http://schemas.openxmlformats.org/officeDocument/2006/relationships/image" Target="../media/image117.svg"/><Relationship Id="rId19" Type="http://schemas.openxmlformats.org/officeDocument/2006/relationships/image" Target="../media/image126.png"/><Relationship Id="rId4" Type="http://schemas.openxmlformats.org/officeDocument/2006/relationships/image" Target="../media/image72.png"/><Relationship Id="rId9" Type="http://schemas.openxmlformats.org/officeDocument/2006/relationships/image" Target="../media/image116.png"/><Relationship Id="rId14" Type="http://schemas.openxmlformats.org/officeDocument/2006/relationships/image" Target="../media/image121.svg"/></Relationships>
</file>

<file path=ppt/slides/_rels/slide46.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hyperlink" Target="https://support.microsoft.com/en-us/copilot-word" TargetMode="External"/><Relationship Id="rId7" Type="http://schemas.openxmlformats.org/officeDocument/2006/relationships/image" Target="../media/image129.png"/><Relationship Id="rId2" Type="http://schemas.openxmlformats.org/officeDocument/2006/relationships/notesSlide" Target="../notesSlides/notesSlide43.xml"/><Relationship Id="rId1" Type="http://schemas.openxmlformats.org/officeDocument/2006/relationships/slideLayout" Target="../slideLayouts/slideLayout259.xml"/><Relationship Id="rId6" Type="http://schemas.openxmlformats.org/officeDocument/2006/relationships/image" Target="../media/image128.png"/><Relationship Id="rId5" Type="http://schemas.openxmlformats.org/officeDocument/2006/relationships/image" Target="../media/image72.png"/><Relationship Id="rId4" Type="http://schemas.openxmlformats.org/officeDocument/2006/relationships/image" Target="../media/image77.png"/><Relationship Id="rId9" Type="http://schemas.openxmlformats.org/officeDocument/2006/relationships/image" Target="../media/image131.png"/></Relationships>
</file>

<file path=ppt/slides/_rels/slide47.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hyperlink" Target="https://support.microsoft.com/en-us/copilot-word" TargetMode="External"/><Relationship Id="rId7" Type="http://schemas.openxmlformats.org/officeDocument/2006/relationships/image" Target="../media/image133.png"/><Relationship Id="rId2" Type="http://schemas.openxmlformats.org/officeDocument/2006/relationships/notesSlide" Target="../notesSlides/notesSlide44.xml"/><Relationship Id="rId1" Type="http://schemas.openxmlformats.org/officeDocument/2006/relationships/slideLayout" Target="../slideLayouts/slideLayout259.xml"/><Relationship Id="rId6" Type="http://schemas.openxmlformats.org/officeDocument/2006/relationships/image" Target="../media/image132.png"/><Relationship Id="rId5" Type="http://schemas.openxmlformats.org/officeDocument/2006/relationships/image" Target="../media/image72.png"/><Relationship Id="rId4" Type="http://schemas.openxmlformats.org/officeDocument/2006/relationships/image" Target="../media/image77.png"/></Relationships>
</file>

<file path=ppt/slides/_rels/slide48.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136.png"/><Relationship Id="rId18" Type="http://schemas.openxmlformats.org/officeDocument/2006/relationships/image" Target="../media/image141.svg"/><Relationship Id="rId3" Type="http://schemas.openxmlformats.org/officeDocument/2006/relationships/hyperlink" Target="https://copilot.cloud.microsoft/en-US/prompts" TargetMode="External"/><Relationship Id="rId21" Type="http://schemas.openxmlformats.org/officeDocument/2006/relationships/image" Target="../media/image124.png"/><Relationship Id="rId7" Type="http://schemas.openxmlformats.org/officeDocument/2006/relationships/hyperlink" Target="https://support.microsoft.com/en-us/copilot-word" TargetMode="External"/><Relationship Id="rId12" Type="http://schemas.openxmlformats.org/officeDocument/2006/relationships/image" Target="../media/image135.svg"/><Relationship Id="rId17" Type="http://schemas.openxmlformats.org/officeDocument/2006/relationships/image" Target="../media/image140.png"/><Relationship Id="rId2" Type="http://schemas.openxmlformats.org/officeDocument/2006/relationships/notesSlide" Target="../notesSlides/notesSlide45.xml"/><Relationship Id="rId16" Type="http://schemas.openxmlformats.org/officeDocument/2006/relationships/image" Target="../media/image139.svg"/><Relationship Id="rId20" Type="http://schemas.openxmlformats.org/officeDocument/2006/relationships/image" Target="../media/image123.svg"/><Relationship Id="rId1" Type="http://schemas.openxmlformats.org/officeDocument/2006/relationships/slideLayout" Target="../slideLayouts/slideLayout251.xml"/><Relationship Id="rId6" Type="http://schemas.openxmlformats.org/officeDocument/2006/relationships/image" Target="../media/image119.svg"/><Relationship Id="rId11" Type="http://schemas.openxmlformats.org/officeDocument/2006/relationships/image" Target="../media/image134.png"/><Relationship Id="rId5" Type="http://schemas.openxmlformats.org/officeDocument/2006/relationships/image" Target="../media/image118.png"/><Relationship Id="rId15" Type="http://schemas.openxmlformats.org/officeDocument/2006/relationships/image" Target="../media/image138.png"/><Relationship Id="rId10" Type="http://schemas.openxmlformats.org/officeDocument/2006/relationships/image" Target="../media/image127.svg"/><Relationship Id="rId19" Type="http://schemas.openxmlformats.org/officeDocument/2006/relationships/image" Target="../media/image122.png"/><Relationship Id="rId4" Type="http://schemas.openxmlformats.org/officeDocument/2006/relationships/image" Target="../media/image72.png"/><Relationship Id="rId9" Type="http://schemas.openxmlformats.org/officeDocument/2006/relationships/image" Target="../media/image126.png"/><Relationship Id="rId14" Type="http://schemas.openxmlformats.org/officeDocument/2006/relationships/image" Target="../media/image137.svg"/><Relationship Id="rId22" Type="http://schemas.openxmlformats.org/officeDocument/2006/relationships/image" Target="../media/image125.svg"/></Relationships>
</file>

<file path=ppt/slides/_rels/slide49.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hyperlink" Target="https://support.microsoft.com/en-us/copilot-teams" TargetMode="External"/><Relationship Id="rId7" Type="http://schemas.openxmlformats.org/officeDocument/2006/relationships/image" Target="../media/image143.png"/><Relationship Id="rId2" Type="http://schemas.openxmlformats.org/officeDocument/2006/relationships/notesSlide" Target="../notesSlides/notesSlide46.xml"/><Relationship Id="rId1" Type="http://schemas.openxmlformats.org/officeDocument/2006/relationships/slideLayout" Target="../slideLayouts/slideLayout259.xml"/><Relationship Id="rId6" Type="http://schemas.openxmlformats.org/officeDocument/2006/relationships/image" Target="../media/image142.png"/><Relationship Id="rId5" Type="http://schemas.openxmlformats.org/officeDocument/2006/relationships/image" Target="../media/image73.png"/><Relationship Id="rId10" Type="http://schemas.openxmlformats.org/officeDocument/2006/relationships/image" Target="../media/image146.png"/><Relationship Id="rId4" Type="http://schemas.openxmlformats.org/officeDocument/2006/relationships/image" Target="../media/image76.png"/><Relationship Id="rId9" Type="http://schemas.openxmlformats.org/officeDocument/2006/relationships/image" Target="../media/image145.png"/></Relationships>
</file>

<file path=ppt/slides/_rels/slide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2.xml"/><Relationship Id="rId7" Type="http://schemas.openxmlformats.org/officeDocument/2006/relationships/slide" Target="slide32.xml"/><Relationship Id="rId2" Type="http://schemas.openxmlformats.org/officeDocument/2006/relationships/slide" Target="slide7.xml"/><Relationship Id="rId1" Type="http://schemas.openxmlformats.org/officeDocument/2006/relationships/slideLayout" Target="../slideLayouts/slideLayout252.xml"/><Relationship Id="rId6" Type="http://schemas.openxmlformats.org/officeDocument/2006/relationships/slide" Target="slide27.xml"/><Relationship Id="rId5" Type="http://schemas.openxmlformats.org/officeDocument/2006/relationships/slide" Target="slide22.xml"/><Relationship Id="rId4" Type="http://schemas.openxmlformats.org/officeDocument/2006/relationships/slide" Target="slide17.xml"/></Relationships>
</file>

<file path=ppt/slides/_rels/slide50.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hyperlink" Target="https://support.microsoft.com/en-us/copilot-teams" TargetMode="External"/><Relationship Id="rId7" Type="http://schemas.openxmlformats.org/officeDocument/2006/relationships/image" Target="../media/image148.png"/><Relationship Id="rId2" Type="http://schemas.openxmlformats.org/officeDocument/2006/relationships/notesSlide" Target="../notesSlides/notesSlide47.xml"/><Relationship Id="rId1" Type="http://schemas.openxmlformats.org/officeDocument/2006/relationships/slideLayout" Target="../slideLayouts/slideLayout259.xml"/><Relationship Id="rId6" Type="http://schemas.openxmlformats.org/officeDocument/2006/relationships/image" Target="../media/image147.png"/><Relationship Id="rId5" Type="http://schemas.openxmlformats.org/officeDocument/2006/relationships/image" Target="../media/image72.png"/><Relationship Id="rId4" Type="http://schemas.openxmlformats.org/officeDocument/2006/relationships/image" Target="../media/image76.png"/></Relationships>
</file>

<file path=ppt/slides/_rels/slide51.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hyperlink" Target="https://support.microsoft.com/en-us/copilot-teams" TargetMode="External"/><Relationship Id="rId7" Type="http://schemas.openxmlformats.org/officeDocument/2006/relationships/image" Target="../media/image150.png"/><Relationship Id="rId2" Type="http://schemas.openxmlformats.org/officeDocument/2006/relationships/notesSlide" Target="../notesSlides/notesSlide48.xml"/><Relationship Id="rId1" Type="http://schemas.openxmlformats.org/officeDocument/2006/relationships/slideLayout" Target="../slideLayouts/slideLayout259.xml"/><Relationship Id="rId6" Type="http://schemas.openxmlformats.org/officeDocument/2006/relationships/image" Target="../media/image149.png"/><Relationship Id="rId5" Type="http://schemas.openxmlformats.org/officeDocument/2006/relationships/image" Target="../media/image72.png"/><Relationship Id="rId4" Type="http://schemas.openxmlformats.org/officeDocument/2006/relationships/image" Target="../media/image76.png"/></Relationships>
</file>

<file path=ppt/slides/_rels/slide52.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155.png"/><Relationship Id="rId18" Type="http://schemas.openxmlformats.org/officeDocument/2006/relationships/image" Target="../media/image160.svg"/><Relationship Id="rId3" Type="http://schemas.openxmlformats.org/officeDocument/2006/relationships/hyperlink" Target="https://copilot.cloud.microsoft/en-US/prompts" TargetMode="External"/><Relationship Id="rId7" Type="http://schemas.openxmlformats.org/officeDocument/2006/relationships/hyperlink" Target="https://support.microsoft.com/en-us/copilot-teams" TargetMode="External"/><Relationship Id="rId12" Type="http://schemas.openxmlformats.org/officeDocument/2006/relationships/image" Target="../media/image154.svg"/><Relationship Id="rId17" Type="http://schemas.openxmlformats.org/officeDocument/2006/relationships/image" Target="../media/image159.png"/><Relationship Id="rId2" Type="http://schemas.openxmlformats.org/officeDocument/2006/relationships/notesSlide" Target="../notesSlides/notesSlide49.xml"/><Relationship Id="rId16" Type="http://schemas.openxmlformats.org/officeDocument/2006/relationships/image" Target="../media/image158.svg"/><Relationship Id="rId20" Type="http://schemas.openxmlformats.org/officeDocument/2006/relationships/image" Target="../media/image162.svg"/><Relationship Id="rId1" Type="http://schemas.openxmlformats.org/officeDocument/2006/relationships/slideLayout" Target="../slideLayouts/slideLayout251.xml"/><Relationship Id="rId6" Type="http://schemas.openxmlformats.org/officeDocument/2006/relationships/image" Target="../media/image135.svg"/><Relationship Id="rId11" Type="http://schemas.openxmlformats.org/officeDocument/2006/relationships/image" Target="../media/image153.png"/><Relationship Id="rId5" Type="http://schemas.openxmlformats.org/officeDocument/2006/relationships/image" Target="../media/image134.png"/><Relationship Id="rId15" Type="http://schemas.openxmlformats.org/officeDocument/2006/relationships/image" Target="../media/image157.png"/><Relationship Id="rId10" Type="http://schemas.openxmlformats.org/officeDocument/2006/relationships/image" Target="../media/image152.svg"/><Relationship Id="rId19" Type="http://schemas.openxmlformats.org/officeDocument/2006/relationships/image" Target="../media/image161.png"/><Relationship Id="rId4" Type="http://schemas.openxmlformats.org/officeDocument/2006/relationships/image" Target="../media/image72.png"/><Relationship Id="rId9" Type="http://schemas.openxmlformats.org/officeDocument/2006/relationships/image" Target="../media/image151.png"/><Relationship Id="rId14" Type="http://schemas.openxmlformats.org/officeDocument/2006/relationships/image" Target="../media/image156.svg"/></Relationships>
</file>

<file path=ppt/slides/_rels/slide53.xml.rels><?xml version="1.0" encoding="UTF-8" standalone="yes"?>
<Relationships xmlns="http://schemas.openxmlformats.org/package/2006/relationships"><Relationship Id="rId3" Type="http://schemas.openxmlformats.org/officeDocument/2006/relationships/hyperlink" Target="https://support.microsoft.com/en-us/topic/overview-of-microsoft-365-chat-preview-5b00a52d-7296-48ee-b938-b95b7209f737" TargetMode="External"/><Relationship Id="rId2" Type="http://schemas.openxmlformats.org/officeDocument/2006/relationships/notesSlide" Target="../notesSlides/notesSlide50.xml"/><Relationship Id="rId1" Type="http://schemas.openxmlformats.org/officeDocument/2006/relationships/slideLayout" Target="../slideLayouts/slideLayout259.xml"/><Relationship Id="rId6" Type="http://schemas.openxmlformats.org/officeDocument/2006/relationships/image" Target="../media/image163.png"/><Relationship Id="rId5" Type="http://schemas.openxmlformats.org/officeDocument/2006/relationships/image" Target="../media/image72.png"/><Relationship Id="rId4" Type="http://schemas.openxmlformats.org/officeDocument/2006/relationships/image" Target="../media/image75.png"/></Relationships>
</file>

<file path=ppt/slides/_rels/slide54.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hyperlink" Target="https://copilot.cloud.microsoft/en-US/prompts" TargetMode="External"/><Relationship Id="rId7" Type="http://schemas.openxmlformats.org/officeDocument/2006/relationships/hyperlink" Target="https://support.microsoft.com/en-us/topic/overview-of-microsoft-365-chat-preview-5b00a52d-7296-48ee-b938-b95b7209f737" TargetMode="External"/><Relationship Id="rId12" Type="http://schemas.openxmlformats.org/officeDocument/2006/relationships/image" Target="../media/image125.svg"/><Relationship Id="rId2" Type="http://schemas.openxmlformats.org/officeDocument/2006/relationships/notesSlide" Target="../notesSlides/notesSlide51.xml"/><Relationship Id="rId1" Type="http://schemas.openxmlformats.org/officeDocument/2006/relationships/slideLayout" Target="../slideLayouts/slideLayout251.xml"/><Relationship Id="rId6" Type="http://schemas.openxmlformats.org/officeDocument/2006/relationships/image" Target="../media/image135.svg"/><Relationship Id="rId11" Type="http://schemas.openxmlformats.org/officeDocument/2006/relationships/image" Target="../media/image124.png"/><Relationship Id="rId5" Type="http://schemas.openxmlformats.org/officeDocument/2006/relationships/image" Target="../media/image134.png"/><Relationship Id="rId10" Type="http://schemas.openxmlformats.org/officeDocument/2006/relationships/image" Target="../media/image119.svg"/><Relationship Id="rId4" Type="http://schemas.openxmlformats.org/officeDocument/2006/relationships/image" Target="../media/image72.png"/><Relationship Id="rId9" Type="http://schemas.openxmlformats.org/officeDocument/2006/relationships/image" Target="../media/image118.png"/></Relationships>
</file>

<file path=ppt/slides/_rels/slide55.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hyperlink" Target="https://support.microsoft.com/en-us/copilot-outlook" TargetMode="External"/><Relationship Id="rId7" Type="http://schemas.openxmlformats.org/officeDocument/2006/relationships/image" Target="../media/image165.png"/><Relationship Id="rId2" Type="http://schemas.openxmlformats.org/officeDocument/2006/relationships/notesSlide" Target="../notesSlides/notesSlide52.xml"/><Relationship Id="rId1" Type="http://schemas.openxmlformats.org/officeDocument/2006/relationships/slideLayout" Target="../slideLayouts/slideLayout259.xml"/><Relationship Id="rId6" Type="http://schemas.openxmlformats.org/officeDocument/2006/relationships/image" Target="../media/image72.png"/><Relationship Id="rId5" Type="http://schemas.openxmlformats.org/officeDocument/2006/relationships/image" Target="../media/image80.svg"/><Relationship Id="rId4" Type="http://schemas.openxmlformats.org/officeDocument/2006/relationships/image" Target="../media/image79.png"/><Relationship Id="rId9" Type="http://schemas.openxmlformats.org/officeDocument/2006/relationships/image" Target="../media/image167.png"/></Relationships>
</file>

<file path=ppt/slides/_rels/slide56.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hyperlink" Target="https://support.microsoft.com/en-us/copilot-excel" TargetMode="External"/><Relationship Id="rId7" Type="http://schemas.openxmlformats.org/officeDocument/2006/relationships/image" Target="../media/image169.png"/><Relationship Id="rId2" Type="http://schemas.openxmlformats.org/officeDocument/2006/relationships/notesSlide" Target="../notesSlides/notesSlide53.xml"/><Relationship Id="rId1" Type="http://schemas.openxmlformats.org/officeDocument/2006/relationships/slideLayout" Target="../slideLayouts/slideLayout259.xml"/><Relationship Id="rId6" Type="http://schemas.openxmlformats.org/officeDocument/2006/relationships/image" Target="../media/image168.png"/><Relationship Id="rId5" Type="http://schemas.openxmlformats.org/officeDocument/2006/relationships/image" Target="../media/image72.png"/><Relationship Id="rId4" Type="http://schemas.openxmlformats.org/officeDocument/2006/relationships/image" Target="../media/image81.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65.xml"/><Relationship Id="rId6" Type="http://schemas.openxmlformats.org/officeDocument/2006/relationships/image" Target="../media/image17.png"/><Relationship Id="rId5" Type="http://schemas.openxmlformats.org/officeDocument/2006/relationships/image" Target="../media/image72.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image" Target="../media/image73.png"/><Relationship Id="rId7"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263.xml"/><Relationship Id="rId6" Type="http://schemas.openxmlformats.org/officeDocument/2006/relationships/slide" Target="slide32.xml"/><Relationship Id="rId5" Type="http://schemas.openxmlformats.org/officeDocument/2006/relationships/slide" Target="slide17.xml"/><Relationship Id="rId10" Type="http://schemas.openxmlformats.org/officeDocument/2006/relationships/slide" Target="slide22.xml"/><Relationship Id="rId4" Type="http://schemas.openxmlformats.org/officeDocument/2006/relationships/slide" Target="slide7.xml"/><Relationship Id="rId9" Type="http://schemas.openxmlformats.org/officeDocument/2006/relationships/slide" Target="slide37.xml"/></Relationships>
</file>

<file path=ppt/slides/_rels/slide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xml"/><Relationship Id="rId1" Type="http://schemas.openxmlformats.org/officeDocument/2006/relationships/slideLayout" Target="../slideLayouts/slideLayout268.xml"/><Relationship Id="rId4" Type="http://schemas.openxmlformats.org/officeDocument/2006/relationships/image" Target="../media/image74.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55.xml"/><Relationship Id="rId5" Type="http://schemas.openxmlformats.org/officeDocument/2006/relationships/hyperlink" Target="https://www.microsoft.com/en-us/worklab/work-trend-index/will-ai-fix-work" TargetMode="External"/><Relationship Id="rId4" Type="http://schemas.microsoft.com/office/2007/relationships/hdphoto" Target="../media/hdphoto9.wdp"/></Relationships>
</file>

<file path=ppt/slides/_rels/slide9.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hyperlink" Target="https://support.microsoft.com/en-us/copilot-powerpoint" TargetMode="External"/><Relationship Id="rId18" Type="http://schemas.openxmlformats.org/officeDocument/2006/relationships/hyperlink" Target="https://learn.microsoft.com/en-us/microsoft-365-copilot/" TargetMode="External"/><Relationship Id="rId26" Type="http://schemas.openxmlformats.org/officeDocument/2006/relationships/image" Target="../media/image83.png"/><Relationship Id="rId3" Type="http://schemas.openxmlformats.org/officeDocument/2006/relationships/image" Target="../media/image9.png"/><Relationship Id="rId21" Type="http://schemas.openxmlformats.org/officeDocument/2006/relationships/hyperlink" Target="https://support.microsoft.com/en-us/copilot-excel" TargetMode="External"/><Relationship Id="rId7" Type="http://schemas.openxmlformats.org/officeDocument/2006/relationships/hyperlink" Target="https://support.microsoft.com/en-us/topic/overview-of-microsoft-365-chat-preview-5b00a52d-7296-48ee-b938-b95b7209f737" TargetMode="External"/><Relationship Id="rId12" Type="http://schemas.openxmlformats.org/officeDocument/2006/relationships/image" Target="../media/image77.png"/><Relationship Id="rId17" Type="http://schemas.openxmlformats.org/officeDocument/2006/relationships/image" Target="../media/image80.svg"/><Relationship Id="rId25" Type="http://schemas.openxmlformats.org/officeDocument/2006/relationships/hyperlink" Target="https://www.microsoft.com/en-us/bing/chat/enterprise/?form=MA13FV" TargetMode="External"/><Relationship Id="rId2" Type="http://schemas.openxmlformats.org/officeDocument/2006/relationships/notesSlide" Target="../notesSlides/notesSlide6.xml"/><Relationship Id="rId16" Type="http://schemas.openxmlformats.org/officeDocument/2006/relationships/image" Target="../media/image79.png"/><Relationship Id="rId20" Type="http://schemas.openxmlformats.org/officeDocument/2006/relationships/hyperlink" Target="https://support.microsoft.com/en-us/copilot" TargetMode="External"/><Relationship Id="rId29" Type="http://schemas.openxmlformats.org/officeDocument/2006/relationships/hyperlink" Target="https://support.microsoft.com/en-us/copilot-loop" TargetMode="External"/><Relationship Id="rId1" Type="http://schemas.openxmlformats.org/officeDocument/2006/relationships/slideLayout" Target="../slideLayouts/slideLayout263.xml"/><Relationship Id="rId6" Type="http://schemas.openxmlformats.org/officeDocument/2006/relationships/hyperlink" Target="https://www.microsoft.com/en-us/worklab/work-trend-index/will-ai-fix-work" TargetMode="External"/><Relationship Id="rId11" Type="http://schemas.openxmlformats.org/officeDocument/2006/relationships/hyperlink" Target="https://support.microsoft.com/en-us/copilot-word" TargetMode="External"/><Relationship Id="rId24" Type="http://schemas.openxmlformats.org/officeDocument/2006/relationships/image" Target="../media/image82.png"/><Relationship Id="rId5" Type="http://schemas.openxmlformats.org/officeDocument/2006/relationships/image" Target="../media/image72.png"/><Relationship Id="rId15" Type="http://schemas.openxmlformats.org/officeDocument/2006/relationships/hyperlink" Target="https://support.microsoft.com/en-us/copilot-outlook" TargetMode="External"/><Relationship Id="rId23" Type="http://schemas.openxmlformats.org/officeDocument/2006/relationships/hyperlink" Target="https://support.microsoft.com/en-us/copilot-onenote" TargetMode="External"/><Relationship Id="rId28" Type="http://schemas.openxmlformats.org/officeDocument/2006/relationships/image" Target="../media/image84.png"/><Relationship Id="rId10" Type="http://schemas.openxmlformats.org/officeDocument/2006/relationships/image" Target="../media/image76.png"/><Relationship Id="rId19" Type="http://schemas.openxmlformats.org/officeDocument/2006/relationships/hyperlink" Target="https://adoption.microsoft.com/en-us/copilot/" TargetMode="External"/><Relationship Id="rId31" Type="http://schemas.openxmlformats.org/officeDocument/2006/relationships/image" Target="../media/image86.svg"/><Relationship Id="rId4" Type="http://schemas.microsoft.com/office/2007/relationships/hdphoto" Target="../media/hdphoto7.wdp"/><Relationship Id="rId9" Type="http://schemas.openxmlformats.org/officeDocument/2006/relationships/hyperlink" Target="https://support.microsoft.com/en-us/copilot-teams" TargetMode="External"/><Relationship Id="rId14" Type="http://schemas.openxmlformats.org/officeDocument/2006/relationships/image" Target="../media/image78.png"/><Relationship Id="rId22" Type="http://schemas.openxmlformats.org/officeDocument/2006/relationships/image" Target="../media/image81.png"/><Relationship Id="rId27" Type="http://schemas.openxmlformats.org/officeDocument/2006/relationships/hyperlink" Target="https://support.microsoft.com/en-us/copilot-whiteboard" TargetMode="External"/><Relationship Id="rId30"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11" name="Group 110">
            <a:extLst>
              <a:ext uri="{FF2B5EF4-FFF2-40B4-BE49-F238E27FC236}">
                <a16:creationId xmlns:a16="http://schemas.microsoft.com/office/drawing/2014/main" id="{3BF11DAA-6187-8E74-1DA0-1378E1B31CAC}"/>
              </a:ext>
              <a:ext uri="{C183D7F6-B498-43B3-948B-1728B52AA6E4}">
                <adec:decorative xmlns:adec="http://schemas.microsoft.com/office/drawing/2017/decorative" val="1"/>
              </a:ext>
            </a:extLst>
          </p:cNvPr>
          <p:cNvGrpSpPr/>
          <p:nvPr/>
        </p:nvGrpSpPr>
        <p:grpSpPr>
          <a:xfrm>
            <a:off x="588263" y="1141639"/>
            <a:ext cx="11018520" cy="5267325"/>
            <a:chOff x="588263" y="1141639"/>
            <a:chExt cx="11018520" cy="5267325"/>
          </a:xfrm>
        </p:grpSpPr>
        <p:grpSp>
          <p:nvGrpSpPr>
            <p:cNvPr id="5" name="Group 4">
              <a:extLst>
                <a:ext uri="{FF2B5EF4-FFF2-40B4-BE49-F238E27FC236}">
                  <a16:creationId xmlns:a16="http://schemas.microsoft.com/office/drawing/2014/main" id="{41B20635-54DF-AFD3-D75F-FE029083DC9C}"/>
                </a:ext>
                <a:ext uri="{C183D7F6-B498-43B3-948B-1728B52AA6E4}">
                  <adec:decorative xmlns:adec="http://schemas.microsoft.com/office/drawing/2017/decorative" val="1"/>
                </a:ext>
              </a:extLst>
            </p:cNvPr>
            <p:cNvGrpSpPr/>
            <p:nvPr/>
          </p:nvGrpSpPr>
          <p:grpSpPr>
            <a:xfrm>
              <a:off x="588263" y="1141639"/>
              <a:ext cx="11018520" cy="5267325"/>
              <a:chOff x="588263" y="1127125"/>
              <a:chExt cx="11018520" cy="5267325"/>
            </a:xfrm>
          </p:grpSpPr>
          <p:sp>
            <p:nvSpPr>
              <p:cNvPr id="7" name="Rectangle: Rounded Corners 6">
                <a:extLst>
                  <a:ext uri="{FF2B5EF4-FFF2-40B4-BE49-F238E27FC236}">
                    <a16:creationId xmlns:a16="http://schemas.microsoft.com/office/drawing/2014/main" id="{9CADF1DF-4DE9-F852-F8BC-8FB14FE57C3C}"/>
                  </a:ext>
                  <a:ext uri="{C183D7F6-B498-43B3-948B-1728B52AA6E4}">
                    <adec:decorative xmlns:adec="http://schemas.microsoft.com/office/drawing/2017/decorative" val="1"/>
                  </a:ext>
                </a:extLst>
              </p:cNvPr>
              <p:cNvSpPr>
                <a:spLocks/>
              </p:cNvSpPr>
              <p:nvPr/>
            </p:nvSpPr>
            <p:spPr bwMode="auto">
              <a:xfrm>
                <a:off x="4306560" y="1127125"/>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8" name="Rectangle: Rounded Corners 7">
                <a:extLst>
                  <a:ext uri="{FF2B5EF4-FFF2-40B4-BE49-F238E27FC236}">
                    <a16:creationId xmlns:a16="http://schemas.microsoft.com/office/drawing/2014/main" id="{912D3F23-7AD7-A80A-9BA6-1CECFABF5D9D}"/>
                  </a:ext>
                  <a:ext uri="{C183D7F6-B498-43B3-948B-1728B52AA6E4}">
                    <adec:decorative xmlns:adec="http://schemas.microsoft.com/office/drawing/2017/decorative" val="1"/>
                  </a:ext>
                </a:extLst>
              </p:cNvPr>
              <p:cNvSpPr>
                <a:spLocks/>
              </p:cNvSpPr>
              <p:nvPr/>
            </p:nvSpPr>
            <p:spPr bwMode="auto">
              <a:xfrm>
                <a:off x="588263" y="1127125"/>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9" name="Rectangle: Rounded Corners 8">
                <a:extLst>
                  <a:ext uri="{FF2B5EF4-FFF2-40B4-BE49-F238E27FC236}">
                    <a16:creationId xmlns:a16="http://schemas.microsoft.com/office/drawing/2014/main" id="{6E95A08C-6AF9-EC40-B1FF-B77A5349DED2}"/>
                  </a:ext>
                  <a:ext uri="{C183D7F6-B498-43B3-948B-1728B52AA6E4}">
                    <adec:decorative xmlns:adec="http://schemas.microsoft.com/office/drawing/2017/decorative" val="1"/>
                  </a:ext>
                </a:extLst>
              </p:cNvPr>
              <p:cNvSpPr>
                <a:spLocks/>
              </p:cNvSpPr>
              <p:nvPr/>
            </p:nvSpPr>
            <p:spPr bwMode="auto">
              <a:xfrm>
                <a:off x="8024857" y="1127125"/>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grpSp>
            <p:nvGrpSpPr>
              <p:cNvPr id="32" name="Group 31">
                <a:extLst>
                  <a:ext uri="{FF2B5EF4-FFF2-40B4-BE49-F238E27FC236}">
                    <a16:creationId xmlns:a16="http://schemas.microsoft.com/office/drawing/2014/main" id="{291134CF-A8FB-4C31-7354-F6CD95A154F8}"/>
                  </a:ext>
                  <a:ext uri="{C183D7F6-B498-43B3-948B-1728B52AA6E4}">
                    <adec:decorative xmlns:adec="http://schemas.microsoft.com/office/drawing/2017/decorative" val="1"/>
                  </a:ext>
                </a:extLst>
              </p:cNvPr>
              <p:cNvGrpSpPr/>
              <p:nvPr/>
            </p:nvGrpSpPr>
            <p:grpSpPr>
              <a:xfrm>
                <a:off x="2064707" y="1248526"/>
                <a:ext cx="629038" cy="629038"/>
                <a:chOff x="2951488" y="1511596"/>
                <a:chExt cx="689922" cy="689922"/>
              </a:xfrm>
            </p:grpSpPr>
            <p:sp>
              <p:nvSpPr>
                <p:cNvPr id="49" name="Oval 48">
                  <a:extLst>
                    <a:ext uri="{FF2B5EF4-FFF2-40B4-BE49-F238E27FC236}">
                      <a16:creationId xmlns:a16="http://schemas.microsoft.com/office/drawing/2014/main" id="{EE2D4027-6B48-6322-7326-F3894772BF54}"/>
                    </a:ext>
                  </a:extLst>
                </p:cNvPr>
                <p:cNvSpPr/>
                <p:nvPr/>
              </p:nvSpPr>
              <p:spPr bwMode="auto">
                <a:xfrm>
                  <a:off x="2951488" y="1511596"/>
                  <a:ext cx="689922" cy="689922"/>
                </a:xfrm>
                <a:prstGeom prst="ellipse">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50" name="Oval 49">
                  <a:extLst>
                    <a:ext uri="{FF2B5EF4-FFF2-40B4-BE49-F238E27FC236}">
                      <a16:creationId xmlns:a16="http://schemas.microsoft.com/office/drawing/2014/main" id="{5EFC7289-E1D4-1B9D-6185-EFD1E2AA1C58}"/>
                    </a:ext>
                  </a:extLst>
                </p:cNvPr>
                <p:cNvSpPr/>
                <p:nvPr/>
              </p:nvSpPr>
              <p:spPr bwMode="auto">
                <a:xfrm>
                  <a:off x="2971362" y="1531470"/>
                  <a:ext cx="650175" cy="650175"/>
                </a:xfrm>
                <a:prstGeom prst="ellipse">
                  <a:avLst/>
                </a:prstGeom>
                <a:gradFill>
                  <a:gsLst>
                    <a:gs pos="0">
                      <a:srgbClr val="5C5AD4">
                        <a:lumMod val="5000"/>
                        <a:lumOff val="95000"/>
                      </a:srgbClr>
                    </a:gs>
                    <a:gs pos="100000">
                      <a:srgbClr val="5C5AD4"/>
                    </a:gs>
                  </a:gsLst>
                  <a:lin ang="81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33" name="Group 32">
                <a:extLst>
                  <a:ext uri="{FF2B5EF4-FFF2-40B4-BE49-F238E27FC236}">
                    <a16:creationId xmlns:a16="http://schemas.microsoft.com/office/drawing/2014/main" id="{82F530F7-431D-3E55-C224-566773091350}"/>
                  </a:ext>
                  <a:ext uri="{C183D7F6-B498-43B3-948B-1728B52AA6E4}">
                    <adec:decorative xmlns:adec="http://schemas.microsoft.com/office/drawing/2017/decorative" val="1"/>
                  </a:ext>
                </a:extLst>
              </p:cNvPr>
              <p:cNvGrpSpPr/>
              <p:nvPr/>
            </p:nvGrpSpPr>
            <p:grpSpPr>
              <a:xfrm>
                <a:off x="5783004" y="1248526"/>
                <a:ext cx="629038" cy="629038"/>
                <a:chOff x="2951488" y="1511596"/>
                <a:chExt cx="689922" cy="689922"/>
              </a:xfrm>
            </p:grpSpPr>
            <p:sp>
              <p:nvSpPr>
                <p:cNvPr id="47" name="Oval 46">
                  <a:extLst>
                    <a:ext uri="{FF2B5EF4-FFF2-40B4-BE49-F238E27FC236}">
                      <a16:creationId xmlns:a16="http://schemas.microsoft.com/office/drawing/2014/main" id="{6759C47C-94A0-28E2-FE8B-2FF09847FFF9}"/>
                    </a:ext>
                  </a:extLst>
                </p:cNvPr>
                <p:cNvSpPr/>
                <p:nvPr/>
              </p:nvSpPr>
              <p:spPr bwMode="auto">
                <a:xfrm>
                  <a:off x="2951488" y="1511596"/>
                  <a:ext cx="689922" cy="689922"/>
                </a:xfrm>
                <a:prstGeom prst="ellipse">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48" name="Oval 47">
                  <a:extLst>
                    <a:ext uri="{FF2B5EF4-FFF2-40B4-BE49-F238E27FC236}">
                      <a16:creationId xmlns:a16="http://schemas.microsoft.com/office/drawing/2014/main" id="{1EC3C26F-9DFC-D4BC-DA13-A6C6E3A44D2F}"/>
                    </a:ext>
                  </a:extLst>
                </p:cNvPr>
                <p:cNvSpPr/>
                <p:nvPr/>
              </p:nvSpPr>
              <p:spPr bwMode="auto">
                <a:xfrm>
                  <a:off x="2971362" y="1531470"/>
                  <a:ext cx="650175" cy="650175"/>
                </a:xfrm>
                <a:prstGeom prst="ellipse">
                  <a:avLst/>
                </a:prstGeom>
                <a:gradFill>
                  <a:gsLst>
                    <a:gs pos="0">
                      <a:srgbClr val="5C5AD4">
                        <a:lumMod val="5000"/>
                        <a:lumOff val="95000"/>
                      </a:srgbClr>
                    </a:gs>
                    <a:gs pos="100000">
                      <a:srgbClr val="5C5AD4"/>
                    </a:gs>
                  </a:gsLst>
                  <a:lin ang="81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pSp>
          <p:grpSp>
            <p:nvGrpSpPr>
              <p:cNvPr id="34" name="Group 33">
                <a:extLst>
                  <a:ext uri="{FF2B5EF4-FFF2-40B4-BE49-F238E27FC236}">
                    <a16:creationId xmlns:a16="http://schemas.microsoft.com/office/drawing/2014/main" id="{8FB66861-9589-8D0E-373B-1CD5BAB15968}"/>
                  </a:ext>
                  <a:ext uri="{C183D7F6-B498-43B3-948B-1728B52AA6E4}">
                    <adec:decorative xmlns:adec="http://schemas.microsoft.com/office/drawing/2017/decorative" val="1"/>
                  </a:ext>
                </a:extLst>
              </p:cNvPr>
              <p:cNvGrpSpPr/>
              <p:nvPr/>
            </p:nvGrpSpPr>
            <p:grpSpPr>
              <a:xfrm>
                <a:off x="9501301" y="1248526"/>
                <a:ext cx="629038" cy="629038"/>
                <a:chOff x="2951488" y="1511596"/>
                <a:chExt cx="689922" cy="689922"/>
              </a:xfrm>
            </p:grpSpPr>
            <p:sp>
              <p:nvSpPr>
                <p:cNvPr id="45" name="Oval 44">
                  <a:extLst>
                    <a:ext uri="{FF2B5EF4-FFF2-40B4-BE49-F238E27FC236}">
                      <a16:creationId xmlns:a16="http://schemas.microsoft.com/office/drawing/2014/main" id="{B19E41C2-A25C-3787-942D-E8DC44F2CCFC}"/>
                    </a:ext>
                  </a:extLst>
                </p:cNvPr>
                <p:cNvSpPr/>
                <p:nvPr/>
              </p:nvSpPr>
              <p:spPr bwMode="auto">
                <a:xfrm>
                  <a:off x="2951488" y="1511596"/>
                  <a:ext cx="689922" cy="689922"/>
                </a:xfrm>
                <a:prstGeom prst="ellipse">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mn-ea"/>
                    <a:cs typeface="Segoe UI" pitchFamily="34" charset="0"/>
                  </a:endParaRPr>
                </a:p>
              </p:txBody>
            </p:sp>
            <p:sp>
              <p:nvSpPr>
                <p:cNvPr id="46" name="Oval 45">
                  <a:extLst>
                    <a:ext uri="{FF2B5EF4-FFF2-40B4-BE49-F238E27FC236}">
                      <a16:creationId xmlns:a16="http://schemas.microsoft.com/office/drawing/2014/main" id="{6346CC99-7330-1E62-74EB-8511EED8554F}"/>
                    </a:ext>
                  </a:extLst>
                </p:cNvPr>
                <p:cNvSpPr/>
                <p:nvPr/>
              </p:nvSpPr>
              <p:spPr bwMode="auto">
                <a:xfrm>
                  <a:off x="2971362" y="1531470"/>
                  <a:ext cx="650175" cy="650175"/>
                </a:xfrm>
                <a:prstGeom prst="ellipse">
                  <a:avLst/>
                </a:prstGeom>
                <a:gradFill>
                  <a:gsLst>
                    <a:gs pos="0">
                      <a:srgbClr val="5C5AD4">
                        <a:lumMod val="5000"/>
                        <a:lumOff val="95000"/>
                      </a:srgbClr>
                    </a:gs>
                    <a:gs pos="100000">
                      <a:srgbClr val="5C5AD4"/>
                    </a:gs>
                  </a:gsLst>
                  <a:lin ang="8100000" scaled="1"/>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35" name="Rectangle: Rounded Corners 34">
                <a:extLst>
                  <a:ext uri="{FF2B5EF4-FFF2-40B4-BE49-F238E27FC236}">
                    <a16:creationId xmlns:a16="http://schemas.microsoft.com/office/drawing/2014/main" id="{8B135E3F-2DE2-7C79-63B7-8D405A81101A}"/>
                  </a:ext>
                  <a:ext uri="{C183D7F6-B498-43B3-948B-1728B52AA6E4}">
                    <adec:decorative xmlns:adec="http://schemas.microsoft.com/office/drawing/2017/decorative" val="1"/>
                  </a:ext>
                </a:extLst>
              </p:cNvPr>
              <p:cNvSpPr/>
              <p:nvPr/>
            </p:nvSpPr>
            <p:spPr bwMode="auto">
              <a:xfrm>
                <a:off x="657792" y="2065026"/>
                <a:ext cx="3442868" cy="2264087"/>
              </a:xfrm>
              <a:prstGeom prst="roundRect">
                <a:avLst>
                  <a:gd name="adj" fmla="val 3081"/>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6" name="Rectangle: Rounded Corners 35">
                <a:extLst>
                  <a:ext uri="{FF2B5EF4-FFF2-40B4-BE49-F238E27FC236}">
                    <a16:creationId xmlns:a16="http://schemas.microsoft.com/office/drawing/2014/main" id="{536A7342-3CF0-4347-9CEF-1B683A8AFC73}"/>
                  </a:ext>
                  <a:ext uri="{C183D7F6-B498-43B3-948B-1728B52AA6E4}">
                    <adec:decorative xmlns:adec="http://schemas.microsoft.com/office/drawing/2017/decorative" val="1"/>
                  </a:ext>
                </a:extLst>
              </p:cNvPr>
              <p:cNvSpPr>
                <a:spLocks/>
              </p:cNvSpPr>
              <p:nvPr/>
            </p:nvSpPr>
            <p:spPr bwMode="auto">
              <a:xfrm>
                <a:off x="657792" y="1993491"/>
                <a:ext cx="3442868" cy="319255"/>
              </a:xfrm>
              <a:prstGeom prst="roundRect">
                <a:avLst/>
              </a:prstGeom>
              <a:gradFill flip="none" rotWithShape="1">
                <a:gsLst>
                  <a:gs pos="0">
                    <a:srgbClr val="5C5AD4"/>
                  </a:gs>
                  <a:gs pos="100000">
                    <a:srgbClr val="5C5AD4">
                      <a:alpha val="74000"/>
                    </a:srgbClr>
                  </a:gs>
                </a:gsLst>
                <a:lin ang="0" scaled="1"/>
                <a:tileRect/>
              </a:gradFill>
              <a:ln w="9525" cap="flat" cmpd="sng" algn="ctr">
                <a:noFill/>
                <a:prstDash val="soli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Segoe UI Semibold"/>
                  <a:ea typeface="+mn-ea"/>
                  <a:cs typeface="+mn-cs"/>
                </a:endParaRPr>
              </a:p>
            </p:txBody>
          </p:sp>
          <p:sp>
            <p:nvSpPr>
              <p:cNvPr id="37" name="Rectangle: Rounded Corners 36">
                <a:extLst>
                  <a:ext uri="{FF2B5EF4-FFF2-40B4-BE49-F238E27FC236}">
                    <a16:creationId xmlns:a16="http://schemas.microsoft.com/office/drawing/2014/main" id="{1F2578E0-9028-57EB-997F-196E858B5424}"/>
                  </a:ext>
                  <a:ext uri="{C183D7F6-B498-43B3-948B-1728B52AA6E4}">
                    <adec:decorative xmlns:adec="http://schemas.microsoft.com/office/drawing/2017/decorative" val="1"/>
                  </a:ext>
                </a:extLst>
              </p:cNvPr>
              <p:cNvSpPr/>
              <p:nvPr/>
            </p:nvSpPr>
            <p:spPr bwMode="auto">
              <a:xfrm>
                <a:off x="4376089" y="2065026"/>
                <a:ext cx="3442868" cy="2264087"/>
              </a:xfrm>
              <a:prstGeom prst="roundRect">
                <a:avLst>
                  <a:gd name="adj" fmla="val 3081"/>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8" name="Rectangle: Rounded Corners 37">
                <a:extLst>
                  <a:ext uri="{FF2B5EF4-FFF2-40B4-BE49-F238E27FC236}">
                    <a16:creationId xmlns:a16="http://schemas.microsoft.com/office/drawing/2014/main" id="{94BC12C3-61DC-4C81-8D82-5BDFF1C4554C}"/>
                  </a:ext>
                  <a:ext uri="{C183D7F6-B498-43B3-948B-1728B52AA6E4}">
                    <adec:decorative xmlns:adec="http://schemas.microsoft.com/office/drawing/2017/decorative" val="1"/>
                  </a:ext>
                </a:extLst>
              </p:cNvPr>
              <p:cNvSpPr>
                <a:spLocks/>
              </p:cNvSpPr>
              <p:nvPr/>
            </p:nvSpPr>
            <p:spPr bwMode="auto">
              <a:xfrm>
                <a:off x="4376089" y="1993491"/>
                <a:ext cx="3442868" cy="319255"/>
              </a:xfrm>
              <a:prstGeom prst="roundRect">
                <a:avLst/>
              </a:prstGeom>
              <a:gradFill flip="none" rotWithShape="1">
                <a:gsLst>
                  <a:gs pos="0">
                    <a:srgbClr val="5C5AD4"/>
                  </a:gs>
                  <a:gs pos="100000">
                    <a:srgbClr val="5C5AD4">
                      <a:alpha val="74000"/>
                    </a:srgbClr>
                  </a:gs>
                </a:gsLst>
                <a:lin ang="0" scaled="1"/>
                <a:tileRect/>
              </a:gradFill>
              <a:ln w="9525" cap="flat" cmpd="sng" algn="ctr">
                <a:noFill/>
                <a:prstDash val="soli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Segoe UI Semibold"/>
                  <a:ea typeface="+mn-ea"/>
                  <a:cs typeface="+mn-cs"/>
                </a:endParaRPr>
              </a:p>
            </p:txBody>
          </p:sp>
          <p:sp>
            <p:nvSpPr>
              <p:cNvPr id="40" name="Rectangle: Rounded Corners 39">
                <a:extLst>
                  <a:ext uri="{FF2B5EF4-FFF2-40B4-BE49-F238E27FC236}">
                    <a16:creationId xmlns:a16="http://schemas.microsoft.com/office/drawing/2014/main" id="{21481BB9-58A1-4026-ED05-55CC1E549D68}"/>
                  </a:ext>
                  <a:ext uri="{C183D7F6-B498-43B3-948B-1728B52AA6E4}">
                    <adec:decorative xmlns:adec="http://schemas.microsoft.com/office/drawing/2017/decorative" val="1"/>
                  </a:ext>
                </a:extLst>
              </p:cNvPr>
              <p:cNvSpPr/>
              <p:nvPr/>
            </p:nvSpPr>
            <p:spPr bwMode="auto">
              <a:xfrm>
                <a:off x="8083069" y="2065026"/>
                <a:ext cx="3465502" cy="2264087"/>
              </a:xfrm>
              <a:prstGeom prst="roundRect">
                <a:avLst>
                  <a:gd name="adj" fmla="val 3081"/>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4" name="Rectangle: Rounded Corners 43">
                <a:extLst>
                  <a:ext uri="{FF2B5EF4-FFF2-40B4-BE49-F238E27FC236}">
                    <a16:creationId xmlns:a16="http://schemas.microsoft.com/office/drawing/2014/main" id="{AE89F006-8B68-9E0D-D7E6-21C6B7E92B17}"/>
                  </a:ext>
                  <a:ext uri="{C183D7F6-B498-43B3-948B-1728B52AA6E4}">
                    <adec:decorative xmlns:adec="http://schemas.microsoft.com/office/drawing/2017/decorative" val="1"/>
                  </a:ext>
                </a:extLst>
              </p:cNvPr>
              <p:cNvSpPr>
                <a:spLocks/>
              </p:cNvSpPr>
              <p:nvPr/>
            </p:nvSpPr>
            <p:spPr bwMode="auto">
              <a:xfrm>
                <a:off x="8094386" y="1993491"/>
                <a:ext cx="3442868" cy="319255"/>
              </a:xfrm>
              <a:prstGeom prst="roundRect">
                <a:avLst/>
              </a:prstGeom>
              <a:gradFill flip="none" rotWithShape="1">
                <a:gsLst>
                  <a:gs pos="0">
                    <a:srgbClr val="5C5AD4"/>
                  </a:gs>
                  <a:gs pos="100000">
                    <a:srgbClr val="5C5AD4">
                      <a:alpha val="74000"/>
                    </a:srgbClr>
                  </a:gs>
                </a:gsLst>
                <a:lin ang="0" scaled="1"/>
                <a:tileRect/>
              </a:gradFill>
              <a:ln w="9525" cap="flat" cmpd="sng" algn="ctr">
                <a:noFill/>
                <a:prstDash val="soli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Segoe UI Semibold"/>
                  <a:ea typeface="+mn-ea"/>
                  <a:cs typeface="+mn-cs"/>
                </a:endParaRPr>
              </a:p>
            </p:txBody>
          </p:sp>
        </p:grpSp>
        <p:sp>
          <p:nvSpPr>
            <p:cNvPr id="52" name="Rectangle: Rounded Corners 51">
              <a:extLst>
                <a:ext uri="{FF2B5EF4-FFF2-40B4-BE49-F238E27FC236}">
                  <a16:creationId xmlns:a16="http://schemas.microsoft.com/office/drawing/2014/main" id="{A544E0C4-D12B-D9AE-10BC-BFC67D0212CE}"/>
                </a:ext>
                <a:ext uri="{C183D7F6-B498-43B3-948B-1728B52AA6E4}">
                  <adec:decorative xmlns:adec="http://schemas.microsoft.com/office/drawing/2017/decorative" val="1"/>
                </a:ext>
              </a:extLst>
            </p:cNvPr>
            <p:cNvSpPr>
              <a:spLocks/>
            </p:cNvSpPr>
            <p:nvPr/>
          </p:nvSpPr>
          <p:spPr bwMode="auto">
            <a:xfrm>
              <a:off x="4306560" y="1141639"/>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3" name="Rectangle: Rounded Corners 52">
              <a:extLst>
                <a:ext uri="{FF2B5EF4-FFF2-40B4-BE49-F238E27FC236}">
                  <a16:creationId xmlns:a16="http://schemas.microsoft.com/office/drawing/2014/main" id="{EA4DEBBD-28CD-4E44-614C-32A917460B5D}"/>
                </a:ext>
                <a:ext uri="{C183D7F6-B498-43B3-948B-1728B52AA6E4}">
                  <adec:decorative xmlns:adec="http://schemas.microsoft.com/office/drawing/2017/decorative" val="1"/>
                </a:ext>
              </a:extLst>
            </p:cNvPr>
            <p:cNvSpPr>
              <a:spLocks/>
            </p:cNvSpPr>
            <p:nvPr/>
          </p:nvSpPr>
          <p:spPr bwMode="auto">
            <a:xfrm>
              <a:off x="588263" y="1141639"/>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7" name="Rectangle: Rounded Corners 56">
              <a:extLst>
                <a:ext uri="{FF2B5EF4-FFF2-40B4-BE49-F238E27FC236}">
                  <a16:creationId xmlns:a16="http://schemas.microsoft.com/office/drawing/2014/main" id="{837CC71C-7624-3362-00B5-745BEC250A4B}"/>
                </a:ext>
                <a:ext uri="{C183D7F6-B498-43B3-948B-1728B52AA6E4}">
                  <adec:decorative xmlns:adec="http://schemas.microsoft.com/office/drawing/2017/decorative" val="1"/>
                </a:ext>
              </a:extLst>
            </p:cNvPr>
            <p:cNvSpPr>
              <a:spLocks/>
            </p:cNvSpPr>
            <p:nvPr/>
          </p:nvSpPr>
          <p:spPr bwMode="auto">
            <a:xfrm>
              <a:off x="8024857" y="1141639"/>
              <a:ext cx="3581926" cy="5267325"/>
            </a:xfrm>
            <a:prstGeom prst="roundRect">
              <a:avLst>
                <a:gd name="adj" fmla="val 2600"/>
              </a:avLst>
            </a:prstGeom>
            <a:solidFill>
              <a:srgbClr val="FFFFFF"/>
            </a:solidFill>
            <a:ln w="9525" cap="flat" cmpd="sng" algn="ctr">
              <a:noFill/>
              <a:prstDash val="solid"/>
              <a:headEnd type="none" w="med" len="med"/>
              <a:tailEnd type="none" w="med" len="med"/>
            </a:ln>
            <a:effectLst>
              <a:outerShdw blurRad="698500" dist="190500" dir="8100000" sx="96000" sy="96000" algn="ctr" rotWithShape="0">
                <a:prstClr val="black">
                  <a:alpha val="15000"/>
                </a:prstClr>
              </a:outerShdw>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08" name="Rounded Rectangle 46">
              <a:extLst>
                <a:ext uri="{FF2B5EF4-FFF2-40B4-BE49-F238E27FC236}">
                  <a16:creationId xmlns:a16="http://schemas.microsoft.com/office/drawing/2014/main" id="{F9A73C2B-0686-EB6B-99C1-5316CBE286D8}"/>
                </a:ext>
              </a:extLst>
            </p:cNvPr>
            <p:cNvSpPr>
              <a:spLocks/>
            </p:cNvSpPr>
            <p:nvPr/>
          </p:nvSpPr>
          <p:spPr bwMode="auto">
            <a:xfrm>
              <a:off x="9501301" y="1263040"/>
              <a:ext cx="629038" cy="629038"/>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9" name="Rectangle: Rounded Corners 78">
              <a:extLst>
                <a:ext uri="{FF2B5EF4-FFF2-40B4-BE49-F238E27FC236}">
                  <a16:creationId xmlns:a16="http://schemas.microsoft.com/office/drawing/2014/main" id="{7623E73E-7A7F-1770-911A-B9D435704EDC}"/>
                </a:ext>
                <a:ext uri="{C183D7F6-B498-43B3-948B-1728B52AA6E4}">
                  <adec:decorative xmlns:adec="http://schemas.microsoft.com/office/drawing/2017/decorative" val="1"/>
                </a:ext>
              </a:extLst>
            </p:cNvPr>
            <p:cNvSpPr/>
            <p:nvPr/>
          </p:nvSpPr>
          <p:spPr bwMode="auto">
            <a:xfrm>
              <a:off x="704349" y="2079540"/>
              <a:ext cx="3349754" cy="2264087"/>
            </a:xfrm>
            <a:prstGeom prst="roundRect">
              <a:avLst>
                <a:gd name="adj" fmla="val 3081"/>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IN" sz="1000" b="0" i="0" u="none" strike="noStrike" kern="1200" cap="none" spc="0" normalizeH="0" baseline="0" noProof="0">
                <a:ln w="3175">
                  <a:noFill/>
                </a:ln>
                <a:solidFill>
                  <a:prstClr val="white"/>
                </a:solidFill>
                <a:effectLst/>
                <a:uLnTx/>
                <a:uFillTx/>
                <a:latin typeface="Segoe UI"/>
                <a:ea typeface="+mn-ea"/>
                <a:cs typeface="Segoe UI"/>
              </a:endParaRPr>
            </a:p>
          </p:txBody>
        </p:sp>
        <p:sp>
          <p:nvSpPr>
            <p:cNvPr id="81" name="Rectangle: Rounded Corners 80">
              <a:extLst>
                <a:ext uri="{FF2B5EF4-FFF2-40B4-BE49-F238E27FC236}">
                  <a16:creationId xmlns:a16="http://schemas.microsoft.com/office/drawing/2014/main" id="{DDEADF0E-3503-68CC-9F44-2E71903633BA}"/>
                </a:ext>
                <a:ext uri="{C183D7F6-B498-43B3-948B-1728B52AA6E4}">
                  <adec:decorative xmlns:adec="http://schemas.microsoft.com/office/drawing/2017/decorative" val="1"/>
                </a:ext>
              </a:extLst>
            </p:cNvPr>
            <p:cNvSpPr>
              <a:spLocks/>
            </p:cNvSpPr>
            <p:nvPr/>
          </p:nvSpPr>
          <p:spPr bwMode="auto">
            <a:xfrm>
              <a:off x="704349" y="2008005"/>
              <a:ext cx="3349754" cy="417695"/>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UI Semibold"/>
                <a:ea typeface="+mn-ea"/>
                <a:cs typeface="Segoe UI"/>
              </a:endParaRPr>
            </a:p>
          </p:txBody>
        </p:sp>
        <p:sp>
          <p:nvSpPr>
            <p:cNvPr id="82" name="Rectangle: Rounded Corners 81">
              <a:extLst>
                <a:ext uri="{FF2B5EF4-FFF2-40B4-BE49-F238E27FC236}">
                  <a16:creationId xmlns:a16="http://schemas.microsoft.com/office/drawing/2014/main" id="{0D5B7A33-101B-9B9E-A911-2294F7D1719D}"/>
                </a:ext>
                <a:ext uri="{C183D7F6-B498-43B3-948B-1728B52AA6E4}">
                  <adec:decorative xmlns:adec="http://schemas.microsoft.com/office/drawing/2017/decorative" val="1"/>
                </a:ext>
              </a:extLst>
            </p:cNvPr>
            <p:cNvSpPr/>
            <p:nvPr/>
          </p:nvSpPr>
          <p:spPr bwMode="auto">
            <a:xfrm>
              <a:off x="4422646" y="2079540"/>
              <a:ext cx="3349754" cy="2264087"/>
            </a:xfrm>
            <a:prstGeom prst="roundRect">
              <a:avLst>
                <a:gd name="adj" fmla="val 3081"/>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IN" sz="1000" b="0" i="0" u="none" strike="noStrike" kern="1200" cap="none" spc="0" normalizeH="0" baseline="0" noProof="0">
                <a:ln w="3175">
                  <a:noFill/>
                </a:ln>
                <a:solidFill>
                  <a:prstClr val="white"/>
                </a:solidFill>
                <a:effectLst/>
                <a:uLnTx/>
                <a:uFillTx/>
                <a:latin typeface="Segoe UI"/>
                <a:ea typeface="+mn-ea"/>
                <a:cs typeface="Segoe UI"/>
              </a:endParaRPr>
            </a:p>
          </p:txBody>
        </p:sp>
        <p:sp>
          <p:nvSpPr>
            <p:cNvPr id="83" name="Rectangle: Rounded Corners 82">
              <a:extLst>
                <a:ext uri="{FF2B5EF4-FFF2-40B4-BE49-F238E27FC236}">
                  <a16:creationId xmlns:a16="http://schemas.microsoft.com/office/drawing/2014/main" id="{30C922CB-8BE6-3216-471D-416EF004E5E2}"/>
                </a:ext>
                <a:ext uri="{C183D7F6-B498-43B3-948B-1728B52AA6E4}">
                  <adec:decorative xmlns:adec="http://schemas.microsoft.com/office/drawing/2017/decorative" val="1"/>
                </a:ext>
              </a:extLst>
            </p:cNvPr>
            <p:cNvSpPr>
              <a:spLocks/>
            </p:cNvSpPr>
            <p:nvPr/>
          </p:nvSpPr>
          <p:spPr bwMode="auto">
            <a:xfrm>
              <a:off x="4422646" y="2008005"/>
              <a:ext cx="3349754" cy="417695"/>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UI Semibold"/>
                <a:ea typeface="+mn-ea"/>
                <a:cs typeface="Segoe UI"/>
              </a:endParaRPr>
            </a:p>
          </p:txBody>
        </p:sp>
        <p:sp>
          <p:nvSpPr>
            <p:cNvPr id="84" name="Rectangle: Rounded Corners 83">
              <a:extLst>
                <a:ext uri="{FF2B5EF4-FFF2-40B4-BE49-F238E27FC236}">
                  <a16:creationId xmlns:a16="http://schemas.microsoft.com/office/drawing/2014/main" id="{C37043F5-B12B-E07F-69FF-AA2C4D8ACDFD}"/>
                </a:ext>
                <a:ext uri="{C183D7F6-B498-43B3-948B-1728B52AA6E4}">
                  <adec:decorative xmlns:adec="http://schemas.microsoft.com/office/drawing/2017/decorative" val="1"/>
                </a:ext>
              </a:extLst>
            </p:cNvPr>
            <p:cNvSpPr/>
            <p:nvPr/>
          </p:nvSpPr>
          <p:spPr bwMode="auto">
            <a:xfrm>
              <a:off x="8140943" y="2079540"/>
              <a:ext cx="3349754" cy="2264087"/>
            </a:xfrm>
            <a:prstGeom prst="roundRect">
              <a:avLst>
                <a:gd name="adj" fmla="val 3081"/>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IN" sz="1000" b="0" i="0" u="none" strike="noStrike" kern="1200" cap="none" spc="0" normalizeH="0" baseline="0" noProof="0">
                <a:ln w="3175">
                  <a:noFill/>
                </a:ln>
                <a:solidFill>
                  <a:prstClr val="white"/>
                </a:solidFill>
                <a:effectLst/>
                <a:uLnTx/>
                <a:uFillTx/>
                <a:latin typeface="Segoe UI"/>
                <a:ea typeface="+mn-ea"/>
                <a:cs typeface="Segoe UI"/>
              </a:endParaRPr>
            </a:p>
          </p:txBody>
        </p:sp>
        <p:sp>
          <p:nvSpPr>
            <p:cNvPr id="85" name="Rectangle: Rounded Corners 84">
              <a:extLst>
                <a:ext uri="{FF2B5EF4-FFF2-40B4-BE49-F238E27FC236}">
                  <a16:creationId xmlns:a16="http://schemas.microsoft.com/office/drawing/2014/main" id="{32F8A1A9-FE35-EA8A-4028-1D3F46B530C5}"/>
                </a:ext>
                <a:ext uri="{C183D7F6-B498-43B3-948B-1728B52AA6E4}">
                  <adec:decorative xmlns:adec="http://schemas.microsoft.com/office/drawing/2017/decorative" val="1"/>
                </a:ext>
              </a:extLst>
            </p:cNvPr>
            <p:cNvSpPr>
              <a:spLocks/>
            </p:cNvSpPr>
            <p:nvPr/>
          </p:nvSpPr>
          <p:spPr bwMode="auto">
            <a:xfrm>
              <a:off x="8140943" y="2008005"/>
              <a:ext cx="3349754" cy="417695"/>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Segoe UI Semibold"/>
                <a:ea typeface="+mn-ea"/>
                <a:cs typeface="Segoe UI"/>
              </a:endParaRPr>
            </a:p>
          </p:txBody>
        </p:sp>
        <p:sp>
          <p:nvSpPr>
            <p:cNvPr id="105" name="Rounded Rectangle 46">
              <a:extLst>
                <a:ext uri="{FF2B5EF4-FFF2-40B4-BE49-F238E27FC236}">
                  <a16:creationId xmlns:a16="http://schemas.microsoft.com/office/drawing/2014/main" id="{39B1223C-9BBB-65CF-1F84-65844D79D017}"/>
                </a:ext>
              </a:extLst>
            </p:cNvPr>
            <p:cNvSpPr>
              <a:spLocks/>
            </p:cNvSpPr>
            <p:nvPr/>
          </p:nvSpPr>
          <p:spPr bwMode="auto">
            <a:xfrm>
              <a:off x="2064707" y="1263040"/>
              <a:ext cx="629038" cy="629038"/>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7" name="Rounded Rectangle 46">
              <a:extLst>
                <a:ext uri="{FF2B5EF4-FFF2-40B4-BE49-F238E27FC236}">
                  <a16:creationId xmlns:a16="http://schemas.microsoft.com/office/drawing/2014/main" id="{23F82EE4-DE46-36C7-D4B6-C26EF250B6BA}"/>
                </a:ext>
              </a:extLst>
            </p:cNvPr>
            <p:cNvSpPr>
              <a:spLocks/>
            </p:cNvSpPr>
            <p:nvPr/>
          </p:nvSpPr>
          <p:spPr bwMode="auto">
            <a:xfrm>
              <a:off x="5783004" y="1263040"/>
              <a:ext cx="629038" cy="629038"/>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F325C276-A0B8-757F-CB91-52F7B4F94639}"/>
              </a:ext>
            </a:extLst>
          </p:cNvPr>
          <p:cNvSpPr>
            <a:spLocks noGrp="1"/>
          </p:cNvSpPr>
          <p:nvPr>
            <p:ph type="title"/>
          </p:nvPr>
        </p:nvSpPr>
        <p:spPr/>
        <p:txBody>
          <a:bodyPr/>
          <a:lstStyle/>
          <a:p>
            <a:r>
              <a:rPr lang="en-US">
                <a:cs typeface="Segoe UI"/>
              </a:rPr>
              <a:t>Copilot for Microsoft 365 Persona and Scenario Mapping </a:t>
            </a:r>
            <a:endParaRPr lang="en-US" sz="2400"/>
          </a:p>
        </p:txBody>
      </p:sp>
      <p:sp>
        <p:nvSpPr>
          <p:cNvPr id="59" name="Graphic 25" descr="Icon of a checklist">
            <a:extLst>
              <a:ext uri="{FF2B5EF4-FFF2-40B4-BE49-F238E27FC236}">
                <a16:creationId xmlns:a16="http://schemas.microsoft.com/office/drawing/2014/main" id="{54744E39-5656-C220-B662-655BE9F2A9B0}"/>
              </a:ext>
            </a:extLst>
          </p:cNvPr>
          <p:cNvSpPr/>
          <p:nvPr/>
        </p:nvSpPr>
        <p:spPr>
          <a:xfrm>
            <a:off x="2244526" y="1409184"/>
            <a:ext cx="269398" cy="336748"/>
          </a:xfrm>
          <a:custGeom>
            <a:avLst/>
            <a:gdLst>
              <a:gd name="connsiteX0" fmla="*/ 143118 w 269398"/>
              <a:gd name="connsiteY0" fmla="*/ 138909 h 336748"/>
              <a:gd name="connsiteX1" fmla="*/ 155746 w 269398"/>
              <a:gd name="connsiteY1" fmla="*/ 126281 h 336748"/>
              <a:gd name="connsiteX2" fmla="*/ 214677 w 269398"/>
              <a:gd name="connsiteY2" fmla="*/ 126281 h 336748"/>
              <a:gd name="connsiteX3" fmla="*/ 227305 w 269398"/>
              <a:gd name="connsiteY3" fmla="*/ 138909 h 336748"/>
              <a:gd name="connsiteX4" fmla="*/ 214677 w 269398"/>
              <a:gd name="connsiteY4" fmla="*/ 151537 h 336748"/>
              <a:gd name="connsiteX5" fmla="*/ 155746 w 269398"/>
              <a:gd name="connsiteY5" fmla="*/ 151537 h 336748"/>
              <a:gd name="connsiteX6" fmla="*/ 143118 w 269398"/>
              <a:gd name="connsiteY6" fmla="*/ 138909 h 336748"/>
              <a:gd name="connsiteX7" fmla="*/ 155746 w 269398"/>
              <a:gd name="connsiteY7" fmla="*/ 218886 h 336748"/>
              <a:gd name="connsiteX8" fmla="*/ 143118 w 269398"/>
              <a:gd name="connsiteY8" fmla="*/ 231514 h 336748"/>
              <a:gd name="connsiteX9" fmla="*/ 155746 w 269398"/>
              <a:gd name="connsiteY9" fmla="*/ 244143 h 336748"/>
              <a:gd name="connsiteX10" fmla="*/ 214677 w 269398"/>
              <a:gd name="connsiteY10" fmla="*/ 244143 h 336748"/>
              <a:gd name="connsiteX11" fmla="*/ 227305 w 269398"/>
              <a:gd name="connsiteY11" fmla="*/ 231514 h 336748"/>
              <a:gd name="connsiteX12" fmla="*/ 214677 w 269398"/>
              <a:gd name="connsiteY12" fmla="*/ 218886 h 336748"/>
              <a:gd name="connsiteX13" fmla="*/ 155746 w 269398"/>
              <a:gd name="connsiteY13" fmla="*/ 218886 h 336748"/>
              <a:gd name="connsiteX14" fmla="*/ 114158 w 269398"/>
              <a:gd name="connsiteY14" fmla="*/ 130995 h 336748"/>
              <a:gd name="connsiteX15" fmla="*/ 114787 w 269398"/>
              <a:gd name="connsiteY15" fmla="*/ 113147 h 336748"/>
              <a:gd name="connsiteX16" fmla="*/ 96940 w 269398"/>
              <a:gd name="connsiteY16" fmla="*/ 112517 h 336748"/>
              <a:gd name="connsiteX17" fmla="*/ 96310 w 269398"/>
              <a:gd name="connsiteY17" fmla="*/ 113147 h 336748"/>
              <a:gd name="connsiteX18" fmla="*/ 71559 w 269398"/>
              <a:gd name="connsiteY18" fmla="*/ 137898 h 336748"/>
              <a:gd name="connsiteX19" fmla="*/ 63645 w 269398"/>
              <a:gd name="connsiteY19" fmla="*/ 129985 h 336748"/>
              <a:gd name="connsiteX20" fmla="*/ 45798 w 269398"/>
              <a:gd name="connsiteY20" fmla="*/ 130615 h 336748"/>
              <a:gd name="connsiteX21" fmla="*/ 45798 w 269398"/>
              <a:gd name="connsiteY21" fmla="*/ 147833 h 336748"/>
              <a:gd name="connsiteX22" fmla="*/ 62635 w 269398"/>
              <a:gd name="connsiteY22" fmla="*/ 164670 h 336748"/>
              <a:gd name="connsiteX23" fmla="*/ 80483 w 269398"/>
              <a:gd name="connsiteY23" fmla="*/ 164670 h 336748"/>
              <a:gd name="connsiteX24" fmla="*/ 114158 w 269398"/>
              <a:gd name="connsiteY24" fmla="*/ 130995 h 336748"/>
              <a:gd name="connsiteX25" fmla="*/ 114158 w 269398"/>
              <a:gd name="connsiteY25" fmla="*/ 205753 h 336748"/>
              <a:gd name="connsiteX26" fmla="*/ 114158 w 269398"/>
              <a:gd name="connsiteY26" fmla="*/ 223601 h 336748"/>
              <a:gd name="connsiteX27" fmla="*/ 80483 w 269398"/>
              <a:gd name="connsiteY27" fmla="*/ 257276 h 336748"/>
              <a:gd name="connsiteX28" fmla="*/ 62635 w 269398"/>
              <a:gd name="connsiteY28" fmla="*/ 257276 h 336748"/>
              <a:gd name="connsiteX29" fmla="*/ 45798 w 269398"/>
              <a:gd name="connsiteY29" fmla="*/ 240438 h 336748"/>
              <a:gd name="connsiteX30" fmla="*/ 45168 w 269398"/>
              <a:gd name="connsiteY30" fmla="*/ 222591 h 336748"/>
              <a:gd name="connsiteX31" fmla="*/ 63015 w 269398"/>
              <a:gd name="connsiteY31" fmla="*/ 221961 h 336748"/>
              <a:gd name="connsiteX32" fmla="*/ 63645 w 269398"/>
              <a:gd name="connsiteY32" fmla="*/ 222591 h 336748"/>
              <a:gd name="connsiteX33" fmla="*/ 71559 w 269398"/>
              <a:gd name="connsiteY33" fmla="*/ 230504 h 336748"/>
              <a:gd name="connsiteX34" fmla="*/ 96310 w 269398"/>
              <a:gd name="connsiteY34" fmla="*/ 205753 h 336748"/>
              <a:gd name="connsiteX35" fmla="*/ 114158 w 269398"/>
              <a:gd name="connsiteY35" fmla="*/ 205753 h 336748"/>
              <a:gd name="connsiteX36" fmla="*/ 201948 w 269398"/>
              <a:gd name="connsiteY36" fmla="*/ 35089 h 336748"/>
              <a:gd name="connsiteX37" fmla="*/ 164165 w 269398"/>
              <a:gd name="connsiteY37" fmla="*/ 0 h 336748"/>
              <a:gd name="connsiteX38" fmla="*/ 105234 w 269398"/>
              <a:gd name="connsiteY38" fmla="*/ 0 h 336748"/>
              <a:gd name="connsiteX39" fmla="*/ 67585 w 269398"/>
              <a:gd name="connsiteY39" fmla="*/ 33675 h 336748"/>
              <a:gd name="connsiteX40" fmla="*/ 37884 w 269398"/>
              <a:gd name="connsiteY40" fmla="*/ 33675 h 336748"/>
              <a:gd name="connsiteX41" fmla="*/ 0 w 269398"/>
              <a:gd name="connsiteY41" fmla="*/ 71559 h 336748"/>
              <a:gd name="connsiteX42" fmla="*/ 0 w 269398"/>
              <a:gd name="connsiteY42" fmla="*/ 298864 h 336748"/>
              <a:gd name="connsiteX43" fmla="*/ 37884 w 269398"/>
              <a:gd name="connsiteY43" fmla="*/ 336748 h 336748"/>
              <a:gd name="connsiteX44" fmla="*/ 231514 w 269398"/>
              <a:gd name="connsiteY44" fmla="*/ 336748 h 336748"/>
              <a:gd name="connsiteX45" fmla="*/ 269399 w 269398"/>
              <a:gd name="connsiteY45" fmla="*/ 298864 h 336748"/>
              <a:gd name="connsiteX46" fmla="*/ 269399 w 269398"/>
              <a:gd name="connsiteY46" fmla="*/ 71559 h 336748"/>
              <a:gd name="connsiteX47" fmla="*/ 231514 w 269398"/>
              <a:gd name="connsiteY47" fmla="*/ 33675 h 336748"/>
              <a:gd name="connsiteX48" fmla="*/ 201813 w 269398"/>
              <a:gd name="connsiteY48" fmla="*/ 33675 h 336748"/>
              <a:gd name="connsiteX49" fmla="*/ 201948 w 269398"/>
              <a:gd name="connsiteY49" fmla="*/ 35089 h 336748"/>
              <a:gd name="connsiteX50" fmla="*/ 201948 w 269398"/>
              <a:gd name="connsiteY50" fmla="*/ 35291 h 336748"/>
              <a:gd name="connsiteX51" fmla="*/ 202049 w 269398"/>
              <a:gd name="connsiteY51" fmla="*/ 37884 h 336748"/>
              <a:gd name="connsiteX52" fmla="*/ 201965 w 269398"/>
              <a:gd name="connsiteY52" fmla="*/ 35291 h 336748"/>
              <a:gd name="connsiteX53" fmla="*/ 105234 w 269398"/>
              <a:gd name="connsiteY53" fmla="*/ 75768 h 336748"/>
              <a:gd name="connsiteX54" fmla="*/ 164165 w 269398"/>
              <a:gd name="connsiteY54" fmla="*/ 75768 h 336748"/>
              <a:gd name="connsiteX55" fmla="*/ 195668 w 269398"/>
              <a:gd name="connsiteY55" fmla="*/ 58931 h 336748"/>
              <a:gd name="connsiteX56" fmla="*/ 231514 w 269398"/>
              <a:gd name="connsiteY56" fmla="*/ 58931 h 336748"/>
              <a:gd name="connsiteX57" fmla="*/ 244143 w 269398"/>
              <a:gd name="connsiteY57" fmla="*/ 71559 h 336748"/>
              <a:gd name="connsiteX58" fmla="*/ 244143 w 269398"/>
              <a:gd name="connsiteY58" fmla="*/ 298864 h 336748"/>
              <a:gd name="connsiteX59" fmla="*/ 231514 w 269398"/>
              <a:gd name="connsiteY59" fmla="*/ 311492 h 336748"/>
              <a:gd name="connsiteX60" fmla="*/ 37884 w 269398"/>
              <a:gd name="connsiteY60" fmla="*/ 311492 h 336748"/>
              <a:gd name="connsiteX61" fmla="*/ 25256 w 269398"/>
              <a:gd name="connsiteY61" fmla="*/ 298864 h 336748"/>
              <a:gd name="connsiteX62" fmla="*/ 25256 w 269398"/>
              <a:gd name="connsiteY62" fmla="*/ 71559 h 336748"/>
              <a:gd name="connsiteX63" fmla="*/ 37884 w 269398"/>
              <a:gd name="connsiteY63" fmla="*/ 58931 h 336748"/>
              <a:gd name="connsiteX64" fmla="*/ 73731 w 269398"/>
              <a:gd name="connsiteY64" fmla="*/ 58931 h 336748"/>
              <a:gd name="connsiteX65" fmla="*/ 105234 w 269398"/>
              <a:gd name="connsiteY65" fmla="*/ 75768 h 336748"/>
              <a:gd name="connsiteX66" fmla="*/ 105234 w 269398"/>
              <a:gd name="connsiteY66" fmla="*/ 25256 h 336748"/>
              <a:gd name="connsiteX67" fmla="*/ 164165 w 269398"/>
              <a:gd name="connsiteY67" fmla="*/ 25256 h 336748"/>
              <a:gd name="connsiteX68" fmla="*/ 176793 w 269398"/>
              <a:gd name="connsiteY68" fmla="*/ 37884 h 336748"/>
              <a:gd name="connsiteX69" fmla="*/ 164165 w 269398"/>
              <a:gd name="connsiteY69" fmla="*/ 50512 h 336748"/>
              <a:gd name="connsiteX70" fmla="*/ 105234 w 269398"/>
              <a:gd name="connsiteY70" fmla="*/ 50512 h 336748"/>
              <a:gd name="connsiteX71" fmla="*/ 92606 w 269398"/>
              <a:gd name="connsiteY71" fmla="*/ 37884 h 336748"/>
              <a:gd name="connsiteX72" fmla="*/ 105234 w 269398"/>
              <a:gd name="connsiteY72" fmla="*/ 25256 h 33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9398" h="336748">
                <a:moveTo>
                  <a:pt x="143118" y="138909"/>
                </a:moveTo>
                <a:cubicBezTo>
                  <a:pt x="143118" y="131934"/>
                  <a:pt x="148772" y="126281"/>
                  <a:pt x="155746" y="126281"/>
                </a:cubicBezTo>
                <a:lnTo>
                  <a:pt x="214677" y="126281"/>
                </a:lnTo>
                <a:cubicBezTo>
                  <a:pt x="221651" y="126281"/>
                  <a:pt x="227305" y="131934"/>
                  <a:pt x="227305" y="138909"/>
                </a:cubicBezTo>
                <a:cubicBezTo>
                  <a:pt x="227305" y="145883"/>
                  <a:pt x="221651" y="151537"/>
                  <a:pt x="214677" y="151537"/>
                </a:cubicBezTo>
                <a:lnTo>
                  <a:pt x="155746" y="151537"/>
                </a:lnTo>
                <a:cubicBezTo>
                  <a:pt x="148772" y="151537"/>
                  <a:pt x="143118" y="145883"/>
                  <a:pt x="143118" y="138909"/>
                </a:cubicBezTo>
                <a:close/>
                <a:moveTo>
                  <a:pt x="155746" y="218886"/>
                </a:moveTo>
                <a:cubicBezTo>
                  <a:pt x="148772" y="218886"/>
                  <a:pt x="143118" y="224540"/>
                  <a:pt x="143118" y="231514"/>
                </a:cubicBezTo>
                <a:cubicBezTo>
                  <a:pt x="143118" y="238489"/>
                  <a:pt x="148772" y="244143"/>
                  <a:pt x="155746" y="244143"/>
                </a:cubicBezTo>
                <a:lnTo>
                  <a:pt x="214677" y="244143"/>
                </a:lnTo>
                <a:cubicBezTo>
                  <a:pt x="221651" y="244143"/>
                  <a:pt x="227305" y="238489"/>
                  <a:pt x="227305" y="231514"/>
                </a:cubicBezTo>
                <a:cubicBezTo>
                  <a:pt x="227305" y="224540"/>
                  <a:pt x="221651" y="218886"/>
                  <a:pt x="214677" y="218886"/>
                </a:cubicBezTo>
                <a:lnTo>
                  <a:pt x="155746" y="218886"/>
                </a:lnTo>
                <a:close/>
                <a:moveTo>
                  <a:pt x="114158" y="130995"/>
                </a:moveTo>
                <a:cubicBezTo>
                  <a:pt x="119259" y="126241"/>
                  <a:pt x="119542" y="118250"/>
                  <a:pt x="114787" y="113147"/>
                </a:cubicBezTo>
                <a:cubicBezTo>
                  <a:pt x="110033" y="108045"/>
                  <a:pt x="102043" y="107763"/>
                  <a:pt x="96940" y="112517"/>
                </a:cubicBezTo>
                <a:cubicBezTo>
                  <a:pt x="96723" y="112720"/>
                  <a:pt x="96513" y="112930"/>
                  <a:pt x="96310" y="113147"/>
                </a:cubicBezTo>
                <a:lnTo>
                  <a:pt x="71559" y="137898"/>
                </a:lnTo>
                <a:lnTo>
                  <a:pt x="63645" y="129985"/>
                </a:lnTo>
                <a:cubicBezTo>
                  <a:pt x="58543" y="125230"/>
                  <a:pt x="50552" y="125512"/>
                  <a:pt x="45798" y="130615"/>
                </a:cubicBezTo>
                <a:cubicBezTo>
                  <a:pt x="41279" y="135464"/>
                  <a:pt x="41279" y="142983"/>
                  <a:pt x="45798" y="147833"/>
                </a:cubicBezTo>
                <a:lnTo>
                  <a:pt x="62635" y="164670"/>
                </a:lnTo>
                <a:cubicBezTo>
                  <a:pt x="67566" y="169595"/>
                  <a:pt x="75553" y="169595"/>
                  <a:pt x="80483" y="164670"/>
                </a:cubicBezTo>
                <a:lnTo>
                  <a:pt x="114158" y="130995"/>
                </a:lnTo>
                <a:close/>
                <a:moveTo>
                  <a:pt x="114158" y="205753"/>
                </a:moveTo>
                <a:cubicBezTo>
                  <a:pt x="119083" y="210683"/>
                  <a:pt x="119083" y="218671"/>
                  <a:pt x="114158" y="223601"/>
                </a:cubicBezTo>
                <a:lnTo>
                  <a:pt x="80483" y="257276"/>
                </a:lnTo>
                <a:cubicBezTo>
                  <a:pt x="75553" y="262201"/>
                  <a:pt x="67566" y="262201"/>
                  <a:pt x="62635" y="257276"/>
                </a:cubicBezTo>
                <a:lnTo>
                  <a:pt x="45798" y="240438"/>
                </a:lnTo>
                <a:cubicBezTo>
                  <a:pt x="40695" y="235683"/>
                  <a:pt x="40413" y="227692"/>
                  <a:pt x="45168" y="222591"/>
                </a:cubicBezTo>
                <a:cubicBezTo>
                  <a:pt x="49922" y="217489"/>
                  <a:pt x="57913" y="217206"/>
                  <a:pt x="63015" y="221961"/>
                </a:cubicBezTo>
                <a:cubicBezTo>
                  <a:pt x="63233" y="222163"/>
                  <a:pt x="63443" y="222373"/>
                  <a:pt x="63645" y="222591"/>
                </a:cubicBezTo>
                <a:lnTo>
                  <a:pt x="71559" y="230504"/>
                </a:lnTo>
                <a:lnTo>
                  <a:pt x="96310" y="205753"/>
                </a:lnTo>
                <a:cubicBezTo>
                  <a:pt x="101240" y="200828"/>
                  <a:pt x="109228" y="200828"/>
                  <a:pt x="114158" y="205753"/>
                </a:cubicBezTo>
                <a:close/>
                <a:moveTo>
                  <a:pt x="201948" y="35089"/>
                </a:moveTo>
                <a:cubicBezTo>
                  <a:pt x="200485" y="15304"/>
                  <a:pt x="184004" y="-1"/>
                  <a:pt x="164165" y="0"/>
                </a:cubicBezTo>
                <a:lnTo>
                  <a:pt x="105234" y="0"/>
                </a:lnTo>
                <a:cubicBezTo>
                  <a:pt x="85940" y="1"/>
                  <a:pt x="69729" y="14501"/>
                  <a:pt x="67585" y="33675"/>
                </a:cubicBezTo>
                <a:lnTo>
                  <a:pt x="37884" y="33675"/>
                </a:lnTo>
                <a:cubicBezTo>
                  <a:pt x="16961" y="33675"/>
                  <a:pt x="0" y="50636"/>
                  <a:pt x="0" y="71559"/>
                </a:cubicBezTo>
                <a:lnTo>
                  <a:pt x="0" y="298864"/>
                </a:lnTo>
                <a:cubicBezTo>
                  <a:pt x="0" y="319786"/>
                  <a:pt x="16961" y="336748"/>
                  <a:pt x="37884" y="336748"/>
                </a:cubicBezTo>
                <a:lnTo>
                  <a:pt x="231514" y="336748"/>
                </a:lnTo>
                <a:cubicBezTo>
                  <a:pt x="252437" y="336748"/>
                  <a:pt x="269399" y="319786"/>
                  <a:pt x="269399" y="298864"/>
                </a:cubicBezTo>
                <a:lnTo>
                  <a:pt x="269399" y="71559"/>
                </a:lnTo>
                <a:cubicBezTo>
                  <a:pt x="269399" y="50636"/>
                  <a:pt x="252437" y="33675"/>
                  <a:pt x="231514" y="33675"/>
                </a:cubicBezTo>
                <a:lnTo>
                  <a:pt x="201813" y="33675"/>
                </a:lnTo>
                <a:lnTo>
                  <a:pt x="201948" y="35089"/>
                </a:lnTo>
                <a:close/>
                <a:moveTo>
                  <a:pt x="201948" y="35291"/>
                </a:moveTo>
                <a:lnTo>
                  <a:pt x="202049" y="37884"/>
                </a:lnTo>
                <a:cubicBezTo>
                  <a:pt x="202049" y="37009"/>
                  <a:pt x="202015" y="36150"/>
                  <a:pt x="201965" y="35291"/>
                </a:cubicBezTo>
                <a:close/>
                <a:moveTo>
                  <a:pt x="105234" y="75768"/>
                </a:moveTo>
                <a:lnTo>
                  <a:pt x="164165" y="75768"/>
                </a:lnTo>
                <a:cubicBezTo>
                  <a:pt x="177298" y="75768"/>
                  <a:pt x="188865" y="69084"/>
                  <a:pt x="195668" y="58931"/>
                </a:cubicBezTo>
                <a:lnTo>
                  <a:pt x="231514" y="58931"/>
                </a:lnTo>
                <a:cubicBezTo>
                  <a:pt x="238489" y="58931"/>
                  <a:pt x="244143" y="64585"/>
                  <a:pt x="244143" y="71559"/>
                </a:cubicBezTo>
                <a:lnTo>
                  <a:pt x="244143" y="298864"/>
                </a:lnTo>
                <a:cubicBezTo>
                  <a:pt x="244143" y="305838"/>
                  <a:pt x="238489" y="311492"/>
                  <a:pt x="231514" y="311492"/>
                </a:cubicBezTo>
                <a:lnTo>
                  <a:pt x="37884" y="311492"/>
                </a:lnTo>
                <a:cubicBezTo>
                  <a:pt x="30910" y="311492"/>
                  <a:pt x="25256" y="305838"/>
                  <a:pt x="25256" y="298864"/>
                </a:cubicBezTo>
                <a:lnTo>
                  <a:pt x="25256" y="71559"/>
                </a:lnTo>
                <a:cubicBezTo>
                  <a:pt x="25256" y="64585"/>
                  <a:pt x="30910" y="58931"/>
                  <a:pt x="37884" y="58931"/>
                </a:cubicBezTo>
                <a:lnTo>
                  <a:pt x="73731" y="58931"/>
                </a:lnTo>
                <a:cubicBezTo>
                  <a:pt x="80533" y="69084"/>
                  <a:pt x="92101" y="75768"/>
                  <a:pt x="105234" y="75768"/>
                </a:cubicBezTo>
                <a:close/>
                <a:moveTo>
                  <a:pt x="105234" y="25256"/>
                </a:moveTo>
                <a:lnTo>
                  <a:pt x="164165" y="25256"/>
                </a:lnTo>
                <a:cubicBezTo>
                  <a:pt x="171139" y="25256"/>
                  <a:pt x="176793" y="30910"/>
                  <a:pt x="176793" y="37884"/>
                </a:cubicBezTo>
                <a:cubicBezTo>
                  <a:pt x="176793" y="44858"/>
                  <a:pt x="171139" y="50512"/>
                  <a:pt x="164165" y="50512"/>
                </a:cubicBezTo>
                <a:lnTo>
                  <a:pt x="105234" y="50512"/>
                </a:lnTo>
                <a:cubicBezTo>
                  <a:pt x="98260" y="50512"/>
                  <a:pt x="92606" y="44858"/>
                  <a:pt x="92606" y="37884"/>
                </a:cubicBezTo>
                <a:cubicBezTo>
                  <a:pt x="92606" y="30910"/>
                  <a:pt x="98260" y="25256"/>
                  <a:pt x="105234" y="25256"/>
                </a:cubicBezTo>
                <a:close/>
              </a:path>
            </a:pathLst>
          </a:custGeom>
          <a:gradFill flip="none" rotWithShape="1">
            <a:gsLst>
              <a:gs pos="0">
                <a:schemeClr val="accent4"/>
              </a:gs>
              <a:gs pos="100000">
                <a:srgbClr val="9F51DE"/>
              </a:gs>
            </a:gsLst>
            <a:lin ang="2700000" scaled="1"/>
            <a:tileRect/>
          </a:gradFill>
          <a:ln w="1666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3" name="TextBox 22">
            <a:extLst>
              <a:ext uri="{FF2B5EF4-FFF2-40B4-BE49-F238E27FC236}">
                <a16:creationId xmlns:a16="http://schemas.microsoft.com/office/drawing/2014/main" id="{640E733F-F44C-C757-8770-7CF8F94CFE25}"/>
              </a:ext>
            </a:extLst>
          </p:cNvPr>
          <p:cNvSpPr txBox="1"/>
          <p:nvPr/>
        </p:nvSpPr>
        <p:spPr>
          <a:xfrm>
            <a:off x="1237696" y="2093742"/>
            <a:ext cx="2283061" cy="246221"/>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mn-cs"/>
              </a:rPr>
              <a:t>Use case by role</a:t>
            </a:r>
          </a:p>
        </p:txBody>
      </p:sp>
      <p:sp>
        <p:nvSpPr>
          <p:cNvPr id="94" name="TextBox 23">
            <a:extLst>
              <a:ext uri="{FF2B5EF4-FFF2-40B4-BE49-F238E27FC236}">
                <a16:creationId xmlns:a16="http://schemas.microsoft.com/office/drawing/2014/main" id="{D6E11737-0ED7-1BC9-0E1A-A8DF3594574E}"/>
              </a:ext>
            </a:extLst>
          </p:cNvPr>
          <p:cNvSpPr txBox="1"/>
          <p:nvPr/>
        </p:nvSpPr>
        <p:spPr>
          <a:xfrm>
            <a:off x="783352" y="2652795"/>
            <a:ext cx="3191748" cy="1477328"/>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Tell the Copilot value story by showing how Copilot can be used to simplify key business processes. Includes detailed prompts, links to support and adoption materials, and so much more!</a:t>
            </a:r>
            <a:endParaRPr kumimoji="0" lang="en-US" sz="1600" b="0" i="0" u="none" strike="noStrike" kern="1200" cap="none" spc="0" normalizeH="0" baseline="0" noProof="0">
              <a:ln>
                <a:noFill/>
              </a:ln>
              <a:solidFill>
                <a:srgbClr val="000000"/>
              </a:solidFill>
              <a:effectLst/>
              <a:uLnTx/>
              <a:uFillTx/>
              <a:latin typeface="Segoe UI"/>
              <a:ea typeface="+mn-ea"/>
              <a:cs typeface="Segoe UI"/>
            </a:endParaRPr>
          </a:p>
        </p:txBody>
      </p:sp>
      <p:pic>
        <p:nvPicPr>
          <p:cNvPr id="101" name="Picture 100" descr="Screenshot of slide titled 'Complete an acquisition with Microsoft 365 Copilot'">
            <a:extLst>
              <a:ext uri="{FF2B5EF4-FFF2-40B4-BE49-F238E27FC236}">
                <a16:creationId xmlns:a16="http://schemas.microsoft.com/office/drawing/2014/main" id="{D414B0A8-D435-9471-E2A7-90BB9828D00C}"/>
              </a:ext>
            </a:extLst>
          </p:cNvPr>
          <p:cNvPicPr>
            <a:picLocks noChangeAspect="1"/>
          </p:cNvPicPr>
          <p:nvPr/>
        </p:nvPicPr>
        <p:blipFill>
          <a:blip r:embed="rId2"/>
          <a:stretch>
            <a:fillRect/>
          </a:stretch>
        </p:blipFill>
        <p:spPr>
          <a:xfrm>
            <a:off x="816532" y="4520669"/>
            <a:ext cx="3125387" cy="1749860"/>
          </a:xfrm>
          <a:prstGeom prst="rect">
            <a:avLst/>
          </a:prstGeom>
        </p:spPr>
      </p:pic>
      <p:sp>
        <p:nvSpPr>
          <p:cNvPr id="65" name="Freeform: Shape 64" descr="Icon of person in front of a screen">
            <a:extLst>
              <a:ext uri="{FF2B5EF4-FFF2-40B4-BE49-F238E27FC236}">
                <a16:creationId xmlns:a16="http://schemas.microsoft.com/office/drawing/2014/main" id="{EC16F946-249A-5656-8F72-207AD1D1CAB8}"/>
              </a:ext>
            </a:extLst>
          </p:cNvPr>
          <p:cNvSpPr/>
          <p:nvPr/>
        </p:nvSpPr>
        <p:spPr>
          <a:xfrm>
            <a:off x="5966078" y="1446114"/>
            <a:ext cx="292100" cy="292100"/>
          </a:xfrm>
          <a:custGeom>
            <a:avLst/>
            <a:gdLst>
              <a:gd name="connsiteX0" fmla="*/ 167958 w 292100"/>
              <a:gd name="connsiteY0" fmla="*/ 204470 h 292100"/>
              <a:gd name="connsiteX1" fmla="*/ 270193 w 292100"/>
              <a:gd name="connsiteY1" fmla="*/ 204470 h 292100"/>
              <a:gd name="connsiteX2" fmla="*/ 292100 w 292100"/>
              <a:gd name="connsiteY2" fmla="*/ 226377 h 292100"/>
              <a:gd name="connsiteX3" fmla="*/ 292100 w 292100"/>
              <a:gd name="connsiteY3" fmla="*/ 233680 h 292100"/>
              <a:gd name="connsiteX4" fmla="*/ 219075 w 292100"/>
              <a:gd name="connsiteY4" fmla="*/ 292100 h 292100"/>
              <a:gd name="connsiteX5" fmla="*/ 146050 w 292100"/>
              <a:gd name="connsiteY5" fmla="*/ 233680 h 292100"/>
              <a:gd name="connsiteX6" fmla="*/ 146050 w 292100"/>
              <a:gd name="connsiteY6" fmla="*/ 226377 h 292100"/>
              <a:gd name="connsiteX7" fmla="*/ 167958 w 292100"/>
              <a:gd name="connsiteY7" fmla="*/ 204470 h 292100"/>
              <a:gd name="connsiteX8" fmla="*/ 219075 w 292100"/>
              <a:gd name="connsiteY8" fmla="*/ 109537 h 292100"/>
              <a:gd name="connsiteX9" fmla="*/ 259239 w 292100"/>
              <a:gd name="connsiteY9" fmla="*/ 149701 h 292100"/>
              <a:gd name="connsiteX10" fmla="*/ 219075 w 292100"/>
              <a:gd name="connsiteY10" fmla="*/ 189865 h 292100"/>
              <a:gd name="connsiteX11" fmla="*/ 178911 w 292100"/>
              <a:gd name="connsiteY11" fmla="*/ 149701 h 292100"/>
              <a:gd name="connsiteX12" fmla="*/ 219075 w 292100"/>
              <a:gd name="connsiteY12" fmla="*/ 109537 h 292100"/>
              <a:gd name="connsiteX13" fmla="*/ 47466 w 292100"/>
              <a:gd name="connsiteY13" fmla="*/ 21908 h 292100"/>
              <a:gd name="connsiteX14" fmla="*/ 21908 w 292100"/>
              <a:gd name="connsiteY14" fmla="*/ 47466 h 292100"/>
              <a:gd name="connsiteX15" fmla="*/ 21908 w 292100"/>
              <a:gd name="connsiteY15" fmla="*/ 58420 h 292100"/>
              <a:gd name="connsiteX16" fmla="*/ 240983 w 292100"/>
              <a:gd name="connsiteY16" fmla="*/ 58420 h 292100"/>
              <a:gd name="connsiteX17" fmla="*/ 240983 w 292100"/>
              <a:gd name="connsiteY17" fmla="*/ 47466 h 292100"/>
              <a:gd name="connsiteX18" fmla="*/ 215424 w 292100"/>
              <a:gd name="connsiteY18" fmla="*/ 21908 h 292100"/>
              <a:gd name="connsiteX19" fmla="*/ 47466 w 292100"/>
              <a:gd name="connsiteY19" fmla="*/ 0 h 292100"/>
              <a:gd name="connsiteX20" fmla="*/ 215424 w 292100"/>
              <a:gd name="connsiteY20" fmla="*/ 0 h 292100"/>
              <a:gd name="connsiteX21" fmla="*/ 262890 w 292100"/>
              <a:gd name="connsiteY21" fmla="*/ 47466 h 292100"/>
              <a:gd name="connsiteX22" fmla="*/ 262890 w 292100"/>
              <a:gd name="connsiteY22" fmla="*/ 116840 h 292100"/>
              <a:gd name="connsiteX23" fmla="*/ 240983 w 292100"/>
              <a:gd name="connsiteY23" fmla="*/ 99489 h 292100"/>
              <a:gd name="connsiteX24" fmla="*/ 240983 w 292100"/>
              <a:gd name="connsiteY24" fmla="*/ 80328 h 292100"/>
              <a:gd name="connsiteX25" fmla="*/ 21908 w 292100"/>
              <a:gd name="connsiteY25" fmla="*/ 80328 h 292100"/>
              <a:gd name="connsiteX26" fmla="*/ 21908 w 292100"/>
              <a:gd name="connsiteY26" fmla="*/ 215424 h 292100"/>
              <a:gd name="connsiteX27" fmla="*/ 47466 w 292100"/>
              <a:gd name="connsiteY27" fmla="*/ 240983 h 292100"/>
              <a:gd name="connsiteX28" fmla="*/ 131883 w 292100"/>
              <a:gd name="connsiteY28" fmla="*/ 240983 h 292100"/>
              <a:gd name="connsiteX29" fmla="*/ 138572 w 292100"/>
              <a:gd name="connsiteY29" fmla="*/ 262890 h 292100"/>
              <a:gd name="connsiteX30" fmla="*/ 47466 w 292100"/>
              <a:gd name="connsiteY30" fmla="*/ 262890 h 292100"/>
              <a:gd name="connsiteX31" fmla="*/ 0 w 292100"/>
              <a:gd name="connsiteY31" fmla="*/ 215424 h 292100"/>
              <a:gd name="connsiteX32" fmla="*/ 0 w 292100"/>
              <a:gd name="connsiteY32" fmla="*/ 47466 h 292100"/>
              <a:gd name="connsiteX33" fmla="*/ 47466 w 292100"/>
              <a:gd name="connsiteY33" fmla="*/ 0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2100" h="292100">
                <a:moveTo>
                  <a:pt x="167958" y="204470"/>
                </a:moveTo>
                <a:lnTo>
                  <a:pt x="270193" y="204470"/>
                </a:lnTo>
                <a:cubicBezTo>
                  <a:pt x="282291" y="204470"/>
                  <a:pt x="292100" y="214278"/>
                  <a:pt x="292100" y="226377"/>
                </a:cubicBezTo>
                <a:lnTo>
                  <a:pt x="292100" y="233680"/>
                </a:lnTo>
                <a:cubicBezTo>
                  <a:pt x="292100" y="262466"/>
                  <a:pt x="264935" y="292100"/>
                  <a:pt x="219075" y="292100"/>
                </a:cubicBezTo>
                <a:cubicBezTo>
                  <a:pt x="173215" y="292100"/>
                  <a:pt x="146050" y="262466"/>
                  <a:pt x="146050" y="233680"/>
                </a:cubicBezTo>
                <a:lnTo>
                  <a:pt x="146050" y="226377"/>
                </a:lnTo>
                <a:cubicBezTo>
                  <a:pt x="146050" y="214278"/>
                  <a:pt x="155859" y="204470"/>
                  <a:pt x="167958" y="204470"/>
                </a:cubicBezTo>
                <a:close/>
                <a:moveTo>
                  <a:pt x="219075" y="109537"/>
                </a:moveTo>
                <a:cubicBezTo>
                  <a:pt x="241257" y="109537"/>
                  <a:pt x="259239" y="127519"/>
                  <a:pt x="259239" y="149701"/>
                </a:cubicBezTo>
                <a:cubicBezTo>
                  <a:pt x="259239" y="171883"/>
                  <a:pt x="241257" y="189865"/>
                  <a:pt x="219075" y="189865"/>
                </a:cubicBezTo>
                <a:cubicBezTo>
                  <a:pt x="196893" y="189865"/>
                  <a:pt x="178911" y="171883"/>
                  <a:pt x="178911" y="149701"/>
                </a:cubicBezTo>
                <a:cubicBezTo>
                  <a:pt x="178911" y="127519"/>
                  <a:pt x="196893" y="109537"/>
                  <a:pt x="219075" y="109537"/>
                </a:cubicBezTo>
                <a:close/>
                <a:moveTo>
                  <a:pt x="47466" y="21908"/>
                </a:moveTo>
                <a:cubicBezTo>
                  <a:pt x="33351" y="21908"/>
                  <a:pt x="21908" y="33351"/>
                  <a:pt x="21908" y="47466"/>
                </a:cubicBezTo>
                <a:lnTo>
                  <a:pt x="21908" y="58420"/>
                </a:lnTo>
                <a:lnTo>
                  <a:pt x="240983" y="58420"/>
                </a:lnTo>
                <a:lnTo>
                  <a:pt x="240983" y="47466"/>
                </a:lnTo>
                <a:cubicBezTo>
                  <a:pt x="240983" y="33351"/>
                  <a:pt x="229539" y="21908"/>
                  <a:pt x="215424" y="21908"/>
                </a:cubicBezTo>
                <a:close/>
                <a:moveTo>
                  <a:pt x="47466" y="0"/>
                </a:moveTo>
                <a:lnTo>
                  <a:pt x="215424" y="0"/>
                </a:lnTo>
                <a:cubicBezTo>
                  <a:pt x="241638" y="0"/>
                  <a:pt x="262890" y="21251"/>
                  <a:pt x="262890" y="47466"/>
                </a:cubicBezTo>
                <a:lnTo>
                  <a:pt x="262890" y="116840"/>
                </a:lnTo>
                <a:cubicBezTo>
                  <a:pt x="257204" y="109266"/>
                  <a:pt x="249658" y="103289"/>
                  <a:pt x="240983" y="99489"/>
                </a:cubicBezTo>
                <a:lnTo>
                  <a:pt x="240983" y="80328"/>
                </a:lnTo>
                <a:lnTo>
                  <a:pt x="21908" y="80328"/>
                </a:lnTo>
                <a:lnTo>
                  <a:pt x="21908" y="215424"/>
                </a:lnTo>
                <a:cubicBezTo>
                  <a:pt x="21908" y="229532"/>
                  <a:pt x="33358" y="240983"/>
                  <a:pt x="47466" y="240983"/>
                </a:cubicBezTo>
                <a:lnTo>
                  <a:pt x="131883" y="240983"/>
                </a:lnTo>
                <a:cubicBezTo>
                  <a:pt x="132759" y="248606"/>
                  <a:pt x="135052" y="255996"/>
                  <a:pt x="138572" y="262890"/>
                </a:cubicBezTo>
                <a:lnTo>
                  <a:pt x="47466" y="262890"/>
                </a:lnTo>
                <a:cubicBezTo>
                  <a:pt x="21251" y="262890"/>
                  <a:pt x="0" y="241638"/>
                  <a:pt x="0" y="215424"/>
                </a:cubicBezTo>
                <a:lnTo>
                  <a:pt x="0" y="47466"/>
                </a:lnTo>
                <a:cubicBezTo>
                  <a:pt x="0" y="21251"/>
                  <a:pt x="21251" y="0"/>
                  <a:pt x="47466" y="0"/>
                </a:cubicBezTo>
                <a:close/>
              </a:path>
            </a:pathLst>
          </a:custGeom>
          <a:gradFill flip="none" rotWithShape="1">
            <a:gsLst>
              <a:gs pos="0">
                <a:schemeClr val="accent4"/>
              </a:gs>
              <a:gs pos="100000">
                <a:srgbClr val="9F51DE"/>
              </a:gs>
            </a:gsLst>
            <a:lin ang="2700000" scaled="1"/>
            <a:tileRect/>
          </a:gradFill>
          <a:ln w="142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6" name="TextBox 25">
            <a:extLst>
              <a:ext uri="{FF2B5EF4-FFF2-40B4-BE49-F238E27FC236}">
                <a16:creationId xmlns:a16="http://schemas.microsoft.com/office/drawing/2014/main" id="{2D13B170-AB84-A903-7D90-B613413C2338}"/>
              </a:ext>
            </a:extLst>
          </p:cNvPr>
          <p:cNvSpPr txBox="1"/>
          <p:nvPr/>
        </p:nvSpPr>
        <p:spPr>
          <a:xfrm>
            <a:off x="4955993" y="2093742"/>
            <a:ext cx="2283061" cy="246221"/>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Segoe UI Semibold"/>
              </a:rPr>
              <a:t>Day in the Life by role</a:t>
            </a:r>
          </a:p>
        </p:txBody>
      </p:sp>
      <p:sp>
        <p:nvSpPr>
          <p:cNvPr id="97" name="TextBox 26">
            <a:extLst>
              <a:ext uri="{FF2B5EF4-FFF2-40B4-BE49-F238E27FC236}">
                <a16:creationId xmlns:a16="http://schemas.microsoft.com/office/drawing/2014/main" id="{F241B0AC-D697-3039-62D0-24767F3BDAC6}"/>
              </a:ext>
            </a:extLst>
          </p:cNvPr>
          <p:cNvSpPr txBox="1"/>
          <p:nvPr/>
        </p:nvSpPr>
        <p:spPr>
          <a:xfrm>
            <a:off x="4501649" y="2652795"/>
            <a:ext cx="3191748" cy="984885"/>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Get BDMs excited about Copilot by showing how Copilot can simplify their day. Includes detailed prompts.</a:t>
            </a:r>
          </a:p>
        </p:txBody>
      </p:sp>
      <p:pic>
        <p:nvPicPr>
          <p:cNvPr id="102" name="Picture 101" descr="Screenshot of a slide titled 'A day in the life of a marketing manager'">
            <a:extLst>
              <a:ext uri="{FF2B5EF4-FFF2-40B4-BE49-F238E27FC236}">
                <a16:creationId xmlns:a16="http://schemas.microsoft.com/office/drawing/2014/main" id="{3B8BCAE4-6D9A-9CD0-D188-72010E233862}"/>
              </a:ext>
            </a:extLst>
          </p:cNvPr>
          <p:cNvPicPr>
            <a:picLocks noChangeAspect="1"/>
          </p:cNvPicPr>
          <p:nvPr/>
        </p:nvPicPr>
        <p:blipFill>
          <a:blip r:embed="rId3"/>
          <a:stretch>
            <a:fillRect/>
          </a:stretch>
        </p:blipFill>
        <p:spPr>
          <a:xfrm>
            <a:off x="4516893" y="4521018"/>
            <a:ext cx="3176504" cy="1749511"/>
          </a:xfrm>
          <a:prstGeom prst="rect">
            <a:avLst/>
          </a:prstGeom>
        </p:spPr>
      </p:pic>
      <p:sp>
        <p:nvSpPr>
          <p:cNvPr id="63" name="Graphic 5" descr="Icon of a Document">
            <a:extLst>
              <a:ext uri="{FF2B5EF4-FFF2-40B4-BE49-F238E27FC236}">
                <a16:creationId xmlns:a16="http://schemas.microsoft.com/office/drawing/2014/main" id="{E2820159-5F80-E8E0-684D-C823BC7C6D5A}"/>
              </a:ext>
            </a:extLst>
          </p:cNvPr>
          <p:cNvSpPr/>
          <p:nvPr/>
        </p:nvSpPr>
        <p:spPr>
          <a:xfrm>
            <a:off x="9700665" y="1433616"/>
            <a:ext cx="230308" cy="287885"/>
          </a:xfrm>
          <a:custGeom>
            <a:avLst/>
            <a:gdLst>
              <a:gd name="connsiteX0" fmla="*/ 68373 w 230308"/>
              <a:gd name="connsiteY0" fmla="*/ 136745 h 287885"/>
              <a:gd name="connsiteX1" fmla="*/ 57577 w 230308"/>
              <a:gd name="connsiteY1" fmla="*/ 147541 h 287885"/>
              <a:gd name="connsiteX2" fmla="*/ 68373 w 230308"/>
              <a:gd name="connsiteY2" fmla="*/ 158337 h 287885"/>
              <a:gd name="connsiteX3" fmla="*/ 161935 w 230308"/>
              <a:gd name="connsiteY3" fmla="*/ 158337 h 287885"/>
              <a:gd name="connsiteX4" fmla="*/ 172731 w 230308"/>
              <a:gd name="connsiteY4" fmla="*/ 147541 h 287885"/>
              <a:gd name="connsiteX5" fmla="*/ 161935 w 230308"/>
              <a:gd name="connsiteY5" fmla="*/ 136745 h 287885"/>
              <a:gd name="connsiteX6" fmla="*/ 68373 w 230308"/>
              <a:gd name="connsiteY6" fmla="*/ 136745 h 287885"/>
              <a:gd name="connsiteX7" fmla="*/ 68373 w 230308"/>
              <a:gd name="connsiteY7" fmla="*/ 176330 h 287885"/>
              <a:gd name="connsiteX8" fmla="*/ 57577 w 230308"/>
              <a:gd name="connsiteY8" fmla="*/ 187125 h 287885"/>
              <a:gd name="connsiteX9" fmla="*/ 68373 w 230308"/>
              <a:gd name="connsiteY9" fmla="*/ 197921 h 287885"/>
              <a:gd name="connsiteX10" fmla="*/ 161935 w 230308"/>
              <a:gd name="connsiteY10" fmla="*/ 197921 h 287885"/>
              <a:gd name="connsiteX11" fmla="*/ 172731 w 230308"/>
              <a:gd name="connsiteY11" fmla="*/ 187125 h 287885"/>
              <a:gd name="connsiteX12" fmla="*/ 161935 w 230308"/>
              <a:gd name="connsiteY12" fmla="*/ 176330 h 287885"/>
              <a:gd name="connsiteX13" fmla="*/ 68373 w 230308"/>
              <a:gd name="connsiteY13" fmla="*/ 176330 h 287885"/>
              <a:gd name="connsiteX14" fmla="*/ 68373 w 230308"/>
              <a:gd name="connsiteY14" fmla="*/ 215914 h 287885"/>
              <a:gd name="connsiteX15" fmla="*/ 57577 w 230308"/>
              <a:gd name="connsiteY15" fmla="*/ 226709 h 287885"/>
              <a:gd name="connsiteX16" fmla="*/ 68373 w 230308"/>
              <a:gd name="connsiteY16" fmla="*/ 237505 h 287885"/>
              <a:gd name="connsiteX17" fmla="*/ 161935 w 230308"/>
              <a:gd name="connsiteY17" fmla="*/ 237505 h 287885"/>
              <a:gd name="connsiteX18" fmla="*/ 172731 w 230308"/>
              <a:gd name="connsiteY18" fmla="*/ 226709 h 287885"/>
              <a:gd name="connsiteX19" fmla="*/ 161935 w 230308"/>
              <a:gd name="connsiteY19" fmla="*/ 215914 h 287885"/>
              <a:gd name="connsiteX20" fmla="*/ 68373 w 230308"/>
              <a:gd name="connsiteY20" fmla="*/ 215914 h 287885"/>
              <a:gd name="connsiteX21" fmla="*/ 137969 w 230308"/>
              <a:gd name="connsiteY21" fmla="*/ 8435 h 287885"/>
              <a:gd name="connsiteX22" fmla="*/ 221873 w 230308"/>
              <a:gd name="connsiteY22" fmla="*/ 92325 h 287885"/>
              <a:gd name="connsiteX23" fmla="*/ 230308 w 230308"/>
              <a:gd name="connsiteY23" fmla="*/ 112678 h 287885"/>
              <a:gd name="connsiteX24" fmla="*/ 230308 w 230308"/>
              <a:gd name="connsiteY24" fmla="*/ 259097 h 287885"/>
              <a:gd name="connsiteX25" fmla="*/ 201520 w 230308"/>
              <a:gd name="connsiteY25" fmla="*/ 287885 h 287885"/>
              <a:gd name="connsiteX26" fmla="*/ 28789 w 230308"/>
              <a:gd name="connsiteY26" fmla="*/ 287885 h 287885"/>
              <a:gd name="connsiteX27" fmla="*/ 0 w 230308"/>
              <a:gd name="connsiteY27" fmla="*/ 259097 h 287885"/>
              <a:gd name="connsiteX28" fmla="*/ 0 w 230308"/>
              <a:gd name="connsiteY28" fmla="*/ 28789 h 287885"/>
              <a:gd name="connsiteX29" fmla="*/ 28789 w 230308"/>
              <a:gd name="connsiteY29" fmla="*/ 0 h 287885"/>
              <a:gd name="connsiteX30" fmla="*/ 117630 w 230308"/>
              <a:gd name="connsiteY30" fmla="*/ 0 h 287885"/>
              <a:gd name="connsiteX31" fmla="*/ 118810 w 230308"/>
              <a:gd name="connsiteY31" fmla="*/ 101 h 287885"/>
              <a:gd name="connsiteX32" fmla="*/ 119659 w 230308"/>
              <a:gd name="connsiteY32" fmla="*/ 202 h 287885"/>
              <a:gd name="connsiteX33" fmla="*/ 128641 w 230308"/>
              <a:gd name="connsiteY33" fmla="*/ 2188 h 287885"/>
              <a:gd name="connsiteX34" fmla="*/ 131031 w 230308"/>
              <a:gd name="connsiteY34" fmla="*/ 3440 h 287885"/>
              <a:gd name="connsiteX35" fmla="*/ 131751 w 230308"/>
              <a:gd name="connsiteY35" fmla="*/ 3858 h 287885"/>
              <a:gd name="connsiteX36" fmla="*/ 132427 w 230308"/>
              <a:gd name="connsiteY36" fmla="*/ 4203 h 287885"/>
              <a:gd name="connsiteX37" fmla="*/ 133593 w 230308"/>
              <a:gd name="connsiteY37" fmla="*/ 4836 h 287885"/>
              <a:gd name="connsiteX38" fmla="*/ 136745 w 230308"/>
              <a:gd name="connsiteY38" fmla="*/ 7427 h 287885"/>
              <a:gd name="connsiteX39" fmla="*/ 137264 w 230308"/>
              <a:gd name="connsiteY39" fmla="*/ 7859 h 287885"/>
              <a:gd name="connsiteX40" fmla="*/ 137969 w 230308"/>
              <a:gd name="connsiteY40" fmla="*/ 8435 h 287885"/>
              <a:gd name="connsiteX41" fmla="*/ 201520 w 230308"/>
              <a:gd name="connsiteY41" fmla="*/ 266294 h 287885"/>
              <a:gd name="connsiteX42" fmla="*/ 208717 w 230308"/>
              <a:gd name="connsiteY42" fmla="*/ 259097 h 287885"/>
              <a:gd name="connsiteX43" fmla="*/ 208717 w 230308"/>
              <a:gd name="connsiteY43" fmla="*/ 115154 h 287885"/>
              <a:gd name="connsiteX44" fmla="*/ 143943 w 230308"/>
              <a:gd name="connsiteY44" fmla="*/ 115154 h 287885"/>
              <a:gd name="connsiteX45" fmla="*/ 115154 w 230308"/>
              <a:gd name="connsiteY45" fmla="*/ 86366 h 287885"/>
              <a:gd name="connsiteX46" fmla="*/ 115154 w 230308"/>
              <a:gd name="connsiteY46" fmla="*/ 21591 h 287885"/>
              <a:gd name="connsiteX47" fmla="*/ 28789 w 230308"/>
              <a:gd name="connsiteY47" fmla="*/ 21591 h 287885"/>
              <a:gd name="connsiteX48" fmla="*/ 21591 w 230308"/>
              <a:gd name="connsiteY48" fmla="*/ 28789 h 287885"/>
              <a:gd name="connsiteX49" fmla="*/ 21591 w 230308"/>
              <a:gd name="connsiteY49" fmla="*/ 259097 h 287885"/>
              <a:gd name="connsiteX50" fmla="*/ 28789 w 230308"/>
              <a:gd name="connsiteY50" fmla="*/ 266294 h 287885"/>
              <a:gd name="connsiteX51" fmla="*/ 201520 w 230308"/>
              <a:gd name="connsiteY51" fmla="*/ 266294 h 287885"/>
              <a:gd name="connsiteX52" fmla="*/ 192566 w 230308"/>
              <a:gd name="connsiteY52" fmla="*/ 93563 h 287885"/>
              <a:gd name="connsiteX53" fmla="*/ 136745 w 230308"/>
              <a:gd name="connsiteY53" fmla="*/ 37727 h 287885"/>
              <a:gd name="connsiteX54" fmla="*/ 136745 w 230308"/>
              <a:gd name="connsiteY54" fmla="*/ 86366 h 287885"/>
              <a:gd name="connsiteX55" fmla="*/ 143943 w 230308"/>
              <a:gd name="connsiteY55" fmla="*/ 93563 h 287885"/>
              <a:gd name="connsiteX56" fmla="*/ 192566 w 230308"/>
              <a:gd name="connsiteY56" fmla="*/ 93563 h 287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0308" h="287885">
                <a:moveTo>
                  <a:pt x="68373" y="136745"/>
                </a:moveTo>
                <a:cubicBezTo>
                  <a:pt x="62410" y="136745"/>
                  <a:pt x="57577" y="141579"/>
                  <a:pt x="57577" y="147541"/>
                </a:cubicBezTo>
                <a:cubicBezTo>
                  <a:pt x="57577" y="153503"/>
                  <a:pt x="62410" y="158337"/>
                  <a:pt x="68373" y="158337"/>
                </a:cubicBezTo>
                <a:lnTo>
                  <a:pt x="161935" y="158337"/>
                </a:lnTo>
                <a:cubicBezTo>
                  <a:pt x="167897" y="158337"/>
                  <a:pt x="172731" y="153503"/>
                  <a:pt x="172731" y="147541"/>
                </a:cubicBezTo>
                <a:cubicBezTo>
                  <a:pt x="172731" y="141579"/>
                  <a:pt x="167897" y="136745"/>
                  <a:pt x="161935" y="136745"/>
                </a:cubicBezTo>
                <a:lnTo>
                  <a:pt x="68373" y="136745"/>
                </a:lnTo>
                <a:close/>
                <a:moveTo>
                  <a:pt x="68373" y="176330"/>
                </a:moveTo>
                <a:cubicBezTo>
                  <a:pt x="62410" y="176330"/>
                  <a:pt x="57577" y="181163"/>
                  <a:pt x="57577" y="187125"/>
                </a:cubicBezTo>
                <a:cubicBezTo>
                  <a:pt x="57577" y="193087"/>
                  <a:pt x="62410" y="197921"/>
                  <a:pt x="68373" y="197921"/>
                </a:cubicBezTo>
                <a:lnTo>
                  <a:pt x="161935" y="197921"/>
                </a:lnTo>
                <a:cubicBezTo>
                  <a:pt x="167897" y="197921"/>
                  <a:pt x="172731" y="193087"/>
                  <a:pt x="172731" y="187125"/>
                </a:cubicBezTo>
                <a:cubicBezTo>
                  <a:pt x="172731" y="181163"/>
                  <a:pt x="167897" y="176330"/>
                  <a:pt x="161935" y="176330"/>
                </a:cubicBezTo>
                <a:lnTo>
                  <a:pt x="68373" y="176330"/>
                </a:lnTo>
                <a:close/>
                <a:moveTo>
                  <a:pt x="68373" y="215914"/>
                </a:moveTo>
                <a:cubicBezTo>
                  <a:pt x="62410" y="215914"/>
                  <a:pt x="57577" y="220747"/>
                  <a:pt x="57577" y="226709"/>
                </a:cubicBezTo>
                <a:cubicBezTo>
                  <a:pt x="57577" y="232672"/>
                  <a:pt x="62410" y="237505"/>
                  <a:pt x="68373" y="237505"/>
                </a:cubicBezTo>
                <a:lnTo>
                  <a:pt x="161935" y="237505"/>
                </a:lnTo>
                <a:cubicBezTo>
                  <a:pt x="167897" y="237505"/>
                  <a:pt x="172731" y="232672"/>
                  <a:pt x="172731" y="226709"/>
                </a:cubicBezTo>
                <a:cubicBezTo>
                  <a:pt x="172731" y="220747"/>
                  <a:pt x="167897" y="215914"/>
                  <a:pt x="161935" y="215914"/>
                </a:cubicBezTo>
                <a:lnTo>
                  <a:pt x="68373" y="215914"/>
                </a:lnTo>
                <a:close/>
                <a:moveTo>
                  <a:pt x="137969" y="8435"/>
                </a:moveTo>
                <a:lnTo>
                  <a:pt x="221873" y="92325"/>
                </a:lnTo>
                <a:cubicBezTo>
                  <a:pt x="227272" y="97722"/>
                  <a:pt x="230307" y="105044"/>
                  <a:pt x="230308" y="112678"/>
                </a:cubicBezTo>
                <a:lnTo>
                  <a:pt x="230308" y="259097"/>
                </a:lnTo>
                <a:cubicBezTo>
                  <a:pt x="230308" y="274996"/>
                  <a:pt x="217419" y="287885"/>
                  <a:pt x="201520" y="287885"/>
                </a:cubicBezTo>
                <a:lnTo>
                  <a:pt x="28789" y="287885"/>
                </a:lnTo>
                <a:cubicBezTo>
                  <a:pt x="12889" y="287885"/>
                  <a:pt x="0" y="274996"/>
                  <a:pt x="0" y="259097"/>
                </a:cubicBezTo>
                <a:lnTo>
                  <a:pt x="0" y="28789"/>
                </a:lnTo>
                <a:cubicBezTo>
                  <a:pt x="0" y="12889"/>
                  <a:pt x="12889" y="0"/>
                  <a:pt x="28789" y="0"/>
                </a:cubicBezTo>
                <a:lnTo>
                  <a:pt x="117630" y="0"/>
                </a:lnTo>
                <a:cubicBezTo>
                  <a:pt x="118033" y="0"/>
                  <a:pt x="118422" y="58"/>
                  <a:pt x="118810" y="101"/>
                </a:cubicBezTo>
                <a:cubicBezTo>
                  <a:pt x="119098" y="144"/>
                  <a:pt x="119386" y="187"/>
                  <a:pt x="119659" y="202"/>
                </a:cubicBezTo>
                <a:cubicBezTo>
                  <a:pt x="122754" y="417"/>
                  <a:pt x="125806" y="1008"/>
                  <a:pt x="128641" y="2188"/>
                </a:cubicBezTo>
                <a:cubicBezTo>
                  <a:pt x="129462" y="2533"/>
                  <a:pt x="130254" y="2994"/>
                  <a:pt x="131031" y="3440"/>
                </a:cubicBezTo>
                <a:lnTo>
                  <a:pt x="131751" y="3858"/>
                </a:lnTo>
                <a:lnTo>
                  <a:pt x="132427" y="4203"/>
                </a:lnTo>
                <a:cubicBezTo>
                  <a:pt x="132830" y="4387"/>
                  <a:pt x="133220" y="4598"/>
                  <a:pt x="133593" y="4836"/>
                </a:cubicBezTo>
                <a:cubicBezTo>
                  <a:pt x="134716" y="5599"/>
                  <a:pt x="135723" y="6506"/>
                  <a:pt x="136745" y="7427"/>
                </a:cubicBezTo>
                <a:cubicBezTo>
                  <a:pt x="136912" y="7578"/>
                  <a:pt x="137085" y="7722"/>
                  <a:pt x="137264" y="7859"/>
                </a:cubicBezTo>
                <a:cubicBezTo>
                  <a:pt x="137511" y="8036"/>
                  <a:pt x="137746" y="8228"/>
                  <a:pt x="137969" y="8435"/>
                </a:cubicBezTo>
                <a:close/>
                <a:moveTo>
                  <a:pt x="201520" y="266294"/>
                </a:moveTo>
                <a:cubicBezTo>
                  <a:pt x="205494" y="266294"/>
                  <a:pt x="208717" y="263071"/>
                  <a:pt x="208717" y="259097"/>
                </a:cubicBezTo>
                <a:lnTo>
                  <a:pt x="208717" y="115154"/>
                </a:lnTo>
                <a:lnTo>
                  <a:pt x="143943" y="115154"/>
                </a:lnTo>
                <a:cubicBezTo>
                  <a:pt x="128043" y="115154"/>
                  <a:pt x="115154" y="102265"/>
                  <a:pt x="115154" y="86366"/>
                </a:cubicBezTo>
                <a:lnTo>
                  <a:pt x="115154" y="21591"/>
                </a:lnTo>
                <a:lnTo>
                  <a:pt x="28789" y="21591"/>
                </a:lnTo>
                <a:cubicBezTo>
                  <a:pt x="24814" y="21591"/>
                  <a:pt x="21591" y="24814"/>
                  <a:pt x="21591" y="28789"/>
                </a:cubicBezTo>
                <a:lnTo>
                  <a:pt x="21591" y="259097"/>
                </a:lnTo>
                <a:cubicBezTo>
                  <a:pt x="21591" y="263071"/>
                  <a:pt x="24814" y="266294"/>
                  <a:pt x="28789" y="266294"/>
                </a:cubicBezTo>
                <a:lnTo>
                  <a:pt x="201520" y="266294"/>
                </a:lnTo>
                <a:close/>
                <a:moveTo>
                  <a:pt x="192566" y="93563"/>
                </a:moveTo>
                <a:lnTo>
                  <a:pt x="136745" y="37727"/>
                </a:lnTo>
                <a:lnTo>
                  <a:pt x="136745" y="86366"/>
                </a:lnTo>
                <a:cubicBezTo>
                  <a:pt x="136745" y="90340"/>
                  <a:pt x="139968" y="93563"/>
                  <a:pt x="143943" y="93563"/>
                </a:cubicBezTo>
                <a:lnTo>
                  <a:pt x="192566" y="93563"/>
                </a:lnTo>
                <a:close/>
              </a:path>
            </a:pathLst>
          </a:custGeom>
          <a:gradFill flip="none" rotWithShape="1">
            <a:gsLst>
              <a:gs pos="0">
                <a:schemeClr val="accent4"/>
              </a:gs>
              <a:gs pos="100000">
                <a:srgbClr val="9F51DE"/>
              </a:gs>
            </a:gsLst>
            <a:lin ang="2700000" scaled="1"/>
            <a:tileRect/>
          </a:gradFill>
          <a:ln w="142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99" name="TextBox 28">
            <a:extLst>
              <a:ext uri="{FF2B5EF4-FFF2-40B4-BE49-F238E27FC236}">
                <a16:creationId xmlns:a16="http://schemas.microsoft.com/office/drawing/2014/main" id="{972D251A-5393-4015-F2A4-C38D42E97216}"/>
              </a:ext>
            </a:extLst>
          </p:cNvPr>
          <p:cNvSpPr txBox="1"/>
          <p:nvPr/>
        </p:nvSpPr>
        <p:spPr>
          <a:xfrm>
            <a:off x="8412043" y="2093742"/>
            <a:ext cx="2807554" cy="246221"/>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mn-cs"/>
              </a:rPr>
              <a:t>Product guidance</a:t>
            </a:r>
          </a:p>
        </p:txBody>
      </p:sp>
      <p:sp>
        <p:nvSpPr>
          <p:cNvPr id="100" name="TextBox 29">
            <a:extLst>
              <a:ext uri="{FF2B5EF4-FFF2-40B4-BE49-F238E27FC236}">
                <a16:creationId xmlns:a16="http://schemas.microsoft.com/office/drawing/2014/main" id="{2DFAEF7E-05D3-87C9-26A7-A911119948AC}"/>
              </a:ext>
            </a:extLst>
          </p:cNvPr>
          <p:cNvSpPr txBox="1"/>
          <p:nvPr/>
        </p:nvSpPr>
        <p:spPr>
          <a:xfrm>
            <a:off x="8230369" y="2652795"/>
            <a:ext cx="3170902" cy="984885"/>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Answer product capability questions with guidance on what each Copilot app can do with demos and prompt guidance. </a:t>
            </a:r>
            <a:endParaRPr kumimoji="0" lang="en-US" sz="1800" b="0" i="0" u="none" strike="noStrike" kern="1200" cap="none" spc="0" normalizeH="0" baseline="0" noProof="0">
              <a:ln>
                <a:noFill/>
              </a:ln>
              <a:solidFill>
                <a:srgbClr val="000000"/>
              </a:solidFill>
              <a:effectLst/>
              <a:uLnTx/>
              <a:uFillTx/>
              <a:latin typeface="Segoe UI"/>
              <a:ea typeface="+mn-ea"/>
              <a:cs typeface="Segoe UI"/>
            </a:endParaRPr>
          </a:p>
        </p:txBody>
      </p:sp>
      <p:pic>
        <p:nvPicPr>
          <p:cNvPr id="103" name="Picture 102" descr="Screenshot of a slide titled 'How to use: Copilot in PowerPoint'">
            <a:extLst>
              <a:ext uri="{FF2B5EF4-FFF2-40B4-BE49-F238E27FC236}">
                <a16:creationId xmlns:a16="http://schemas.microsoft.com/office/drawing/2014/main" id="{8BB23260-7E6B-CED5-1132-33193ABF4F8C}"/>
              </a:ext>
            </a:extLst>
          </p:cNvPr>
          <p:cNvPicPr>
            <a:picLocks noChangeAspect="1"/>
          </p:cNvPicPr>
          <p:nvPr/>
        </p:nvPicPr>
        <p:blipFill>
          <a:blip r:embed="rId4"/>
          <a:stretch>
            <a:fillRect/>
          </a:stretch>
        </p:blipFill>
        <p:spPr>
          <a:xfrm>
            <a:off x="8240458" y="4520669"/>
            <a:ext cx="3150724" cy="1740313"/>
          </a:xfrm>
          <a:prstGeom prst="rect">
            <a:avLst/>
          </a:prstGeom>
        </p:spPr>
      </p:pic>
    </p:spTree>
    <p:extLst>
      <p:ext uri="{BB962C8B-B14F-4D97-AF65-F5344CB8AC3E}">
        <p14:creationId xmlns:p14="http://schemas.microsoft.com/office/powerpoint/2010/main" val="399690630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E4657F2-A9EC-F441-A58D-78C20F042CDC}"/>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85" name="Rectangle: Rounded Corners 6">
              <a:extLst>
                <a:ext uri="{FF2B5EF4-FFF2-40B4-BE49-F238E27FC236}">
                  <a16:creationId xmlns:a16="http://schemas.microsoft.com/office/drawing/2014/main" id="{E12E8C25-A98A-BEBC-B3FF-D66385845675}"/>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1" name="Rectangle: Rounded Corners 6">
              <a:extLst>
                <a:ext uri="{FF2B5EF4-FFF2-40B4-BE49-F238E27FC236}">
                  <a16:creationId xmlns:a16="http://schemas.microsoft.com/office/drawing/2014/main" id="{3DADF4B0-A487-892A-CE2E-A5EF752109E1}"/>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1" name="Rectangle: Rounded Corners 6">
              <a:extLst>
                <a:ext uri="{FF2B5EF4-FFF2-40B4-BE49-F238E27FC236}">
                  <a16:creationId xmlns:a16="http://schemas.microsoft.com/office/drawing/2014/main" id="{215016A0-3137-7876-4A12-4FF21526844C}"/>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Rounded Corners 3">
              <a:extLst>
                <a:ext uri="{FF2B5EF4-FFF2-40B4-BE49-F238E27FC236}">
                  <a16:creationId xmlns:a16="http://schemas.microsoft.com/office/drawing/2014/main" id="{AE163E81-74E2-C884-0BF7-D8F17C2F7A16}"/>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121" name="Rectangle: Rounded Corners 6">
              <a:extLst>
                <a:ext uri="{FF2B5EF4-FFF2-40B4-BE49-F238E27FC236}">
                  <a16:creationId xmlns:a16="http://schemas.microsoft.com/office/drawing/2014/main" id="{3C200529-C97A-62A0-3B90-ED8DF98BA07E}"/>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7" name="Rectangle: Rounded Corners 6">
              <a:extLst>
                <a:ext uri="{FF2B5EF4-FFF2-40B4-BE49-F238E27FC236}">
                  <a16:creationId xmlns:a16="http://schemas.microsoft.com/office/drawing/2014/main" id="{0313CA16-024E-4F51-A4B5-6BB860B96FF6}"/>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8" name="Rectangle: Rounded Corners 6">
              <a:extLst>
                <a:ext uri="{FF2B5EF4-FFF2-40B4-BE49-F238E27FC236}">
                  <a16:creationId xmlns:a16="http://schemas.microsoft.com/office/drawing/2014/main" id="{44793C59-2970-BC3B-2533-079C5F511789}"/>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7" name="Rectangle: Rounded Corners 3">
              <a:extLst>
                <a:ext uri="{FF2B5EF4-FFF2-40B4-BE49-F238E27FC236}">
                  <a16:creationId xmlns:a16="http://schemas.microsoft.com/office/drawing/2014/main" id="{92B07488-37CD-E7CC-CC39-97BA5891DBCA}"/>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xfrm>
            <a:off x="588263" y="457200"/>
            <a:ext cx="11018520" cy="492443"/>
          </a:xfrm>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Prepare for a company-wide address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0" name="Picture 2" descr="Microsoft Copilot logo">
            <a:extLst>
              <a:ext uri="{FF2B5EF4-FFF2-40B4-BE49-F238E27FC236}">
                <a16:creationId xmlns:a16="http://schemas.microsoft.com/office/drawing/2014/main" id="{7D7452BD-9317-CEA3-E405-164859AF9D2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86" name="TextBox 85">
            <a:extLst>
              <a:ext uri="{FF2B5EF4-FFF2-40B4-BE49-F238E27FC236}">
                <a16:creationId xmlns:a16="http://schemas.microsoft.com/office/drawing/2014/main" id="{F2EE4814-A993-EDAC-E88E-88BE78A29F6A}"/>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Catch up</a:t>
            </a:r>
            <a:endParaRPr kumimoji="0" lang="en-US" sz="1400" b="1" i="0" u="none" strike="noStrike" kern="1200" cap="none" spc="0" normalizeH="0" baseline="0" noProof="0">
              <a:ln>
                <a:noFill/>
              </a:ln>
              <a:solidFill>
                <a:prstClr val="black"/>
              </a:solidFill>
              <a:effectLst/>
              <a:uLnTx/>
              <a:uFillTx/>
              <a:latin typeface="Segoe UI Semibold"/>
              <a:cs typeface="Segoe UI" pitchFamily="34" charset="0"/>
            </a:endParaRPr>
          </a:p>
        </p:txBody>
      </p:sp>
      <p:sp>
        <p:nvSpPr>
          <p:cNvPr id="87" name="Text Placeholder 2">
            <a:extLst>
              <a:ext uri="{FF2B5EF4-FFF2-40B4-BE49-F238E27FC236}">
                <a16:creationId xmlns:a16="http://schemas.microsoft.com/office/drawing/2014/main" id="{08F35DA6-22A3-BDB0-8B35-598B3F58555B}"/>
              </a:ext>
            </a:extLst>
          </p:cNvPr>
          <p:cNvSpPr txBox="1">
            <a:spLocks/>
          </p:cNvSpPr>
          <p:nvPr/>
        </p:nvSpPr>
        <p:spPr>
          <a:xfrm>
            <a:off x="754898"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defTabSz="932472" fontAlgn="base">
              <a:spcBef>
                <a:spcPct val="0"/>
              </a:spcBef>
              <a:spcAft>
                <a:spcPct val="0"/>
              </a:spcAft>
              <a:defRPr/>
            </a:pPr>
            <a:r>
              <a:rPr lang="en-US" sz="1050">
                <a:ln w="3175">
                  <a:noFill/>
                </a:ln>
                <a:solidFill>
                  <a:prstClr val="black"/>
                </a:solidFill>
                <a:latin typeface="Segoe UI"/>
                <a:cs typeface="Segoe UI"/>
              </a:rPr>
              <a:t>On chats and emails by prompting</a:t>
            </a:r>
            <a:r>
              <a:rPr kumimoji="0" lang="en-US" sz="1050" b="0" i="0" u="none" strike="noStrike" kern="1200" cap="none" spc="0" normalizeH="0" baseline="0" noProof="0">
                <a:ln w="3175">
                  <a:noFill/>
                </a:ln>
                <a:solidFill>
                  <a:prstClr val="black"/>
                </a:solidFill>
                <a:effectLst/>
                <a:uLnTx/>
                <a:uFillTx/>
                <a:latin typeface="Segoe UI"/>
                <a:ea typeface="+mn-ea"/>
                <a:cs typeface="Segoe UI"/>
              </a:rPr>
              <a:t> Microsoft Copilot</a:t>
            </a:r>
            <a:endParaRPr lang="en-US" sz="1050" b="0" i="0" u="none" strike="noStrike" kern="1200" cap="none" spc="0" normalizeH="0" baseline="0" noProof="0">
              <a:ln w="3175">
                <a:noFill/>
              </a:ln>
              <a:solidFill>
                <a:prstClr val="black"/>
              </a:solidFill>
              <a:effectLst/>
              <a:uLnTx/>
              <a:uFillTx/>
              <a:latin typeface="Segoe UI"/>
              <a:cs typeface="Segoe UI"/>
            </a:endParaRPr>
          </a:p>
        </p:txBody>
      </p:sp>
      <p:grpSp>
        <p:nvGrpSpPr>
          <p:cNvPr id="18" name="Group 17" descr="Microsoft Copilot logo">
            <a:extLst>
              <a:ext uri="{FF2B5EF4-FFF2-40B4-BE49-F238E27FC236}">
                <a16:creationId xmlns:a16="http://schemas.microsoft.com/office/drawing/2014/main" id="{F99DBDD4-5FB0-B044-FB19-27576CCDD992}"/>
              </a:ext>
            </a:extLst>
          </p:cNvPr>
          <p:cNvGrpSpPr/>
          <p:nvPr/>
        </p:nvGrpSpPr>
        <p:grpSpPr>
          <a:xfrm>
            <a:off x="3610465" y="1434675"/>
            <a:ext cx="534543" cy="534543"/>
            <a:chOff x="3610465" y="1434675"/>
            <a:chExt cx="534543" cy="534543"/>
          </a:xfrm>
        </p:grpSpPr>
        <p:sp>
          <p:nvSpPr>
            <p:cNvPr id="14" name="Rounded Rectangle 46">
              <a:extLst>
                <a:ext uri="{FF2B5EF4-FFF2-40B4-BE49-F238E27FC236}">
                  <a16:creationId xmlns:a16="http://schemas.microsoft.com/office/drawing/2014/main" id="{AEE6A9B2-D2A4-EE55-8E8D-1A335B82C421}"/>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7" name="Picture 2" descr="Zip Co logo SVG free download, id: 101874 - Brandlogos.net">
              <a:hlinkClick r:id="rId4"/>
              <a:extLst>
                <a:ext uri="{FF2B5EF4-FFF2-40B4-BE49-F238E27FC236}">
                  <a16:creationId xmlns:a16="http://schemas.microsoft.com/office/drawing/2014/main" id="{154501F6-2410-A039-FB61-B637441D5ECB}"/>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Rounded Corners 6">
            <a:extLst>
              <a:ext uri="{FF2B5EF4-FFF2-40B4-BE49-F238E27FC236}">
                <a16:creationId xmlns:a16="http://schemas.microsoft.com/office/drawing/2014/main" id="{FBD38E77-A16A-1BAD-E67A-085E8FA21116}"/>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 name="Title 1">
            <a:extLst>
              <a:ext uri="{FF2B5EF4-FFF2-40B4-BE49-F238E27FC236}">
                <a16:creationId xmlns:a16="http://schemas.microsoft.com/office/drawing/2014/main" id="{B3EB7A51-339E-A765-49A3-E2ED3134B91D}"/>
              </a:ext>
            </a:extLst>
          </p:cNvPr>
          <p:cNvSpPr txBox="1">
            <a:spLocks/>
          </p:cNvSpPr>
          <p:nvPr/>
        </p:nvSpPr>
        <p:spPr>
          <a:xfrm>
            <a:off x="878319" y="3019142"/>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my emails and chats from the past week that mention the year-end results.</a:t>
            </a:r>
          </a:p>
        </p:txBody>
      </p:sp>
      <p:sp>
        <p:nvSpPr>
          <p:cNvPr id="102" name="TextBox 101">
            <a:extLst>
              <a:ext uri="{FF2B5EF4-FFF2-40B4-BE49-F238E27FC236}">
                <a16:creationId xmlns:a16="http://schemas.microsoft.com/office/drawing/2014/main" id="{EC4896F2-E08A-1A11-542C-E70024E25B7E}"/>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Gather team input</a:t>
            </a:r>
          </a:p>
        </p:txBody>
      </p:sp>
      <p:sp>
        <p:nvSpPr>
          <p:cNvPr id="103" name="Text Placeholder 2">
            <a:extLst>
              <a:ext uri="{FF2B5EF4-FFF2-40B4-BE49-F238E27FC236}">
                <a16:creationId xmlns:a16="http://schemas.microsoft.com/office/drawing/2014/main" id="{94149C0F-BBAB-97A2-FDA0-F9B94BF124B8}"/>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meeting recap prompt Copilot in Teams</a:t>
            </a:r>
          </a:p>
        </p:txBody>
      </p:sp>
      <p:grpSp>
        <p:nvGrpSpPr>
          <p:cNvPr id="3" name="Group 2" descr="Microsoft Teams Logo">
            <a:extLst>
              <a:ext uri="{FF2B5EF4-FFF2-40B4-BE49-F238E27FC236}">
                <a16:creationId xmlns:a16="http://schemas.microsoft.com/office/drawing/2014/main" id="{56006A7E-4798-11F4-DA39-1FB1E0D4A6A1}"/>
              </a:ext>
            </a:extLst>
          </p:cNvPr>
          <p:cNvGrpSpPr>
            <a:grpSpLocks/>
          </p:cNvGrpSpPr>
          <p:nvPr/>
        </p:nvGrpSpPr>
        <p:grpSpPr>
          <a:xfrm>
            <a:off x="7372692" y="1430411"/>
            <a:ext cx="534544" cy="534544"/>
            <a:chOff x="3125234" y="13590476"/>
            <a:chExt cx="659280" cy="659280"/>
          </a:xfrm>
        </p:grpSpPr>
        <p:sp>
          <p:nvSpPr>
            <p:cNvPr id="20" name="Rounded Rectangle 56">
              <a:extLst>
                <a:ext uri="{FF2B5EF4-FFF2-40B4-BE49-F238E27FC236}">
                  <a16:creationId xmlns:a16="http://schemas.microsoft.com/office/drawing/2014/main" id="{3D2D6CA4-14D0-F406-A641-C93A0D57D219}"/>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1" name="Graphic 20">
              <a:extLst>
                <a:ext uri="{FF2B5EF4-FFF2-40B4-BE49-F238E27FC236}">
                  <a16:creationId xmlns:a16="http://schemas.microsoft.com/office/drawing/2014/main" id="{74959F55-D79C-1EDB-5DF9-D0FEF74F9BB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29606" y="13694555"/>
              <a:ext cx="451120" cy="451118"/>
            </a:xfrm>
            <a:prstGeom prst="rect">
              <a:avLst/>
            </a:prstGeom>
          </p:spPr>
        </p:pic>
      </p:grpSp>
      <p:sp>
        <p:nvSpPr>
          <p:cNvPr id="104" name="Rectangle: Rounded Corners 6">
            <a:extLst>
              <a:ext uri="{FF2B5EF4-FFF2-40B4-BE49-F238E27FC236}">
                <a16:creationId xmlns:a16="http://schemas.microsoft.com/office/drawing/2014/main" id="{4F4F4348-D84F-E747-70C8-A824EC6A09A5}"/>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6" name="Title 1">
            <a:extLst>
              <a:ext uri="{FF2B5EF4-FFF2-40B4-BE49-F238E27FC236}">
                <a16:creationId xmlns:a16="http://schemas.microsoft.com/office/drawing/2014/main" id="{8B5F023E-2814-2C47-2FD7-71A7509B212F}"/>
              </a:ext>
            </a:extLst>
          </p:cNvPr>
          <p:cNvSpPr txBox="1">
            <a:spLocks/>
          </p:cNvSpPr>
          <p:nvPr/>
        </p:nvSpPr>
        <p:spPr>
          <a:xfrm>
            <a:off x="4613434" y="3019142"/>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Generate a list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of the key points made by each speaker.</a:t>
            </a:r>
          </a:p>
        </p:txBody>
      </p:sp>
      <p:sp>
        <p:nvSpPr>
          <p:cNvPr id="112" name="TextBox 111">
            <a:extLst>
              <a:ext uri="{FF2B5EF4-FFF2-40B4-BE49-F238E27FC236}">
                <a16:creationId xmlns:a16="http://schemas.microsoft.com/office/drawing/2014/main" id="{358F1D13-AF38-2C5E-C636-30597F88F791}"/>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Revise the speech</a:t>
            </a:r>
          </a:p>
        </p:txBody>
      </p:sp>
      <p:sp>
        <p:nvSpPr>
          <p:cNvPr id="113" name="Text Placeholder 2">
            <a:extLst>
              <a:ext uri="{FF2B5EF4-FFF2-40B4-BE49-F238E27FC236}">
                <a16:creationId xmlns:a16="http://schemas.microsoft.com/office/drawing/2014/main" id="{679892F7-6626-6D52-7DF7-06D9A0DE603F}"/>
              </a:ext>
            </a:extLst>
          </p:cNvPr>
          <p:cNvSpPr txBox="1">
            <a:spLocks/>
          </p:cNvSpPr>
          <p:nvPr/>
        </p:nvSpPr>
        <p:spPr>
          <a:xfrm>
            <a:off x="8229191" y="2088676"/>
            <a:ext cx="2982142" cy="484748"/>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Within the Word document select a paragraph and Copilot will offer several ways you could rewrite it</a:t>
            </a:r>
          </a:p>
        </p:txBody>
      </p:sp>
      <p:grpSp>
        <p:nvGrpSpPr>
          <p:cNvPr id="7" name="Group 6" descr="Microsoft Word Logo">
            <a:extLst>
              <a:ext uri="{FF2B5EF4-FFF2-40B4-BE49-F238E27FC236}">
                <a16:creationId xmlns:a16="http://schemas.microsoft.com/office/drawing/2014/main" id="{E22B4B46-FDE1-D6AF-509C-5F75A0F3961E}"/>
              </a:ext>
              <a:ext uri="{C183D7F6-B498-43B3-948B-1728B52AA6E4}">
                <adec:decorative xmlns:adec="http://schemas.microsoft.com/office/drawing/2017/decorative" val="0"/>
              </a:ext>
            </a:extLst>
          </p:cNvPr>
          <p:cNvGrpSpPr>
            <a:grpSpLocks/>
          </p:cNvGrpSpPr>
          <p:nvPr/>
        </p:nvGrpSpPr>
        <p:grpSpPr>
          <a:xfrm>
            <a:off x="11118805" y="1412878"/>
            <a:ext cx="534543" cy="534543"/>
            <a:chOff x="5006422" y="10181153"/>
            <a:chExt cx="659280" cy="659280"/>
          </a:xfrm>
        </p:grpSpPr>
        <p:sp>
          <p:nvSpPr>
            <p:cNvPr id="8" name="Rounded Rectangle 46">
              <a:extLst>
                <a:ext uri="{FF2B5EF4-FFF2-40B4-BE49-F238E27FC236}">
                  <a16:creationId xmlns:a16="http://schemas.microsoft.com/office/drawing/2014/main" id="{17DE6E49-BAE4-3F23-1AEF-234F496BEC78}"/>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Graphic 15">
              <a:hlinkClick r:id="rId8"/>
              <a:extLst>
                <a:ext uri="{FF2B5EF4-FFF2-40B4-BE49-F238E27FC236}">
                  <a16:creationId xmlns:a16="http://schemas.microsoft.com/office/drawing/2014/main" id="{7D18AA2A-199A-B4F3-9F99-AF88C0FD8408}"/>
                </a:ext>
              </a:extLst>
            </p:cNvPr>
            <p:cNvPicPr>
              <a:picLocks noChangeAspect="1"/>
            </p:cNvPicPr>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26279" t="26853" r="22699" b="26853"/>
            <a:stretch/>
          </p:blipFill>
          <p:spPr>
            <a:xfrm>
              <a:off x="5112857" y="10308272"/>
              <a:ext cx="446412" cy="405040"/>
            </a:xfrm>
            <a:prstGeom prst="rect">
              <a:avLst/>
            </a:prstGeom>
          </p:spPr>
        </p:pic>
      </p:grpSp>
      <p:sp>
        <p:nvSpPr>
          <p:cNvPr id="37" name="Rectangle: Rounded Corners 6">
            <a:extLst>
              <a:ext uri="{FF2B5EF4-FFF2-40B4-BE49-F238E27FC236}">
                <a16:creationId xmlns:a16="http://schemas.microsoft.com/office/drawing/2014/main" id="{B729A112-EFA8-D8C8-7FDC-0EE549C64D94}"/>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 name="Title 1">
            <a:extLst>
              <a:ext uri="{FF2B5EF4-FFF2-40B4-BE49-F238E27FC236}">
                <a16:creationId xmlns:a16="http://schemas.microsoft.com/office/drawing/2014/main" id="{FE92E9CF-94CC-0F6F-63EC-33D40850E385}"/>
              </a:ext>
            </a:extLst>
          </p:cNvPr>
          <p:cNvSpPr txBox="1">
            <a:spLocks/>
          </p:cNvSpPr>
          <p:nvPr/>
        </p:nvSpPr>
        <p:spPr>
          <a:xfrm>
            <a:off x="8352613"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Rewrite with Copilot.</a:t>
            </a:r>
          </a:p>
        </p:txBody>
      </p:sp>
      <p:sp>
        <p:nvSpPr>
          <p:cNvPr id="122" name="TextBox 121">
            <a:extLst>
              <a:ext uri="{FF2B5EF4-FFF2-40B4-BE49-F238E27FC236}">
                <a16:creationId xmlns:a16="http://schemas.microsoft.com/office/drawing/2014/main" id="{EFF53E5A-25BE-EB9A-5B4E-AF987EC55C04}"/>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the invitation</a:t>
            </a:r>
          </a:p>
        </p:txBody>
      </p:sp>
      <p:sp>
        <p:nvSpPr>
          <p:cNvPr id="124" name="Text Placeholder 2">
            <a:extLst>
              <a:ext uri="{FF2B5EF4-FFF2-40B4-BE49-F238E27FC236}">
                <a16:creationId xmlns:a16="http://schemas.microsoft.com/office/drawing/2014/main" id="{296EF9DC-2E44-BDC1-3872-BB4D3390B95C}"/>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a new email select Draft with Copilot</a:t>
            </a:r>
          </a:p>
        </p:txBody>
      </p:sp>
      <p:grpSp>
        <p:nvGrpSpPr>
          <p:cNvPr id="82" name="Group 81" descr="Microsoft Outlook logo">
            <a:extLst>
              <a:ext uri="{FF2B5EF4-FFF2-40B4-BE49-F238E27FC236}">
                <a16:creationId xmlns:a16="http://schemas.microsoft.com/office/drawing/2014/main" id="{EFB7271E-E662-EF87-AFC2-7FD775EC4A02}"/>
              </a:ext>
              <a:ext uri="{C183D7F6-B498-43B3-948B-1728B52AA6E4}">
                <adec:decorative xmlns:adec="http://schemas.microsoft.com/office/drawing/2017/decorative" val="0"/>
              </a:ext>
            </a:extLst>
          </p:cNvPr>
          <p:cNvGrpSpPr>
            <a:grpSpLocks/>
          </p:cNvGrpSpPr>
          <p:nvPr/>
        </p:nvGrpSpPr>
        <p:grpSpPr>
          <a:xfrm>
            <a:off x="3641327" y="4031176"/>
            <a:ext cx="534544" cy="534544"/>
            <a:chOff x="11090271" y="6937563"/>
            <a:chExt cx="534544" cy="534544"/>
          </a:xfrm>
        </p:grpSpPr>
        <p:sp>
          <p:nvSpPr>
            <p:cNvPr id="83" name="Rounded Rectangle 64">
              <a:extLst>
                <a:ext uri="{FF2B5EF4-FFF2-40B4-BE49-F238E27FC236}">
                  <a16:creationId xmlns:a16="http://schemas.microsoft.com/office/drawing/2014/main" id="{CF14AE8A-06E6-5C1B-0106-67BF412BD45F}"/>
                </a:ext>
              </a:extLst>
            </p:cNvPr>
            <p:cNvSpPr/>
            <p:nvPr/>
          </p:nvSpPr>
          <p:spPr bwMode="auto">
            <a:xfrm>
              <a:off x="11090271" y="6937563"/>
              <a:ext cx="534544" cy="534544"/>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4" name="Graphic 83">
              <a:extLst>
                <a:ext uri="{FF2B5EF4-FFF2-40B4-BE49-F238E27FC236}">
                  <a16:creationId xmlns:a16="http://schemas.microsoft.com/office/drawing/2014/main" id="{E56FA0E7-D753-42B2-A5EF-06F00A6E0B50}"/>
                </a:ext>
              </a:extLst>
            </p:cNvPr>
            <p:cNvPicPr>
              <a:picLocks noChangeAspect="1"/>
            </p:cNvPicPr>
            <p:nvPr/>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22984" t="22984" r="22984" b="22984"/>
            <a:stretch/>
          </p:blipFill>
          <p:spPr>
            <a:xfrm>
              <a:off x="11170786" y="7018079"/>
              <a:ext cx="373514" cy="373514"/>
            </a:xfrm>
            <a:prstGeom prst="rect">
              <a:avLst/>
            </a:prstGeom>
          </p:spPr>
        </p:pic>
      </p:grpSp>
      <p:sp>
        <p:nvSpPr>
          <p:cNvPr id="125" name="Rectangle: Rounded Corners 6">
            <a:extLst>
              <a:ext uri="{FF2B5EF4-FFF2-40B4-BE49-F238E27FC236}">
                <a16:creationId xmlns:a16="http://schemas.microsoft.com/office/drawing/2014/main" id="{E665800C-7A43-7864-4622-9F0A14433233}"/>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1" name="Title 1">
            <a:extLst>
              <a:ext uri="{FF2B5EF4-FFF2-40B4-BE49-F238E27FC236}">
                <a16:creationId xmlns:a16="http://schemas.microsoft.com/office/drawing/2014/main" id="{7CF886ED-613D-48E6-EF5C-46C4AF09FA98}"/>
              </a:ext>
            </a:extLst>
          </p:cNvPr>
          <p:cNvSpPr txBox="1">
            <a:spLocks/>
          </p:cNvSpPr>
          <p:nvPr/>
        </p:nvSpPr>
        <p:spPr>
          <a:xfrm>
            <a:off x="878319" y="5467431"/>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Draft a detailed email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thanking all employees for attending the year-end review. Make the tone friendly and mention how excited we are to continue our progress in the new year.</a:t>
            </a:r>
          </a:p>
        </p:txBody>
      </p:sp>
      <p:sp>
        <p:nvSpPr>
          <p:cNvPr id="138" name="TextBox 137">
            <a:extLst>
              <a:ext uri="{FF2B5EF4-FFF2-40B4-BE49-F238E27FC236}">
                <a16:creationId xmlns:a16="http://schemas.microsoft.com/office/drawing/2014/main" id="{AC907283-9A58-A49D-97A7-D5BCEFFFDD2A}"/>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Review last quarter’s speech</a:t>
            </a:r>
          </a:p>
        </p:txBody>
      </p:sp>
      <p:sp>
        <p:nvSpPr>
          <p:cNvPr id="143" name="Text Placeholder 2">
            <a:extLst>
              <a:ext uri="{FF2B5EF4-FFF2-40B4-BE49-F238E27FC236}">
                <a16:creationId xmlns:a16="http://schemas.microsoft.com/office/drawing/2014/main" id="{AE773380-3BF7-DD13-A418-AD8D39043958}"/>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meeting recap prompt Copilot in Team</a:t>
            </a:r>
          </a:p>
        </p:txBody>
      </p:sp>
      <p:grpSp>
        <p:nvGrpSpPr>
          <p:cNvPr id="79" name="Group 78" descr="Microsoft Teams Logo">
            <a:extLst>
              <a:ext uri="{FF2B5EF4-FFF2-40B4-BE49-F238E27FC236}">
                <a16:creationId xmlns:a16="http://schemas.microsoft.com/office/drawing/2014/main" id="{A300F785-60B3-0773-6C42-C8E016971811}"/>
              </a:ext>
              <a:ext uri="{C183D7F6-B498-43B3-948B-1728B52AA6E4}">
                <adec:decorative xmlns:adec="http://schemas.microsoft.com/office/drawing/2017/decorative" val="0"/>
              </a:ext>
            </a:extLst>
          </p:cNvPr>
          <p:cNvGrpSpPr>
            <a:grpSpLocks/>
          </p:cNvGrpSpPr>
          <p:nvPr/>
        </p:nvGrpSpPr>
        <p:grpSpPr>
          <a:xfrm>
            <a:off x="7372339" y="4028486"/>
            <a:ext cx="534544" cy="534544"/>
            <a:chOff x="3125234" y="13590476"/>
            <a:chExt cx="659280" cy="659280"/>
          </a:xfrm>
        </p:grpSpPr>
        <p:sp>
          <p:nvSpPr>
            <p:cNvPr id="80" name="Rounded Rectangle 56">
              <a:extLst>
                <a:ext uri="{FF2B5EF4-FFF2-40B4-BE49-F238E27FC236}">
                  <a16:creationId xmlns:a16="http://schemas.microsoft.com/office/drawing/2014/main" id="{BA43D2E7-2D1C-B0F7-152C-F141EB04318A}"/>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1" name="Graphic 80">
              <a:extLst>
                <a:ext uri="{FF2B5EF4-FFF2-40B4-BE49-F238E27FC236}">
                  <a16:creationId xmlns:a16="http://schemas.microsoft.com/office/drawing/2014/main" id="{4ECB7C98-0EED-EF3C-DA9E-8546E070365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29606" y="13694555"/>
              <a:ext cx="451120" cy="451118"/>
            </a:xfrm>
            <a:prstGeom prst="rect">
              <a:avLst/>
            </a:prstGeom>
          </p:spPr>
        </p:pic>
      </p:grpSp>
      <p:sp>
        <p:nvSpPr>
          <p:cNvPr id="35" name="Rectangle: Rounded Corners 6">
            <a:extLst>
              <a:ext uri="{FF2B5EF4-FFF2-40B4-BE49-F238E27FC236}">
                <a16:creationId xmlns:a16="http://schemas.microsoft.com/office/drawing/2014/main" id="{430D1BD6-AF1A-D022-65B8-A70EB0FA821C}"/>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8" name="Title 1">
            <a:extLst>
              <a:ext uri="{FF2B5EF4-FFF2-40B4-BE49-F238E27FC236}">
                <a16:creationId xmlns:a16="http://schemas.microsoft.com/office/drawing/2014/main" id="{432F9DAF-6D18-D2D8-30B3-A39B077BFE8B}"/>
              </a:ext>
            </a:extLst>
          </p:cNvPr>
          <p:cNvSpPr txBox="1">
            <a:spLocks/>
          </p:cNvSpPr>
          <p:nvPr/>
        </p:nvSpPr>
        <p:spPr>
          <a:xfrm>
            <a:off x="4613434" y="5544375"/>
            <a:ext cx="2735299" cy="461665"/>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meeting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list the key points. Tell me all of the revenue numbers that were presented</a:t>
            </a:r>
          </a:p>
        </p:txBody>
      </p:sp>
      <p:sp>
        <p:nvSpPr>
          <p:cNvPr id="159" name="TextBox 158">
            <a:extLst>
              <a:ext uri="{FF2B5EF4-FFF2-40B4-BE49-F238E27FC236}">
                <a16:creationId xmlns:a16="http://schemas.microsoft.com/office/drawing/2014/main" id="{E5648769-776F-F9F5-0857-88D00165E023}"/>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Revise the presentation slides</a:t>
            </a:r>
          </a:p>
        </p:txBody>
      </p:sp>
      <p:sp>
        <p:nvSpPr>
          <p:cNvPr id="160" name="Text Placeholder 2">
            <a:extLst>
              <a:ext uri="{FF2B5EF4-FFF2-40B4-BE49-F238E27FC236}">
                <a16:creationId xmlns:a16="http://schemas.microsoft.com/office/drawing/2014/main" id="{ABB8E8AA-5A96-0BD5-CA4D-1B61D7EC2257}"/>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Within the presentation prompt Copilot</a:t>
            </a:r>
          </a:p>
        </p:txBody>
      </p:sp>
      <p:grpSp>
        <p:nvGrpSpPr>
          <p:cNvPr id="65" name="Group 64" descr="Microsoft PowerPoint Logo">
            <a:extLst>
              <a:ext uri="{FF2B5EF4-FFF2-40B4-BE49-F238E27FC236}">
                <a16:creationId xmlns:a16="http://schemas.microsoft.com/office/drawing/2014/main" id="{49C87A96-6C94-3395-7A61-EF05D8EEFF9B}"/>
              </a:ext>
            </a:extLst>
          </p:cNvPr>
          <p:cNvGrpSpPr>
            <a:grpSpLocks/>
          </p:cNvGrpSpPr>
          <p:nvPr/>
        </p:nvGrpSpPr>
        <p:grpSpPr>
          <a:xfrm>
            <a:off x="11118806" y="4026754"/>
            <a:ext cx="534543" cy="534543"/>
            <a:chOff x="587375" y="1790700"/>
            <a:chExt cx="1371600" cy="1371600"/>
          </a:xfrm>
        </p:grpSpPr>
        <p:sp>
          <p:nvSpPr>
            <p:cNvPr id="66" name="Rounded Rectangle 46">
              <a:extLst>
                <a:ext uri="{FF2B5EF4-FFF2-40B4-BE49-F238E27FC236}">
                  <a16:creationId xmlns:a16="http://schemas.microsoft.com/office/drawing/2014/main" id="{2244AD26-869C-002C-54C0-5FF59AF4D9E2}"/>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7" name="Picture 2" descr="Microsoft PowerPoint Logo - PNG and Vector - Logo Download">
              <a:hlinkClick r:id="rId13"/>
              <a:extLst>
                <a:ext uri="{FF2B5EF4-FFF2-40B4-BE49-F238E27FC236}">
                  <a16:creationId xmlns:a16="http://schemas.microsoft.com/office/drawing/2014/main" id="{87418575-6289-513F-47EF-577B43A9CD83}"/>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161" name="Rectangle: Rounded Corners 6">
            <a:extLst>
              <a:ext uri="{FF2B5EF4-FFF2-40B4-BE49-F238E27FC236}">
                <a16:creationId xmlns:a16="http://schemas.microsoft.com/office/drawing/2014/main" id="{C7AAD86F-E507-A59B-9C6E-44F5D779C2A7}"/>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3" name="Title 1">
            <a:extLst>
              <a:ext uri="{FF2B5EF4-FFF2-40B4-BE49-F238E27FC236}">
                <a16:creationId xmlns:a16="http://schemas.microsoft.com/office/drawing/2014/main" id="{0F558B47-63EF-BA69-6D3D-3F099793D07D}"/>
              </a:ext>
            </a:extLst>
          </p:cNvPr>
          <p:cNvSpPr txBox="1">
            <a:spLocks/>
          </p:cNvSpPr>
          <p:nvPr/>
        </p:nvSpPr>
        <p:spPr>
          <a:xfrm>
            <a:off x="8352613"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Add an image</a:t>
            </a:r>
            <a:r>
              <a:rPr kumimoji="0" lang="en-US" sz="1000" b="0" i="0" u="none" strike="noStrike" kern="1200" cap="none" spc="0" normalizeH="0" baseline="0" noProof="0">
                <a:ln w="3175">
                  <a:noFill/>
                </a:ln>
                <a:solidFill>
                  <a:prstClr val="black"/>
                </a:solidFill>
                <a:effectLst/>
                <a:uLnTx/>
                <a:uFillTx/>
                <a:latin typeface="Segoe UI" panose="020B0502040204020203" pitchFamily="34" charset="0"/>
                <a:ea typeface="+mn-ea"/>
                <a:cs typeface="Segoe UI" pitchFamily="34" charset="0"/>
              </a:rPr>
              <a: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of an inspiring landscape of a mountain to match the company motto – </a:t>
            </a:r>
            <a:b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b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“We overcome every obstacle”</a:t>
            </a:r>
          </a:p>
        </p:txBody>
      </p:sp>
    </p:spTree>
    <p:extLst>
      <p:ext uri="{BB962C8B-B14F-4D97-AF65-F5344CB8AC3E}">
        <p14:creationId xmlns:p14="http://schemas.microsoft.com/office/powerpoint/2010/main" val="400460637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an Executive</a:t>
            </a:r>
          </a:p>
        </p:txBody>
      </p:sp>
      <p:pic>
        <p:nvPicPr>
          <p:cNvPr id="8" name="Picture 2" descr="Microsoft Copilot logo">
            <a:extLst>
              <a:ext uri="{FF2B5EF4-FFF2-40B4-BE49-F238E27FC236}">
                <a16:creationId xmlns:a16="http://schemas.microsoft.com/office/drawing/2014/main" id="{25B0531D-5544-3ED2-7CD8-C5D432ED19E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48" name="Group 147">
            <a:extLst>
              <a:ext uri="{FF2B5EF4-FFF2-40B4-BE49-F238E27FC236}">
                <a16:creationId xmlns:a16="http://schemas.microsoft.com/office/drawing/2014/main" id="{1592F4BA-E79F-E31D-2C9A-F179688A678B}"/>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149" name="Freeform: Shape 148">
              <a:extLst>
                <a:ext uri="{FF2B5EF4-FFF2-40B4-BE49-F238E27FC236}">
                  <a16:creationId xmlns:a16="http://schemas.microsoft.com/office/drawing/2014/main" id="{4F4166AB-2141-CE74-6B50-8D13FF4C1AB6}"/>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150" name="Group 149">
              <a:extLst>
                <a:ext uri="{FF2B5EF4-FFF2-40B4-BE49-F238E27FC236}">
                  <a16:creationId xmlns:a16="http://schemas.microsoft.com/office/drawing/2014/main" id="{602A5EC2-B81D-81AB-FF4B-9E350EE9B29B}"/>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169" name="Oval 168">
                <a:extLst>
                  <a:ext uri="{FF2B5EF4-FFF2-40B4-BE49-F238E27FC236}">
                    <a16:creationId xmlns:a16="http://schemas.microsoft.com/office/drawing/2014/main" id="{53419B14-FD7F-BAC1-EEBC-0D1915E0A2AE}"/>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70" name="Graphic 68">
                <a:extLst>
                  <a:ext uri="{FF2B5EF4-FFF2-40B4-BE49-F238E27FC236}">
                    <a16:creationId xmlns:a16="http://schemas.microsoft.com/office/drawing/2014/main" id="{EEEFEC2C-AD8B-FAE4-997B-B4BD0AD81835}"/>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151" name="Group 150">
              <a:extLst>
                <a:ext uri="{FF2B5EF4-FFF2-40B4-BE49-F238E27FC236}">
                  <a16:creationId xmlns:a16="http://schemas.microsoft.com/office/drawing/2014/main" id="{A32DC7CF-B955-EA6A-4E0F-C7A905F68A83}"/>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167" name="Oval 166">
                <a:extLst>
                  <a:ext uri="{FF2B5EF4-FFF2-40B4-BE49-F238E27FC236}">
                    <a16:creationId xmlns:a16="http://schemas.microsoft.com/office/drawing/2014/main" id="{6D009C6C-AA22-5DE8-8181-CA4699A38F2C}"/>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8" name="Graphic 68">
                <a:extLst>
                  <a:ext uri="{FF2B5EF4-FFF2-40B4-BE49-F238E27FC236}">
                    <a16:creationId xmlns:a16="http://schemas.microsoft.com/office/drawing/2014/main" id="{5747D078-CFE0-35B7-09C1-D079B8C20A1B}"/>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152" name="Group 151">
              <a:extLst>
                <a:ext uri="{FF2B5EF4-FFF2-40B4-BE49-F238E27FC236}">
                  <a16:creationId xmlns:a16="http://schemas.microsoft.com/office/drawing/2014/main" id="{E413FF34-E18E-DC06-67EF-19BE63EB215B}"/>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165" name="Oval 164">
                <a:extLst>
                  <a:ext uri="{FF2B5EF4-FFF2-40B4-BE49-F238E27FC236}">
                    <a16:creationId xmlns:a16="http://schemas.microsoft.com/office/drawing/2014/main" id="{F0E95B8A-C567-25B7-34F8-EF641939B9C7}"/>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6" name="Graphic 68">
                <a:extLst>
                  <a:ext uri="{FF2B5EF4-FFF2-40B4-BE49-F238E27FC236}">
                    <a16:creationId xmlns:a16="http://schemas.microsoft.com/office/drawing/2014/main" id="{D080B016-1914-314F-1C45-0C960982EDA6}"/>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153" name="Group 152">
              <a:extLst>
                <a:ext uri="{FF2B5EF4-FFF2-40B4-BE49-F238E27FC236}">
                  <a16:creationId xmlns:a16="http://schemas.microsoft.com/office/drawing/2014/main" id="{681C758A-1EED-CB88-0F46-5766B65CAE35}"/>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163" name="Oval 162">
                <a:extLst>
                  <a:ext uri="{FF2B5EF4-FFF2-40B4-BE49-F238E27FC236}">
                    <a16:creationId xmlns:a16="http://schemas.microsoft.com/office/drawing/2014/main" id="{F3527CB1-F981-D5CF-1023-928DC0C631EB}"/>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4" name="Graphic 68">
                <a:extLst>
                  <a:ext uri="{FF2B5EF4-FFF2-40B4-BE49-F238E27FC236}">
                    <a16:creationId xmlns:a16="http://schemas.microsoft.com/office/drawing/2014/main" id="{240DE718-662D-6BD3-6B69-B815D673D8F3}"/>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154" name="Rectangle: Rounded Corners 6">
              <a:extLst>
                <a:ext uri="{FF2B5EF4-FFF2-40B4-BE49-F238E27FC236}">
                  <a16:creationId xmlns:a16="http://schemas.microsoft.com/office/drawing/2014/main" id="{A2C9122A-5BE9-99FA-9F54-87220B17C97F}"/>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5" name="Rectangle: Rounded Corners 6">
              <a:extLst>
                <a:ext uri="{FF2B5EF4-FFF2-40B4-BE49-F238E27FC236}">
                  <a16:creationId xmlns:a16="http://schemas.microsoft.com/office/drawing/2014/main" id="{6511942D-B39B-67FB-A647-1C010FED42A7}"/>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6" name="Rectangle: Rounded Corners 6">
              <a:extLst>
                <a:ext uri="{FF2B5EF4-FFF2-40B4-BE49-F238E27FC236}">
                  <a16:creationId xmlns:a16="http://schemas.microsoft.com/office/drawing/2014/main" id="{DB28E560-C7A8-5E13-112D-25B9B508FFF8}"/>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7" name="Rectangle: Rounded Corners 6">
              <a:extLst>
                <a:ext uri="{FF2B5EF4-FFF2-40B4-BE49-F238E27FC236}">
                  <a16:creationId xmlns:a16="http://schemas.microsoft.com/office/drawing/2014/main" id="{7B431EF8-5E7B-55DB-A64E-8006C048FDEC}"/>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8" name="Rectangle: Rounded Corners 6">
              <a:extLst>
                <a:ext uri="{FF2B5EF4-FFF2-40B4-BE49-F238E27FC236}">
                  <a16:creationId xmlns:a16="http://schemas.microsoft.com/office/drawing/2014/main" id="{F101E713-4CD8-1737-1842-3C16F5DBC68E}"/>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9" name="Rectangle: Rounded Corners 6">
              <a:extLst>
                <a:ext uri="{FF2B5EF4-FFF2-40B4-BE49-F238E27FC236}">
                  <a16:creationId xmlns:a16="http://schemas.microsoft.com/office/drawing/2014/main" id="{E4C26DE1-F32E-17B0-859A-AEC2FF339F57}"/>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60" name="Group 159">
              <a:extLst>
                <a:ext uri="{FF2B5EF4-FFF2-40B4-BE49-F238E27FC236}">
                  <a16:creationId xmlns:a16="http://schemas.microsoft.com/office/drawing/2014/main" id="{F2756467-DCA2-C02F-0D8C-99A6B5B77680}"/>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161" name="Oval 160">
                <a:extLst>
                  <a:ext uri="{FF2B5EF4-FFF2-40B4-BE49-F238E27FC236}">
                    <a16:creationId xmlns:a16="http://schemas.microsoft.com/office/drawing/2014/main" id="{247DC0FB-04E7-DE01-7332-9BB9750D724C}"/>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2" name="Graphic 68">
                <a:extLst>
                  <a:ext uri="{FF2B5EF4-FFF2-40B4-BE49-F238E27FC236}">
                    <a16:creationId xmlns:a16="http://schemas.microsoft.com/office/drawing/2014/main" id="{F6E9A16A-2672-4F6C-ED40-D2772FCB3F0E}"/>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171" name="Rectangle: Rounded Corners 170">
            <a:extLst>
              <a:ext uri="{FF2B5EF4-FFF2-40B4-BE49-F238E27FC236}">
                <a16:creationId xmlns:a16="http://schemas.microsoft.com/office/drawing/2014/main" id="{68CD4D98-3803-444D-021D-9667CDBE74BD}"/>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7:00 AM</a:t>
            </a:r>
          </a:p>
        </p:txBody>
      </p:sp>
      <p:sp>
        <p:nvSpPr>
          <p:cNvPr id="172" name="TextBox 171">
            <a:extLst>
              <a:ext uri="{FF2B5EF4-FFF2-40B4-BE49-F238E27FC236}">
                <a16:creationId xmlns:a16="http://schemas.microsoft.com/office/drawing/2014/main" id="{B0F75811-6518-13F1-0563-C3CF11094EC6}"/>
              </a:ext>
            </a:extLst>
          </p:cNvPr>
          <p:cNvSpPr txBox="1"/>
          <p:nvPr/>
        </p:nvSpPr>
        <p:spPr>
          <a:xfrm>
            <a:off x="588263" y="1587288"/>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Tanya starts the day with a customer call in her hotel room. She uses Copilot to monitor for any disagreements.</a:t>
            </a:r>
          </a:p>
        </p:txBody>
      </p:sp>
      <p:grpSp>
        <p:nvGrpSpPr>
          <p:cNvPr id="2" name="Group 1">
            <a:extLst>
              <a:ext uri="{FF2B5EF4-FFF2-40B4-BE49-F238E27FC236}">
                <a16:creationId xmlns:a16="http://schemas.microsoft.com/office/drawing/2014/main" id="{1AA2ADF2-058D-4B65-612A-F3C4E105D6E0}"/>
              </a:ext>
              <a:ext uri="{C183D7F6-B498-43B3-948B-1728B52AA6E4}">
                <adec:decorative xmlns:adec="http://schemas.microsoft.com/office/drawing/2017/decorative" val="1"/>
              </a:ext>
            </a:extLst>
          </p:cNvPr>
          <p:cNvGrpSpPr>
            <a:grpSpLocks/>
          </p:cNvGrpSpPr>
          <p:nvPr/>
        </p:nvGrpSpPr>
        <p:grpSpPr>
          <a:xfrm>
            <a:off x="588264" y="2375245"/>
            <a:ext cx="534543" cy="534543"/>
            <a:chOff x="4236994" y="8381781"/>
            <a:chExt cx="534543" cy="534543"/>
          </a:xfrm>
        </p:grpSpPr>
        <p:sp>
          <p:nvSpPr>
            <p:cNvPr id="4" name="Rounded Rectangle 46">
              <a:extLst>
                <a:ext uri="{FF2B5EF4-FFF2-40B4-BE49-F238E27FC236}">
                  <a16:creationId xmlns:a16="http://schemas.microsoft.com/office/drawing/2014/main" id="{5370F822-4423-BFD6-B6F5-49A6E1F36BFE}"/>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 name="Picture 6" descr="Microsoft Teams Logo, symbol, meaning, history, PNG">
              <a:hlinkClick r:id="rId4"/>
              <a:extLst>
                <a:ext uri="{FF2B5EF4-FFF2-40B4-BE49-F238E27FC236}">
                  <a16:creationId xmlns:a16="http://schemas.microsoft.com/office/drawing/2014/main" id="{9A1A0977-CDE9-9B1E-DC9F-851B78E1D83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76" name="TextBox 175">
            <a:extLst>
              <a:ext uri="{FF2B5EF4-FFF2-40B4-BE49-F238E27FC236}">
                <a16:creationId xmlns:a16="http://schemas.microsoft.com/office/drawing/2014/main" id="{61B4EC4C-EC70-249E-DEFE-296A29B1E3AD}"/>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77" name="Title 1">
            <a:extLst>
              <a:ext uri="{FF2B5EF4-FFF2-40B4-BE49-F238E27FC236}">
                <a16:creationId xmlns:a16="http://schemas.microsoft.com/office/drawing/2014/main" id="{0530A55A-284E-6F8D-7DB3-D5E95A8EDADF}"/>
              </a:ext>
            </a:extLst>
          </p:cNvPr>
          <p:cNvSpPr txBox="1">
            <a:spLocks/>
          </p:cNvSpPr>
          <p:nvPr/>
        </p:nvSpPr>
        <p:spPr>
          <a:xfrm>
            <a:off x="646864" y="3121738"/>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are some good follow up questions to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make sure I understand the customer’s issue with the last delivery?</a:t>
            </a:r>
          </a:p>
        </p:txBody>
      </p:sp>
      <p:sp>
        <p:nvSpPr>
          <p:cNvPr id="178" name="Rectangle: Rounded Corners 177">
            <a:extLst>
              <a:ext uri="{FF2B5EF4-FFF2-40B4-BE49-F238E27FC236}">
                <a16:creationId xmlns:a16="http://schemas.microsoft.com/office/drawing/2014/main" id="{E09577B1-D06B-0C2C-B707-65E4B4E79B40}"/>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8:30 AM</a:t>
            </a:r>
          </a:p>
        </p:txBody>
      </p:sp>
      <p:sp>
        <p:nvSpPr>
          <p:cNvPr id="179" name="TextBox 178">
            <a:extLst>
              <a:ext uri="{FF2B5EF4-FFF2-40B4-BE49-F238E27FC236}">
                <a16:creationId xmlns:a16="http://schemas.microsoft.com/office/drawing/2014/main" id="{ADADC7AD-2415-A8D8-B98F-04E40614C7F3}"/>
              </a:ext>
            </a:extLst>
          </p:cNvPr>
          <p:cNvSpPr txBox="1"/>
          <p:nvPr/>
        </p:nvSpPr>
        <p:spPr>
          <a:xfrm>
            <a:off x="3417469"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After the call, Tanya summarizes her email threads from the day before and uses Copilot to create replies getting through all of her email in only 20 minutes.</a:t>
            </a:r>
          </a:p>
        </p:txBody>
      </p:sp>
      <p:grpSp>
        <p:nvGrpSpPr>
          <p:cNvPr id="18" name="Group 17">
            <a:extLst>
              <a:ext uri="{FF2B5EF4-FFF2-40B4-BE49-F238E27FC236}">
                <a16:creationId xmlns:a16="http://schemas.microsoft.com/office/drawing/2014/main" id="{B2D83B0E-6693-8018-BF84-6C65C9ACAA73}"/>
              </a:ext>
              <a:ext uri="{C183D7F6-B498-43B3-948B-1728B52AA6E4}">
                <adec:decorative xmlns:adec="http://schemas.microsoft.com/office/drawing/2017/decorative" val="1"/>
              </a:ext>
            </a:extLst>
          </p:cNvPr>
          <p:cNvGrpSpPr>
            <a:grpSpLocks/>
          </p:cNvGrpSpPr>
          <p:nvPr/>
        </p:nvGrpSpPr>
        <p:grpSpPr>
          <a:xfrm>
            <a:off x="3417469" y="2375244"/>
            <a:ext cx="534543" cy="534543"/>
            <a:chOff x="12716387" y="5818028"/>
            <a:chExt cx="534543" cy="534543"/>
          </a:xfrm>
        </p:grpSpPr>
        <p:sp>
          <p:nvSpPr>
            <p:cNvPr id="19" name="Rounded Rectangle 46">
              <a:hlinkClick r:id="rId6"/>
              <a:extLst>
                <a:ext uri="{FF2B5EF4-FFF2-40B4-BE49-F238E27FC236}">
                  <a16:creationId xmlns:a16="http://schemas.microsoft.com/office/drawing/2014/main" id="{54C9C0A2-42BE-4EF2-4393-B2FD1FE634E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2" name="Graphic 21">
              <a:extLst>
                <a:ext uri="{FF2B5EF4-FFF2-40B4-BE49-F238E27FC236}">
                  <a16:creationId xmlns:a16="http://schemas.microsoft.com/office/drawing/2014/main" id="{D50D61CD-B868-319C-9BCA-B6E482244D2A}"/>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2871" t="17900" r="17900" b="17900"/>
            <a:stretch/>
          </p:blipFill>
          <p:spPr>
            <a:xfrm>
              <a:off x="12753754" y="5867453"/>
              <a:ext cx="410880" cy="445366"/>
            </a:xfrm>
            <a:prstGeom prst="rect">
              <a:avLst/>
            </a:prstGeom>
          </p:spPr>
        </p:pic>
      </p:grpSp>
      <p:sp>
        <p:nvSpPr>
          <p:cNvPr id="183" name="TextBox 182">
            <a:extLst>
              <a:ext uri="{FF2B5EF4-FFF2-40B4-BE49-F238E27FC236}">
                <a16:creationId xmlns:a16="http://schemas.microsoft.com/office/drawing/2014/main" id="{2CDCD612-F9A7-ED32-8B94-50E229476AF8}"/>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184" name="Title 1">
            <a:extLst>
              <a:ext uri="{FF2B5EF4-FFF2-40B4-BE49-F238E27FC236}">
                <a16:creationId xmlns:a16="http://schemas.microsoft.com/office/drawing/2014/main" id="{5FF67652-A3FB-B23B-44F1-42F415F93586}"/>
              </a:ext>
            </a:extLst>
          </p:cNvPr>
          <p:cNvSpPr txBox="1">
            <a:spLocks/>
          </p:cNvSpPr>
          <p:nvPr/>
        </p:nvSpPr>
        <p:spPr>
          <a:xfrm>
            <a:off x="3476070" y="3121737"/>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Reply in a professional tone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with a short email saying that I am sorry for the issue with the product and we will have a response by 3 pm this afternoon.</a:t>
            </a:r>
          </a:p>
        </p:txBody>
      </p:sp>
      <p:sp>
        <p:nvSpPr>
          <p:cNvPr id="185" name="Rectangle: Rounded Corners 184">
            <a:extLst>
              <a:ext uri="{FF2B5EF4-FFF2-40B4-BE49-F238E27FC236}">
                <a16:creationId xmlns:a16="http://schemas.microsoft.com/office/drawing/2014/main" id="{D336F59E-5A6D-FF92-40C9-9B39F57D9319}"/>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9:00 AM</a:t>
            </a:r>
          </a:p>
        </p:txBody>
      </p:sp>
      <p:sp>
        <p:nvSpPr>
          <p:cNvPr id="186" name="TextBox 185">
            <a:extLst>
              <a:ext uri="{FF2B5EF4-FFF2-40B4-BE49-F238E27FC236}">
                <a16:creationId xmlns:a16="http://schemas.microsoft.com/office/drawing/2014/main" id="{13D7B8EC-79C4-980F-45E0-5FFC4DA15494}"/>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Tanya has a few more minutes so she uses Copilot to catch up on the meetings she missed while flying in. She sends a few chats to provide instructions on the critical issues.</a:t>
            </a:r>
          </a:p>
        </p:txBody>
      </p:sp>
      <p:grpSp>
        <p:nvGrpSpPr>
          <p:cNvPr id="56" name="Group 55">
            <a:extLst>
              <a:ext uri="{FF2B5EF4-FFF2-40B4-BE49-F238E27FC236}">
                <a16:creationId xmlns:a16="http://schemas.microsoft.com/office/drawing/2014/main" id="{AEA55C6A-A9B4-3B96-2E83-66FF4B113111}"/>
              </a:ext>
              <a:ext uri="{C183D7F6-B498-43B3-948B-1728B52AA6E4}">
                <adec:decorative xmlns:adec="http://schemas.microsoft.com/office/drawing/2017/decorative" val="1"/>
              </a:ext>
            </a:extLst>
          </p:cNvPr>
          <p:cNvGrpSpPr>
            <a:grpSpLocks/>
          </p:cNvGrpSpPr>
          <p:nvPr/>
        </p:nvGrpSpPr>
        <p:grpSpPr>
          <a:xfrm>
            <a:off x="6246676" y="2375244"/>
            <a:ext cx="534543" cy="534543"/>
            <a:chOff x="4236994" y="8381781"/>
            <a:chExt cx="534543" cy="534543"/>
          </a:xfrm>
        </p:grpSpPr>
        <p:sp>
          <p:nvSpPr>
            <p:cNvPr id="57" name="Rounded Rectangle 46">
              <a:extLst>
                <a:ext uri="{FF2B5EF4-FFF2-40B4-BE49-F238E27FC236}">
                  <a16:creationId xmlns:a16="http://schemas.microsoft.com/office/drawing/2014/main" id="{351DD6DE-1015-6C8E-BDC1-4BB382172ADC}"/>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9" name="Picture 6" descr="Microsoft Teams Logo, symbol, meaning, history, PNG">
              <a:hlinkClick r:id="rId4"/>
              <a:extLst>
                <a:ext uri="{FF2B5EF4-FFF2-40B4-BE49-F238E27FC236}">
                  <a16:creationId xmlns:a16="http://schemas.microsoft.com/office/drawing/2014/main" id="{336DA1ED-89EB-892D-B3F7-19A3A9514A46}"/>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91" name="TextBox 190">
            <a:extLst>
              <a:ext uri="{FF2B5EF4-FFF2-40B4-BE49-F238E27FC236}">
                <a16:creationId xmlns:a16="http://schemas.microsoft.com/office/drawing/2014/main" id="{D6B061A3-8542-AA89-6B8B-879D18A883DC}"/>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92" name="Title 1">
            <a:extLst>
              <a:ext uri="{FF2B5EF4-FFF2-40B4-BE49-F238E27FC236}">
                <a16:creationId xmlns:a16="http://schemas.microsoft.com/office/drawing/2014/main" id="{EDF3BD0B-500F-5FA6-66B7-79E2D4665F16}"/>
              </a:ext>
            </a:extLst>
          </p:cNvPr>
          <p:cNvSpPr txBox="1">
            <a:spLocks/>
          </p:cNvSpPr>
          <p:nvPr/>
        </p:nvSpPr>
        <p:spPr>
          <a:xfrm>
            <a:off x="6305277" y="3193889"/>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was the main issue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faced by the customer and what was the proposed solution and timing?</a:t>
            </a:r>
          </a:p>
        </p:txBody>
      </p:sp>
      <p:sp>
        <p:nvSpPr>
          <p:cNvPr id="193" name="Rectangle: Rounded Corners 192">
            <a:extLst>
              <a:ext uri="{FF2B5EF4-FFF2-40B4-BE49-F238E27FC236}">
                <a16:creationId xmlns:a16="http://schemas.microsoft.com/office/drawing/2014/main" id="{6E5A0AF0-8D86-A635-D11B-0E36EF66CF14}"/>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194" name="TextBox 193">
            <a:extLst>
              <a:ext uri="{FF2B5EF4-FFF2-40B4-BE49-F238E27FC236}">
                <a16:creationId xmlns:a16="http://schemas.microsoft.com/office/drawing/2014/main" id="{5291E915-29C3-FB2D-FB61-726E9F37AFB3}"/>
              </a:ext>
            </a:extLst>
          </p:cNvPr>
          <p:cNvSpPr txBox="1"/>
          <p:nvPr/>
        </p:nvSpPr>
        <p:spPr>
          <a:xfrm>
            <a:off x="6246676"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After a long session of meetings at a customer site, Tanya gets a chance to have a look at her speech for tomorrow and make a few updates. She uses Copilot to add a new section on bonus plan updates. </a:t>
            </a:r>
          </a:p>
        </p:txBody>
      </p:sp>
      <p:grpSp>
        <p:nvGrpSpPr>
          <p:cNvPr id="23" name="Group 22">
            <a:extLst>
              <a:ext uri="{FF2B5EF4-FFF2-40B4-BE49-F238E27FC236}">
                <a16:creationId xmlns:a16="http://schemas.microsoft.com/office/drawing/2014/main" id="{42CF567B-B077-7448-E5CD-7937AA7C353F}"/>
              </a:ext>
              <a:ext uri="{C183D7F6-B498-43B3-948B-1728B52AA6E4}">
                <adec:decorative xmlns:adec="http://schemas.microsoft.com/office/drawing/2017/decorative" val="1"/>
              </a:ext>
            </a:extLst>
          </p:cNvPr>
          <p:cNvGrpSpPr>
            <a:grpSpLocks/>
          </p:cNvGrpSpPr>
          <p:nvPr/>
        </p:nvGrpSpPr>
        <p:grpSpPr>
          <a:xfrm>
            <a:off x="6246676" y="5003768"/>
            <a:ext cx="534543" cy="534543"/>
            <a:chOff x="1047176" y="8381781"/>
            <a:chExt cx="534543" cy="534543"/>
          </a:xfrm>
        </p:grpSpPr>
        <p:sp>
          <p:nvSpPr>
            <p:cNvPr id="24" name="server_2" title="Icon of a server with a padlock in the lower right corner">
              <a:extLst>
                <a:ext uri="{FF2B5EF4-FFF2-40B4-BE49-F238E27FC236}">
                  <a16:creationId xmlns:a16="http://schemas.microsoft.com/office/drawing/2014/main" id="{EC85B429-5932-F055-08CC-14B747FE13F5}"/>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5" name="Rounded Rectangle 46">
              <a:extLst>
                <a:ext uri="{FF2B5EF4-FFF2-40B4-BE49-F238E27FC236}">
                  <a16:creationId xmlns:a16="http://schemas.microsoft.com/office/drawing/2014/main" id="{596E7EFF-FEA3-E023-1CD4-42F193077A6E}"/>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2" name="Picture 10" descr="Microsoft Word Logo - PNG and Vector - Logo Download">
              <a:hlinkClick r:id="rId9"/>
              <a:extLst>
                <a:ext uri="{FF2B5EF4-FFF2-40B4-BE49-F238E27FC236}">
                  <a16:creationId xmlns:a16="http://schemas.microsoft.com/office/drawing/2014/main" id="{9C7DBD3F-A2CE-29DA-A97B-F127C2B0FDE7}"/>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98" name="TextBox 197">
            <a:extLst>
              <a:ext uri="{FF2B5EF4-FFF2-40B4-BE49-F238E27FC236}">
                <a16:creationId xmlns:a16="http://schemas.microsoft.com/office/drawing/2014/main" id="{3A5BD94B-78C1-D148-4041-3C4204E261EC}"/>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99" name="Title 1">
            <a:extLst>
              <a:ext uri="{FF2B5EF4-FFF2-40B4-BE49-F238E27FC236}">
                <a16:creationId xmlns:a16="http://schemas.microsoft.com/office/drawing/2014/main" id="{9CFB7F31-F383-DB80-CE45-8F453008AA3B}"/>
              </a:ext>
            </a:extLst>
          </p:cNvPr>
          <p:cNvSpPr txBox="1">
            <a:spLocks/>
          </p:cNvSpPr>
          <p:nvPr/>
        </p:nvSpPr>
        <p:spPr>
          <a:xfrm>
            <a:off x="6315091"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new paragraph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based on </a:t>
            </a:r>
            <a:r>
              <a:rPr kumimoji="0" lang="en-US" sz="800" b="0" i="0" u="sng" strike="noStrike" kern="1200" cap="none" spc="0" normalizeH="0" baseline="0" noProof="0">
                <a:ln w="3175">
                  <a:noFill/>
                </a:ln>
                <a:solidFill>
                  <a:srgbClr val="0070C0"/>
                </a:solidFill>
                <a:effectLst/>
                <a:uLnTx/>
                <a:uFillTx/>
                <a:latin typeface="Segoe UI"/>
                <a:ea typeface="+mn-ea"/>
                <a:cs typeface="Segoe UI" pitchFamily="34" charset="0"/>
              </a:rPr>
              <a:t>Contoso Bonus Plan for FY23</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t>
            </a:r>
          </a:p>
        </p:txBody>
      </p:sp>
      <p:sp>
        <p:nvSpPr>
          <p:cNvPr id="200" name="Rectangle: Rounded Corners 199">
            <a:extLst>
              <a:ext uri="{FF2B5EF4-FFF2-40B4-BE49-F238E27FC236}">
                <a16:creationId xmlns:a16="http://schemas.microsoft.com/office/drawing/2014/main" id="{C2264BA8-7191-2ADC-1407-4543677CD43A}"/>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3:00 PM</a:t>
            </a:r>
          </a:p>
        </p:txBody>
      </p:sp>
      <p:sp>
        <p:nvSpPr>
          <p:cNvPr id="201" name="TextBox 200">
            <a:extLst>
              <a:ext uri="{FF2B5EF4-FFF2-40B4-BE49-F238E27FC236}">
                <a16:creationId xmlns:a16="http://schemas.microsoft.com/office/drawing/2014/main" id="{01B9B546-D609-9221-5A3D-515B3551FBB6}"/>
              </a:ext>
            </a:extLst>
          </p:cNvPr>
          <p:cNvSpPr txBox="1"/>
          <p:nvPr/>
        </p:nvSpPr>
        <p:spPr>
          <a:xfrm>
            <a:off x="3417469"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 critical production issue has occurred, and Tanya needs to get up to speed quickly. She asks Copilot for a summary of the emails and chats related to the issue</a:t>
            </a:r>
          </a:p>
        </p:txBody>
      </p:sp>
      <p:grpSp>
        <p:nvGrpSpPr>
          <p:cNvPr id="62" name="Group 61">
            <a:extLst>
              <a:ext uri="{FF2B5EF4-FFF2-40B4-BE49-F238E27FC236}">
                <a16:creationId xmlns:a16="http://schemas.microsoft.com/office/drawing/2014/main" id="{AA7831CB-0F69-D557-0182-43F5DA39F5F6}"/>
              </a:ext>
              <a:ext uri="{C183D7F6-B498-43B3-948B-1728B52AA6E4}">
                <adec:decorative xmlns:adec="http://schemas.microsoft.com/office/drawing/2017/decorative" val="1"/>
              </a:ext>
            </a:extLst>
          </p:cNvPr>
          <p:cNvGrpSpPr>
            <a:grpSpLocks/>
          </p:cNvGrpSpPr>
          <p:nvPr/>
        </p:nvGrpSpPr>
        <p:grpSpPr>
          <a:xfrm>
            <a:off x="3417469" y="5003768"/>
            <a:ext cx="534543" cy="534543"/>
            <a:chOff x="10616632" y="8381781"/>
            <a:chExt cx="534543" cy="534543"/>
          </a:xfrm>
        </p:grpSpPr>
        <p:sp>
          <p:nvSpPr>
            <p:cNvPr id="83" name="Rounded Rectangle 46">
              <a:extLst>
                <a:ext uri="{FF2B5EF4-FFF2-40B4-BE49-F238E27FC236}">
                  <a16:creationId xmlns:a16="http://schemas.microsoft.com/office/drawing/2014/main" id="{7D4407D2-1989-8438-ED6F-C83C3259B23E}"/>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4" name="Picture 2" descr="Zip Co logo SVG free download, id: 101874 - Brandlogos.net">
              <a:hlinkClick r:id="rId11"/>
              <a:extLst>
                <a:ext uri="{FF2B5EF4-FFF2-40B4-BE49-F238E27FC236}">
                  <a16:creationId xmlns:a16="http://schemas.microsoft.com/office/drawing/2014/main" id="{E8CDB237-A718-F0C9-6AA5-F9ADC74D50FB}"/>
                </a:ext>
              </a:extLst>
            </p:cNvPr>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205" name="TextBox 204">
            <a:extLst>
              <a:ext uri="{FF2B5EF4-FFF2-40B4-BE49-F238E27FC236}">
                <a16:creationId xmlns:a16="http://schemas.microsoft.com/office/drawing/2014/main" id="{6F663D96-8FFE-F802-9B5E-E4A872237167}"/>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206" name="Title 1">
            <a:extLst>
              <a:ext uri="{FF2B5EF4-FFF2-40B4-BE49-F238E27FC236}">
                <a16:creationId xmlns:a16="http://schemas.microsoft.com/office/drawing/2014/main" id="{AFC6EB13-345C-6E34-C096-68B8CAE9999D}"/>
              </a:ext>
            </a:extLst>
          </p:cNvPr>
          <p:cNvSpPr txBox="1">
            <a:spLocks/>
          </p:cNvSpPr>
          <p:nvPr/>
        </p:nvSpPr>
        <p:spPr>
          <a:xfrm>
            <a:off x="3480977"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all of the email and chats that mention the melt shop from the past two hours.</a:t>
            </a:r>
          </a:p>
        </p:txBody>
      </p:sp>
      <p:sp>
        <p:nvSpPr>
          <p:cNvPr id="207" name="Rectangle: Rounded Corners 206">
            <a:extLst>
              <a:ext uri="{FF2B5EF4-FFF2-40B4-BE49-F238E27FC236}">
                <a16:creationId xmlns:a16="http://schemas.microsoft.com/office/drawing/2014/main" id="{28F3C611-E432-BE67-66A5-09824476077F}"/>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7:00 PM</a:t>
            </a:r>
          </a:p>
        </p:txBody>
      </p:sp>
      <p:sp>
        <p:nvSpPr>
          <p:cNvPr id="208" name="TextBox 207">
            <a:extLst>
              <a:ext uri="{FF2B5EF4-FFF2-40B4-BE49-F238E27FC236}">
                <a16:creationId xmlns:a16="http://schemas.microsoft.com/office/drawing/2014/main" id="{6075E74B-15C7-EC38-7EBF-32D43577F259}"/>
              </a:ext>
            </a:extLst>
          </p:cNvPr>
          <p:cNvSpPr txBox="1"/>
          <p:nvPr/>
        </p:nvSpPr>
        <p:spPr>
          <a:xfrm>
            <a:off x="588263" y="4075061"/>
            <a:ext cx="2598477" cy="92333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The issue is finally under control and Tanya can get back to her speech. She isn’t happy with the introduction, so she asks Copilot to suggest some humorous opening lines for her speech. With a few tweaks she has the perfect start.</a:t>
            </a:r>
          </a:p>
        </p:txBody>
      </p:sp>
      <p:grpSp>
        <p:nvGrpSpPr>
          <p:cNvPr id="85" name="Group 84">
            <a:extLst>
              <a:ext uri="{FF2B5EF4-FFF2-40B4-BE49-F238E27FC236}">
                <a16:creationId xmlns:a16="http://schemas.microsoft.com/office/drawing/2014/main" id="{9E18A6D0-4CBA-AED6-B191-79CB4821AACE}"/>
              </a:ext>
              <a:ext uri="{C183D7F6-B498-43B3-948B-1728B52AA6E4}">
                <adec:decorative xmlns:adec="http://schemas.microsoft.com/office/drawing/2017/decorative" val="1"/>
              </a:ext>
            </a:extLst>
          </p:cNvPr>
          <p:cNvGrpSpPr>
            <a:grpSpLocks/>
          </p:cNvGrpSpPr>
          <p:nvPr/>
        </p:nvGrpSpPr>
        <p:grpSpPr>
          <a:xfrm>
            <a:off x="588264" y="5003769"/>
            <a:ext cx="534543" cy="534543"/>
            <a:chOff x="1047176" y="8381781"/>
            <a:chExt cx="534543" cy="534543"/>
          </a:xfrm>
        </p:grpSpPr>
        <p:sp>
          <p:nvSpPr>
            <p:cNvPr id="87" name="server_2" title="Icon of a server with a padlock in the lower right corner">
              <a:extLst>
                <a:ext uri="{FF2B5EF4-FFF2-40B4-BE49-F238E27FC236}">
                  <a16:creationId xmlns:a16="http://schemas.microsoft.com/office/drawing/2014/main" id="{3AC45A1B-72EA-A54F-C057-5AB8C51002F3}"/>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8" name="Rounded Rectangle 46">
              <a:extLst>
                <a:ext uri="{FF2B5EF4-FFF2-40B4-BE49-F238E27FC236}">
                  <a16:creationId xmlns:a16="http://schemas.microsoft.com/office/drawing/2014/main" id="{387B14A6-A4D0-2D50-6D43-FB197C02748C}"/>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9" name="Picture 10" descr="Microsoft Word Logo - PNG and Vector - Logo Download">
              <a:hlinkClick r:id="rId9"/>
              <a:extLst>
                <a:ext uri="{FF2B5EF4-FFF2-40B4-BE49-F238E27FC236}">
                  <a16:creationId xmlns:a16="http://schemas.microsoft.com/office/drawing/2014/main" id="{37FD6D3A-366D-7797-55FC-B58BC9EB5362}"/>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212" name="TextBox 211">
            <a:extLst>
              <a:ext uri="{FF2B5EF4-FFF2-40B4-BE49-F238E27FC236}">
                <a16:creationId xmlns:a16="http://schemas.microsoft.com/office/drawing/2014/main" id="{7E5DB077-3D14-2CB6-03DC-D4DCF246CB85}"/>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213" name="Title 1">
            <a:extLst>
              <a:ext uri="{FF2B5EF4-FFF2-40B4-BE49-F238E27FC236}">
                <a16:creationId xmlns:a16="http://schemas.microsoft.com/office/drawing/2014/main" id="{BF031716-3C01-B980-B36A-D891508E6FEC}"/>
              </a:ext>
            </a:extLst>
          </p:cNvPr>
          <p:cNvSpPr txBox="1">
            <a:spLocks/>
          </p:cNvSpPr>
          <p:nvPr/>
        </p:nvSpPr>
        <p:spPr>
          <a:xfrm>
            <a:off x="646864" y="5825888"/>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Give me some suggestions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of humorous ways to begin this speech.</a:t>
            </a:r>
          </a:p>
        </p:txBody>
      </p:sp>
      <p:pic>
        <p:nvPicPr>
          <p:cNvPr id="17" name="Picture 16" descr="Portrait of Tanya">
            <a:extLst>
              <a:ext uri="{FF2B5EF4-FFF2-40B4-BE49-F238E27FC236}">
                <a16:creationId xmlns:a16="http://schemas.microsoft.com/office/drawing/2014/main" id="{F578C86B-0C1F-0434-9078-E3DB10F48BD2}"/>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10996" t="22130" r="27708"/>
          <a:stretch/>
        </p:blipFill>
        <p:spPr>
          <a:xfrm>
            <a:off x="9386789" y="2434705"/>
            <a:ext cx="2387600" cy="3033190"/>
          </a:xfrm>
          <a:prstGeom prst="rect">
            <a:avLst/>
          </a:prstGeom>
        </p:spPr>
      </p:pic>
      <p:sp>
        <p:nvSpPr>
          <p:cNvPr id="215" name="Freeform: Shape 214">
            <a:extLst>
              <a:ext uri="{FF2B5EF4-FFF2-40B4-BE49-F238E27FC236}">
                <a16:creationId xmlns:a16="http://schemas.microsoft.com/office/drawing/2014/main" id="{BE24A444-AF22-1C45-9EE3-131627130BF2}"/>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16" name="Rectangle 215">
            <a:extLst>
              <a:ext uri="{FF2B5EF4-FFF2-40B4-BE49-F238E27FC236}">
                <a16:creationId xmlns:a16="http://schemas.microsoft.com/office/drawing/2014/main" id="{E2CB52B8-24ED-0C0B-EADD-9449D45CF2E4}"/>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Tanya leads a product development team</a:t>
            </a:r>
          </a:p>
        </p:txBody>
      </p:sp>
    </p:spTree>
    <p:extLst>
      <p:ext uri="{BB962C8B-B14F-4D97-AF65-F5344CB8AC3E}">
        <p14:creationId xmlns:p14="http://schemas.microsoft.com/office/powerpoint/2010/main" val="319754877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3" y="2459504"/>
            <a:ext cx="5638365" cy="1938992"/>
          </a:xfrm>
        </p:spPr>
        <p:txBody>
          <a:bodyPr/>
          <a:lstStyle/>
          <a:p>
            <a:pPr algn="ctr"/>
            <a:r>
              <a:rPr lang="en-US" sz="4200" dirty="0">
                <a:gradFill flip="none">
                  <a:gsLst>
                    <a:gs pos="0">
                      <a:srgbClr val="3E76D4"/>
                    </a:gs>
                    <a:gs pos="50000">
                      <a:srgbClr val="8661C5"/>
                    </a:gs>
                    <a:gs pos="100000">
                      <a:srgbClr val="C73ECC"/>
                    </a:gs>
                  </a:gsLst>
                  <a:lin ang="2700000" scaled="1"/>
                  <a:tileRect/>
                </a:gradFill>
                <a:cs typeface="Segoe UI"/>
              </a:rPr>
              <a:t>Copilot for Microsoft 365 </a:t>
            </a:r>
            <a:br>
              <a:rPr lang="en-US" sz="4200" dirty="0"/>
            </a:br>
            <a:r>
              <a:rPr lang="en-US" sz="4200" dirty="0">
                <a:cs typeface="Segoe UI"/>
              </a:rPr>
              <a:t>AI for HR</a:t>
            </a:r>
            <a:endParaRPr lang="en-US" dirty="0">
              <a:cs typeface="Segoe UI"/>
            </a:endParaRPr>
          </a:p>
        </p:txBody>
      </p:sp>
      <p:pic>
        <p:nvPicPr>
          <p:cNvPr id="1026" name="Picture 2" descr="Microsoft Copilot logo">
            <a:extLst>
              <a:ext uri="{FF2B5EF4-FFF2-40B4-BE49-F238E27FC236}">
                <a16:creationId xmlns:a16="http://schemas.microsoft.com/office/drawing/2014/main" id="{E59DD2D4-15D3-2CBB-EF10-4B96ED41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623ECBF1-9E7B-2600-C58B-5A313E5EA8B2}"/>
              </a:ext>
              <a:ext uri="{C183D7F6-B498-43B3-948B-1728B52AA6E4}">
                <adec:decorative xmlns:adec="http://schemas.microsoft.com/office/drawing/2017/decorative" val="1"/>
              </a:ext>
            </a:extLst>
          </p:cNvPr>
          <p:cNvSpPr/>
          <p:nvPr/>
        </p:nvSpPr>
        <p:spPr bwMode="auto">
          <a:xfrm>
            <a:off x="6461096" y="946407"/>
            <a:ext cx="4965186" cy="4965186"/>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5" name="Picture Placeholder 7">
            <a:extLst>
              <a:ext uri="{FF2B5EF4-FFF2-40B4-BE49-F238E27FC236}">
                <a16:creationId xmlns:a16="http://schemas.microsoft.com/office/drawing/2014/main" id="{7C3291B8-1593-B4D5-FE36-AA0028B62788}"/>
              </a:ext>
              <a:ext uri="{C183D7F6-B498-43B3-948B-1728B52AA6E4}">
                <adec:decorative xmlns:adec="http://schemas.microsoft.com/office/drawing/2017/decorative" val="1"/>
              </a:ext>
            </a:extLst>
          </p:cNvPr>
          <p:cNvPicPr>
            <a:picLocks/>
          </p:cNvPicPr>
          <p:nvPr/>
        </p:nvPicPr>
        <p:blipFill rotWithShape="1">
          <a:blip r:embed="rId4" cstate="print">
            <a:extLst>
              <a:ext uri="{28A0092B-C50C-407E-A947-70E740481C1C}">
                <a14:useLocalDpi xmlns:a14="http://schemas.microsoft.com/office/drawing/2010/main" val="0"/>
              </a:ext>
            </a:extLst>
          </a:blip>
          <a:srcRect l="37430" t="12547" r="21092" b="24916"/>
          <a:stretch/>
        </p:blipFill>
        <p:spPr bwMode="ltGray">
          <a:xfrm>
            <a:off x="6616922" y="1102233"/>
            <a:ext cx="4672584" cy="4672584"/>
          </a:xfrm>
          <a:prstGeom prst="ellipse">
            <a:avLst/>
          </a:prstGeom>
          <a:blipFill>
            <a:blip r:embed="rId5" cstate="print">
              <a:extLst>
                <a:ext uri="{28A0092B-C50C-407E-A947-70E740481C1C}">
                  <a14:useLocalDpi xmlns:a14="http://schemas.microsoft.com/office/drawing/2010/main"/>
                </a:ext>
              </a:extLst>
            </a:blip>
            <a:stretch>
              <a:fillRect/>
            </a:stretch>
          </a:blip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4808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9037D0-0483-58DA-92AA-B053AFDDD255}"/>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4" name="Rectangle: Rounded Corners 6">
            <a:extLst>
              <a:ext uri="{FF2B5EF4-FFF2-40B4-BE49-F238E27FC236}">
                <a16:creationId xmlns:a16="http://schemas.microsoft.com/office/drawing/2014/main" id="{409DD201-41FD-C6C7-92F1-7111B01600DC}"/>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Rectangle: Rounded Corners 3">
            <a:extLst>
              <a:ext uri="{FF2B5EF4-FFF2-40B4-BE49-F238E27FC236}">
                <a16:creationId xmlns:a16="http://schemas.microsoft.com/office/drawing/2014/main" id="{15D2AC83-A3ED-2146-084A-BA3C277DB166}"/>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Banish your busywork</a:t>
            </a:r>
          </a:p>
        </p:txBody>
      </p:sp>
      <p:sp>
        <p:nvSpPr>
          <p:cNvPr id="10" name="TextBox 9">
            <a:extLst>
              <a:ext uri="{FF2B5EF4-FFF2-40B4-BE49-F238E27FC236}">
                <a16:creationId xmlns:a16="http://schemas.microsoft.com/office/drawing/2014/main" id="{00502656-F21F-B7C2-35A2-F3C37AF5EA55}"/>
              </a:ext>
            </a:extLst>
          </p:cNvPr>
          <p:cNvSpPr txBox="1"/>
          <p:nvPr/>
        </p:nvSpPr>
        <p:spPr>
          <a:xfrm>
            <a:off x="2112865" y="2598003"/>
            <a:ext cx="7966269" cy="1785104"/>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3600"/>
              </a:spcBef>
              <a:spcAft>
                <a:spcPts val="0"/>
              </a:spcAft>
              <a:buClrTx/>
              <a:buSzTx/>
              <a:buFontTx/>
              <a:buNone/>
              <a:tabLst/>
              <a:defRPr/>
            </a:pP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3 in 4 people </a:t>
            </a:r>
            <a:br>
              <a:rPr kumimoji="0" lang="en-US" sz="2800" b="0" i="0" u="none" strike="noStrike" kern="1200" cap="none" spc="0" normalizeH="0" baseline="0" noProof="0">
                <a:ln w="3175">
                  <a:noFill/>
                </a:ln>
                <a:solidFill>
                  <a:prstClr val="black"/>
                </a:solidFill>
                <a:effectLst/>
                <a:uLnTx/>
                <a:uFillTx/>
                <a:latin typeface="Segoe UI Semibold"/>
                <a:ea typeface="+mj-lt"/>
                <a:cs typeface="Segoe UI" pitchFamily="34" charset="0"/>
              </a:rPr>
            </a:br>
            <a:r>
              <a:rPr kumimoji="0" lang="en-US" sz="2800" b="0" i="0" u="none" strike="noStrike" kern="1200" cap="none" spc="0" normalizeH="0" baseline="0" noProof="0">
                <a:ln>
                  <a:noFill/>
                </a:ln>
                <a:solidFill>
                  <a:prstClr val="black"/>
                </a:solidFill>
                <a:effectLst/>
                <a:uLnTx/>
                <a:uFillTx/>
                <a:latin typeface="Segoe UI"/>
                <a:ea typeface="+mj-lt"/>
                <a:cs typeface="Segoe UI"/>
              </a:rPr>
              <a:t>would be comfortable using </a:t>
            </a:r>
            <a:br>
              <a:rPr kumimoji="0" lang="en-US" sz="2800" b="0" i="0" u="none" strike="noStrike" kern="1200" cap="none" spc="0" normalizeH="0" baseline="0" noProof="0">
                <a:ln>
                  <a:noFill/>
                </a:ln>
                <a:solidFill>
                  <a:prstClr val="black"/>
                </a:solidFill>
                <a:effectLst/>
                <a:uLnTx/>
                <a:uFillTx/>
                <a:latin typeface="Segoe UI"/>
                <a:ea typeface="+mj-lt"/>
                <a:cs typeface="Segoe UI"/>
              </a:rPr>
            </a:br>
            <a:r>
              <a:rPr kumimoji="0" lang="en-US" sz="2800" b="0" i="0" u="none" strike="noStrike" kern="1200" cap="none" spc="0" normalizeH="0" baseline="0" noProof="0">
                <a:ln>
                  <a:noFill/>
                </a:ln>
                <a:solidFill>
                  <a:prstClr val="black"/>
                </a:solidFill>
                <a:effectLst/>
                <a:uLnTx/>
                <a:uFillTx/>
                <a:latin typeface="Segoe UI"/>
                <a:ea typeface="+mj-lt"/>
                <a:cs typeface="Segoe UI"/>
              </a:rPr>
              <a:t>AI for administrative tasks</a:t>
            </a: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1" name="TextBox 10">
            <a:extLst>
              <a:ext uri="{FF2B5EF4-FFF2-40B4-BE49-F238E27FC236}">
                <a16:creationId xmlns:a16="http://schemas.microsoft.com/office/drawing/2014/main" id="{FBED8F43-E0FB-5C55-D811-EC32582ADA6C}"/>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322488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300"/>
                                        <p:tgtEl>
                                          <p:spTgt spid="10"/>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0" name="Group 1109">
            <a:extLst>
              <a:ext uri="{FF2B5EF4-FFF2-40B4-BE49-F238E27FC236}">
                <a16:creationId xmlns:a16="http://schemas.microsoft.com/office/drawing/2014/main" id="{1DDE1065-1A81-4A15-6EE7-D7EAE5E9F4C5}"/>
              </a:ext>
              <a:ext uri="{C183D7F6-B498-43B3-948B-1728B52AA6E4}">
                <adec:decorative xmlns:adec="http://schemas.microsoft.com/office/drawing/2017/decorative" val="1"/>
              </a:ext>
            </a:extLst>
          </p:cNvPr>
          <p:cNvGrpSpPr/>
          <p:nvPr/>
        </p:nvGrpSpPr>
        <p:grpSpPr>
          <a:xfrm>
            <a:off x="0" y="1103972"/>
            <a:ext cx="12205140" cy="5754028"/>
            <a:chOff x="6513" y="1103972"/>
            <a:chExt cx="12205140" cy="5754028"/>
          </a:xfrm>
        </p:grpSpPr>
        <p:grpSp>
          <p:nvGrpSpPr>
            <p:cNvPr id="1111" name="Group 1110">
              <a:extLst>
                <a:ext uri="{FF2B5EF4-FFF2-40B4-BE49-F238E27FC236}">
                  <a16:creationId xmlns:a16="http://schemas.microsoft.com/office/drawing/2014/main" id="{CE59AF7B-61F4-6DFE-7F2F-98120B1AC7F6}"/>
                </a:ext>
                <a:ext uri="{C183D7F6-B498-43B3-948B-1728B52AA6E4}">
                  <adec:decorative xmlns:adec="http://schemas.microsoft.com/office/drawing/2017/decorative" val="1"/>
                </a:ext>
              </a:extLst>
            </p:cNvPr>
            <p:cNvGrpSpPr/>
            <p:nvPr/>
          </p:nvGrpSpPr>
          <p:grpSpPr>
            <a:xfrm>
              <a:off x="6513" y="1103972"/>
              <a:ext cx="12205140" cy="5754028"/>
              <a:chOff x="-2" y="1103972"/>
              <a:chExt cx="12205140" cy="5754028"/>
            </a:xfrm>
          </p:grpSpPr>
          <p:sp>
            <p:nvSpPr>
              <p:cNvPr id="1116" name="Rectangle: Single Corner Rounded 1115">
                <a:extLst>
                  <a:ext uri="{FF2B5EF4-FFF2-40B4-BE49-F238E27FC236}">
                    <a16:creationId xmlns:a16="http://schemas.microsoft.com/office/drawing/2014/main" id="{984D5004-14F2-0D5E-39EB-3CEC37292AEE}"/>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1117" name="Group 1116">
                <a:extLst>
                  <a:ext uri="{FF2B5EF4-FFF2-40B4-BE49-F238E27FC236}">
                    <a16:creationId xmlns:a16="http://schemas.microsoft.com/office/drawing/2014/main" id="{B98450C3-9446-F507-6F86-4907EF263DA8}"/>
                  </a:ext>
                  <a:ext uri="{C183D7F6-B498-43B3-948B-1728B52AA6E4}">
                    <adec:decorative xmlns:adec="http://schemas.microsoft.com/office/drawing/2017/decorative" val="1"/>
                  </a:ext>
                </a:extLst>
              </p:cNvPr>
              <p:cNvGrpSpPr/>
              <p:nvPr/>
            </p:nvGrpSpPr>
            <p:grpSpPr>
              <a:xfrm>
                <a:off x="-2" y="1103972"/>
                <a:ext cx="12205140" cy="5165071"/>
                <a:chOff x="-2" y="1103972"/>
                <a:chExt cx="12205140" cy="5165071"/>
              </a:xfrm>
            </p:grpSpPr>
            <p:pic>
              <p:nvPicPr>
                <p:cNvPr id="1118" name="Picture 1117">
                  <a:extLst>
                    <a:ext uri="{FF2B5EF4-FFF2-40B4-BE49-F238E27FC236}">
                      <a16:creationId xmlns:a16="http://schemas.microsoft.com/office/drawing/2014/main" id="{ECD1D097-12BC-327D-0F80-F4ABC1F7D2B8}"/>
                    </a:ext>
                    <a:ext uri="{C183D7F6-B498-43B3-948B-1728B52AA6E4}">
                      <adec:decorative xmlns:adec="http://schemas.microsoft.com/office/drawing/2017/decorative" val="1"/>
                    </a:ext>
                  </a:extLst>
                </p:cNvPr>
                <p:cNvPicPr>
                  <a:picLocks/>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1119" name="Rectangle: Top Corners Rounded 1118">
                  <a:extLst>
                    <a:ext uri="{FF2B5EF4-FFF2-40B4-BE49-F238E27FC236}">
                      <a16:creationId xmlns:a16="http://schemas.microsoft.com/office/drawing/2014/main" id="{4CF3A633-6DC2-6200-4B51-973F52C7ACD2}"/>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120" name="Group 1119">
                  <a:extLst>
                    <a:ext uri="{FF2B5EF4-FFF2-40B4-BE49-F238E27FC236}">
                      <a16:creationId xmlns:a16="http://schemas.microsoft.com/office/drawing/2014/main" id="{4C59B061-0D95-E05F-C89E-E311037F8A64}"/>
                    </a:ext>
                  </a:extLst>
                </p:cNvPr>
                <p:cNvGrpSpPr/>
                <p:nvPr/>
              </p:nvGrpSpPr>
              <p:grpSpPr>
                <a:xfrm>
                  <a:off x="-2" y="1103972"/>
                  <a:ext cx="12205140" cy="4806944"/>
                  <a:chOff x="-2" y="1103972"/>
                  <a:chExt cx="12205140" cy="4806944"/>
                </a:xfrm>
              </p:grpSpPr>
              <p:sp>
                <p:nvSpPr>
                  <p:cNvPr id="1131" name="Arrow: Bent 1130">
                    <a:extLst>
                      <a:ext uri="{FF2B5EF4-FFF2-40B4-BE49-F238E27FC236}">
                        <a16:creationId xmlns:a16="http://schemas.microsoft.com/office/drawing/2014/main" id="{987EB6A2-D6B6-6ED1-2F81-8E5EA40F4A07}"/>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32" name="Arrow: Bent 1131">
                    <a:extLst>
                      <a:ext uri="{FF2B5EF4-FFF2-40B4-BE49-F238E27FC236}">
                        <a16:creationId xmlns:a16="http://schemas.microsoft.com/office/drawing/2014/main" id="{F9DF1378-0B44-33FA-D006-7E05FDABE7F4}"/>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cxnSp>
              <p:nvCxnSpPr>
                <p:cNvPr id="1121" name="Straight Connector 1120">
                  <a:extLst>
                    <a:ext uri="{FF2B5EF4-FFF2-40B4-BE49-F238E27FC236}">
                      <a16:creationId xmlns:a16="http://schemas.microsoft.com/office/drawing/2014/main" id="{567E1B49-1A69-19C6-0814-3F5138005D44}"/>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2" name="Straight Connector 1121">
                  <a:extLst>
                    <a:ext uri="{FF2B5EF4-FFF2-40B4-BE49-F238E27FC236}">
                      <a16:creationId xmlns:a16="http://schemas.microsoft.com/office/drawing/2014/main" id="{182E3DCB-110C-381D-A8F5-A197BDBEE5AB}"/>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3" name="Straight Connector 1122">
                  <a:extLst>
                    <a:ext uri="{FF2B5EF4-FFF2-40B4-BE49-F238E27FC236}">
                      <a16:creationId xmlns:a16="http://schemas.microsoft.com/office/drawing/2014/main" id="{DE3372DE-0D11-5BA2-DC8C-20E8375D7478}"/>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4" name="Straight Connector 1123">
                  <a:extLst>
                    <a:ext uri="{FF2B5EF4-FFF2-40B4-BE49-F238E27FC236}">
                      <a16:creationId xmlns:a16="http://schemas.microsoft.com/office/drawing/2014/main" id="{B7169974-195F-4489-8697-25FC5FE55C6E}"/>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5" name="Straight Connector 1124">
                  <a:extLst>
                    <a:ext uri="{FF2B5EF4-FFF2-40B4-BE49-F238E27FC236}">
                      <a16:creationId xmlns:a16="http://schemas.microsoft.com/office/drawing/2014/main" id="{9F72D60A-9943-8251-5F76-8012C31944F7}"/>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6" name="Straight Connector 1125">
                  <a:extLst>
                    <a:ext uri="{FF2B5EF4-FFF2-40B4-BE49-F238E27FC236}">
                      <a16:creationId xmlns:a16="http://schemas.microsoft.com/office/drawing/2014/main" id="{831BE2F4-3CF7-75CC-033E-B3DC665BB229}"/>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7" name="Straight Connector 1126">
                  <a:extLst>
                    <a:ext uri="{FF2B5EF4-FFF2-40B4-BE49-F238E27FC236}">
                      <a16:creationId xmlns:a16="http://schemas.microsoft.com/office/drawing/2014/main" id="{A0AF8B79-5BA9-1AD3-A913-C3A72F1931C8}"/>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8" name="Straight Connector 1127">
                  <a:extLst>
                    <a:ext uri="{FF2B5EF4-FFF2-40B4-BE49-F238E27FC236}">
                      <a16:creationId xmlns:a16="http://schemas.microsoft.com/office/drawing/2014/main" id="{FDBF96A1-8F25-017E-FB12-39CD632D30A2}"/>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29" name="Straight Connector 1128">
                  <a:extLst>
                    <a:ext uri="{FF2B5EF4-FFF2-40B4-BE49-F238E27FC236}">
                      <a16:creationId xmlns:a16="http://schemas.microsoft.com/office/drawing/2014/main" id="{A991904C-6BB5-A130-7CA8-07A5AA7DC4E1}"/>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30" name="Straight Connector 1129">
                  <a:extLst>
                    <a:ext uri="{FF2B5EF4-FFF2-40B4-BE49-F238E27FC236}">
                      <a16:creationId xmlns:a16="http://schemas.microsoft.com/office/drawing/2014/main" id="{7C9AC484-C991-CB37-DE8F-CC228A7A330B}"/>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1112" name="Group 1111">
              <a:extLst>
                <a:ext uri="{FF2B5EF4-FFF2-40B4-BE49-F238E27FC236}">
                  <a16:creationId xmlns:a16="http://schemas.microsoft.com/office/drawing/2014/main" id="{17CC6F65-ED90-E6BD-2812-3377A628EEA0}"/>
                </a:ext>
              </a:extLst>
            </p:cNvPr>
            <p:cNvGrpSpPr/>
            <p:nvPr/>
          </p:nvGrpSpPr>
          <p:grpSpPr>
            <a:xfrm>
              <a:off x="4045115" y="6019800"/>
              <a:ext cx="7570788" cy="498476"/>
              <a:chOff x="4045115" y="6019800"/>
              <a:chExt cx="7570788" cy="498476"/>
            </a:xfrm>
          </p:grpSpPr>
          <p:sp>
            <p:nvSpPr>
              <p:cNvPr id="1113" name="Rectangle: Rounded Corners 6">
                <a:extLst>
                  <a:ext uri="{FF2B5EF4-FFF2-40B4-BE49-F238E27FC236}">
                    <a16:creationId xmlns:a16="http://schemas.microsoft.com/office/drawing/2014/main" id="{6643660D-8D04-38F8-B7C6-99E53CE22E5F}"/>
                  </a:ext>
                  <a:ext uri="{C183D7F6-B498-43B3-948B-1728B52AA6E4}">
                    <adec:decorative xmlns:adec="http://schemas.microsoft.com/office/drawing/2017/decorative" val="1"/>
                  </a:ext>
                </a:extLst>
              </p:cNvPr>
              <p:cNvSpPr/>
              <p:nvPr/>
            </p:nvSpPr>
            <p:spPr bwMode="auto">
              <a:xfrm>
                <a:off x="4045115"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114" name="Straight Connector 1113">
                <a:extLst>
                  <a:ext uri="{FF2B5EF4-FFF2-40B4-BE49-F238E27FC236}">
                    <a16:creationId xmlns:a16="http://schemas.microsoft.com/office/drawing/2014/main" id="{52712B3D-1E24-D2CD-C7B8-5BF6A508553A}"/>
                  </a:ext>
                  <a:ext uri="{C183D7F6-B498-43B3-948B-1728B52AA6E4}">
                    <adec:decorative xmlns:adec="http://schemas.microsoft.com/office/drawing/2017/decorative" val="1"/>
                  </a:ext>
                </a:extLst>
              </p:cNvPr>
              <p:cNvCxnSpPr>
                <a:cxnSpLocks/>
              </p:cNvCxnSpPr>
              <p:nvPr/>
            </p:nvCxnSpPr>
            <p:spPr>
              <a:xfrm>
                <a:off x="6597350"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15" name="Straight Connector 1114">
                <a:extLst>
                  <a:ext uri="{FF2B5EF4-FFF2-40B4-BE49-F238E27FC236}">
                    <a16:creationId xmlns:a16="http://schemas.microsoft.com/office/drawing/2014/main" id="{2DBA2249-80F4-C2FA-DD8B-2E7CA243ED6E}"/>
                  </a:ext>
                  <a:ext uri="{C183D7F6-B498-43B3-948B-1728B52AA6E4}">
                    <adec:decorative xmlns:adec="http://schemas.microsoft.com/office/drawing/2017/decorative" val="1"/>
                  </a:ext>
                </a:extLst>
              </p:cNvPr>
              <p:cNvCxnSpPr>
                <a:cxnSpLocks/>
              </p:cNvCxnSpPr>
              <p:nvPr/>
            </p:nvCxnSpPr>
            <p:spPr>
              <a:xfrm>
                <a:off x="9063669"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Copilot for Microsoft 365 augmented hiring workflow</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21" name="Picture 2" descr="Microsoft Copilot logo">
            <a:extLst>
              <a:ext uri="{FF2B5EF4-FFF2-40B4-BE49-F238E27FC236}">
                <a16:creationId xmlns:a16="http://schemas.microsoft.com/office/drawing/2014/main" id="{1AF44D01-3D08-C1DD-680B-6860F714678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133" name="TextBox 1132">
            <a:extLst>
              <a:ext uri="{FF2B5EF4-FFF2-40B4-BE49-F238E27FC236}">
                <a16:creationId xmlns:a16="http://schemas.microsoft.com/office/drawing/2014/main" id="{98052F7A-8141-F88E-C1BC-C21341F1BCCF}"/>
              </a:ext>
            </a:extLst>
          </p:cNvPr>
          <p:cNvSpPr txBox="1"/>
          <p:nvPr/>
        </p:nvSpPr>
        <p:spPr>
          <a:xfrm>
            <a:off x="588963" y="1524000"/>
            <a:ext cx="2782887" cy="221599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Hiring and onboarding typically costs a full year’s salary for each employee lost to attrition. Copilot for Microsoft 365 can help you create a more efficient hiring process that reduces costs and help ensure that you are selecting the most suitable candidates.</a:t>
            </a:r>
          </a:p>
        </p:txBody>
      </p:sp>
      <p:sp>
        <p:nvSpPr>
          <p:cNvPr id="1134" name="TextBox 1133">
            <a:extLst>
              <a:ext uri="{FF2B5EF4-FFF2-40B4-BE49-F238E27FC236}">
                <a16:creationId xmlns:a16="http://schemas.microsoft.com/office/drawing/2014/main" id="{D3E9B361-ECCF-DAFD-FD98-71312B5B3240}"/>
              </a:ext>
            </a:extLst>
          </p:cNvPr>
          <p:cNvSpPr txBox="1"/>
          <p:nvPr/>
        </p:nvSpPr>
        <p:spPr>
          <a:xfrm>
            <a:off x="588962" y="4638870"/>
            <a:ext cx="2820987"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3 in 4 people </a:t>
            </a:r>
          </a:p>
        </p:txBody>
      </p:sp>
      <p:sp>
        <p:nvSpPr>
          <p:cNvPr id="1135" name="TextBox 1134">
            <a:extLst>
              <a:ext uri="{FF2B5EF4-FFF2-40B4-BE49-F238E27FC236}">
                <a16:creationId xmlns:a16="http://schemas.microsoft.com/office/drawing/2014/main" id="{35654F3A-1BC8-C8F9-A433-417DB7D8441F}"/>
              </a:ext>
            </a:extLst>
          </p:cNvPr>
          <p:cNvSpPr txBox="1"/>
          <p:nvPr/>
        </p:nvSpPr>
        <p:spPr>
          <a:xfrm>
            <a:off x="588963" y="5220195"/>
            <a:ext cx="2740024" cy="430887"/>
          </a:xfrm>
          <a:prstGeom prst="rect">
            <a:avLst/>
          </a:prstGeom>
          <a:noFill/>
        </p:spPr>
        <p:txBody>
          <a:bodyPr wrap="square" lIns="0" tIns="0" rIns="0" bIns="0" anchor="t">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DengXian"/>
                <a:cs typeface="Segoe UI"/>
              </a:rPr>
              <a:t>would be comfortable using </a:t>
            </a:r>
            <a:br>
              <a:rPr kumimoji="0" lang="en-US" sz="1400" b="0" i="0" u="none" strike="noStrike" kern="1200" cap="none" spc="0" normalizeH="0" baseline="0" noProof="0">
                <a:ln>
                  <a:noFill/>
                </a:ln>
                <a:solidFill>
                  <a:prstClr val="black"/>
                </a:solidFill>
                <a:effectLst/>
                <a:uLnTx/>
                <a:uFillTx/>
                <a:latin typeface="Segoe UI"/>
                <a:ea typeface="DengXian"/>
                <a:cs typeface="Segoe UI"/>
              </a:rPr>
            </a:br>
            <a:r>
              <a:rPr kumimoji="0" lang="en-US" sz="1400" b="0" i="0" u="none" strike="noStrike" kern="1200" cap="none" spc="0" normalizeH="0" baseline="0" noProof="0">
                <a:ln>
                  <a:noFill/>
                </a:ln>
                <a:solidFill>
                  <a:prstClr val="black"/>
                </a:solidFill>
                <a:effectLst/>
                <a:uLnTx/>
                <a:uFillTx/>
                <a:latin typeface="Segoe UI"/>
                <a:ea typeface="DengXian"/>
                <a:cs typeface="Segoe UI"/>
              </a:rPr>
              <a:t>AI for administrative tasks</a:t>
            </a:r>
          </a:p>
        </p:txBody>
      </p:sp>
      <p:sp>
        <p:nvSpPr>
          <p:cNvPr id="1136" name="TextBox 1135">
            <a:extLst>
              <a:ext uri="{FF2B5EF4-FFF2-40B4-BE49-F238E27FC236}">
                <a16:creationId xmlns:a16="http://schemas.microsoft.com/office/drawing/2014/main" id="{66378FB8-60BD-A772-EA4A-EC92A785A407}"/>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463668"/>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srgbClr val="463668"/>
              </a:solidFill>
              <a:effectLst/>
              <a:uLnTx/>
              <a:uFillTx/>
              <a:latin typeface="Segoe UI"/>
              <a:ea typeface="+mn-ea"/>
              <a:cs typeface="+mn-cs"/>
            </a:endParaRPr>
          </a:p>
        </p:txBody>
      </p:sp>
      <p:grpSp>
        <p:nvGrpSpPr>
          <p:cNvPr id="88" name="Group 87">
            <a:extLst>
              <a:ext uri="{FF2B5EF4-FFF2-40B4-BE49-F238E27FC236}">
                <a16:creationId xmlns:a16="http://schemas.microsoft.com/office/drawing/2014/main" id="{D1B4B9D7-A233-AFE4-EC61-36F9F56D88A1}"/>
              </a:ext>
              <a:ext uri="{C183D7F6-B498-43B3-948B-1728B52AA6E4}">
                <adec:decorative xmlns:adec="http://schemas.microsoft.com/office/drawing/2017/decorative" val="1"/>
              </a:ext>
            </a:extLst>
          </p:cNvPr>
          <p:cNvGrpSpPr>
            <a:grpSpLocks/>
          </p:cNvGrpSpPr>
          <p:nvPr/>
        </p:nvGrpSpPr>
        <p:grpSpPr>
          <a:xfrm>
            <a:off x="4173992" y="1313320"/>
            <a:ext cx="534543" cy="534543"/>
            <a:chOff x="1047176" y="8381781"/>
            <a:chExt cx="534543" cy="534543"/>
          </a:xfrm>
        </p:grpSpPr>
        <p:sp>
          <p:nvSpPr>
            <p:cNvPr id="89" name="server_2" title="Icon of a server with a padlock in the lower right corner">
              <a:extLst>
                <a:ext uri="{FF2B5EF4-FFF2-40B4-BE49-F238E27FC236}">
                  <a16:creationId xmlns:a16="http://schemas.microsoft.com/office/drawing/2014/main" id="{0BD34787-89A8-B7E4-BFEC-BD1164FE4228}"/>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90" name="Rounded Rectangle 46">
              <a:extLst>
                <a:ext uri="{FF2B5EF4-FFF2-40B4-BE49-F238E27FC236}">
                  <a16:creationId xmlns:a16="http://schemas.microsoft.com/office/drawing/2014/main" id="{BF614217-B916-B743-85D9-5140D598DFA4}"/>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1" name="Picture 10" descr="Microsoft Word Logo - PNG and Vector - Logo Download">
              <a:hlinkClick r:id="rId7"/>
              <a:extLst>
                <a:ext uri="{FF2B5EF4-FFF2-40B4-BE49-F238E27FC236}">
                  <a16:creationId xmlns:a16="http://schemas.microsoft.com/office/drawing/2014/main" id="{1F36ACD7-5D37-180C-233E-E0154675DC77}"/>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40" name="TextBox 1139">
            <a:extLst>
              <a:ext uri="{FF2B5EF4-FFF2-40B4-BE49-F238E27FC236}">
                <a16:creationId xmlns:a16="http://schemas.microsoft.com/office/drawing/2014/main" id="{C1C60E9C-72AB-C3FE-0B30-B0681DB301D5}"/>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141" name="TextBox 1140">
            <a:extLst>
              <a:ext uri="{FF2B5EF4-FFF2-40B4-BE49-F238E27FC236}">
                <a16:creationId xmlns:a16="http://schemas.microsoft.com/office/drawing/2014/main" id="{6FA48F9D-160A-8042-567D-166B429112B8}"/>
              </a:ext>
              <a:ext uri="{C183D7F6-B498-43B3-948B-1728B52AA6E4}">
                <adec:decorative xmlns:adec="http://schemas.microsoft.com/office/drawing/2017/decorative" val="0"/>
              </a:ext>
            </a:extLst>
          </p:cNvPr>
          <p:cNvSpPr txBox="1"/>
          <p:nvPr/>
        </p:nvSpPr>
        <p:spPr>
          <a:xfrm>
            <a:off x="6756400" y="141131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job description by asking Copilot in Word to suggest skills, qualifications, and responsibilities.</a:t>
            </a:r>
          </a:p>
        </p:txBody>
      </p:sp>
      <p:grpSp>
        <p:nvGrpSpPr>
          <p:cNvPr id="78" name="Group 77">
            <a:extLst>
              <a:ext uri="{FF2B5EF4-FFF2-40B4-BE49-F238E27FC236}">
                <a16:creationId xmlns:a16="http://schemas.microsoft.com/office/drawing/2014/main" id="{79AC4342-BF45-B07F-1BF6-FD0D6EF05BD1}"/>
              </a:ext>
              <a:ext uri="{C183D7F6-B498-43B3-948B-1728B52AA6E4}">
                <adec:decorative xmlns:adec="http://schemas.microsoft.com/office/drawing/2017/decorative" val="1"/>
              </a:ext>
            </a:extLst>
          </p:cNvPr>
          <p:cNvGrpSpPr>
            <a:grpSpLocks/>
          </p:cNvGrpSpPr>
          <p:nvPr/>
        </p:nvGrpSpPr>
        <p:grpSpPr>
          <a:xfrm>
            <a:off x="4173992" y="2084475"/>
            <a:ext cx="534543" cy="534543"/>
            <a:chOff x="4156095" y="1313320"/>
            <a:chExt cx="534543" cy="534543"/>
          </a:xfrm>
        </p:grpSpPr>
        <p:sp>
          <p:nvSpPr>
            <p:cNvPr id="79" name="Rounded Rectangle 46">
              <a:extLst>
                <a:ext uri="{FF2B5EF4-FFF2-40B4-BE49-F238E27FC236}">
                  <a16:creationId xmlns:a16="http://schemas.microsoft.com/office/drawing/2014/main" id="{6D0A0981-3CE2-8712-2E6B-EEFC0264B139}"/>
                </a:ext>
                <a:ext uri="{C183D7F6-B498-43B3-948B-1728B52AA6E4}">
                  <adec:decorative xmlns:adec="http://schemas.microsoft.com/office/drawing/2017/decorative" val="1"/>
                </a:ext>
              </a:extLst>
            </p:cNvPr>
            <p:cNvSpPr/>
            <p:nvPr/>
          </p:nvSpPr>
          <p:spPr bwMode="auto">
            <a:xfrm>
              <a:off x="4156095" y="131332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0" name="Picture 2" descr="Zip Co logo SVG free download, id: 101874 - Brandlogos.net">
              <a:hlinkClick r:id="rId9"/>
              <a:extLst>
                <a:ext uri="{FF2B5EF4-FFF2-40B4-BE49-F238E27FC236}">
                  <a16:creationId xmlns:a16="http://schemas.microsoft.com/office/drawing/2014/main" id="{B71C58DF-C0B8-6D51-012C-C28D0F1FC3CB}"/>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81884" y="145200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145" name="TextBox 1144">
            <a:extLst>
              <a:ext uri="{FF2B5EF4-FFF2-40B4-BE49-F238E27FC236}">
                <a16:creationId xmlns:a16="http://schemas.microsoft.com/office/drawing/2014/main" id="{F9C4F3CD-CDE0-B43F-CCAB-10095E1CD578}"/>
              </a:ext>
              <a:ext uri="{C183D7F6-B498-43B3-948B-1728B52AA6E4}">
                <adec:decorative xmlns:adec="http://schemas.microsoft.com/office/drawing/2017/decorative" val="0"/>
              </a:ext>
            </a:extLst>
          </p:cNvPr>
          <p:cNvSpPr txBox="1"/>
          <p:nvPr/>
        </p:nvSpPr>
        <p:spPr>
          <a:xfrm>
            <a:off x="4953152" y="2259413"/>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146" name="TextBox 1145">
            <a:extLst>
              <a:ext uri="{FF2B5EF4-FFF2-40B4-BE49-F238E27FC236}">
                <a16:creationId xmlns:a16="http://schemas.microsoft.com/office/drawing/2014/main" id="{A0B28C13-33B1-C5C1-22F5-6194C379CA6A}"/>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the best candidates for a position by having Copilot extract skills, experience, and qualifications from a set of resumes.</a:t>
            </a:r>
          </a:p>
        </p:txBody>
      </p:sp>
      <p:grpSp>
        <p:nvGrpSpPr>
          <p:cNvPr id="8" name="Group 7">
            <a:extLst>
              <a:ext uri="{FF2B5EF4-FFF2-40B4-BE49-F238E27FC236}">
                <a16:creationId xmlns:a16="http://schemas.microsoft.com/office/drawing/2014/main" id="{16DA4103-CA31-894E-BF11-D93AB392F35C}"/>
              </a:ext>
              <a:ext uri="{C183D7F6-B498-43B3-948B-1728B52AA6E4}">
                <adec:decorative xmlns:adec="http://schemas.microsoft.com/office/drawing/2017/decorative" val="1"/>
              </a:ext>
            </a:extLst>
          </p:cNvPr>
          <p:cNvGrpSpPr>
            <a:grpSpLocks/>
          </p:cNvGrpSpPr>
          <p:nvPr/>
        </p:nvGrpSpPr>
        <p:grpSpPr>
          <a:xfrm>
            <a:off x="4173992" y="2855630"/>
            <a:ext cx="534543" cy="534543"/>
            <a:chOff x="12648363" y="6739401"/>
            <a:chExt cx="534543" cy="534543"/>
          </a:xfrm>
        </p:grpSpPr>
        <p:sp>
          <p:nvSpPr>
            <p:cNvPr id="12" name="Rounded Rectangle 46">
              <a:hlinkClick r:id="rId11"/>
              <a:extLst>
                <a:ext uri="{FF2B5EF4-FFF2-40B4-BE49-F238E27FC236}">
                  <a16:creationId xmlns:a16="http://schemas.microsoft.com/office/drawing/2014/main" id="{8BEF2D52-8CAB-74BC-A4E3-771B986244E1}"/>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 name="Graphic 12">
              <a:hlinkClick r:id="rId11"/>
              <a:extLst>
                <a:ext uri="{FF2B5EF4-FFF2-40B4-BE49-F238E27FC236}">
                  <a16:creationId xmlns:a16="http://schemas.microsoft.com/office/drawing/2014/main" id="{E628B5A9-E2F7-36F9-6AC5-464ACD7846C9}"/>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724341" y="6815379"/>
              <a:ext cx="382586" cy="382585"/>
            </a:xfrm>
            <a:prstGeom prst="rect">
              <a:avLst/>
            </a:prstGeom>
          </p:spPr>
        </p:pic>
      </p:grpSp>
      <p:sp>
        <p:nvSpPr>
          <p:cNvPr id="1151" name="TextBox 1150">
            <a:extLst>
              <a:ext uri="{FF2B5EF4-FFF2-40B4-BE49-F238E27FC236}">
                <a16:creationId xmlns:a16="http://schemas.microsoft.com/office/drawing/2014/main" id="{9AB448D4-530F-B1C0-B3F2-3C7B4B66B747}"/>
              </a:ext>
              <a:ext uri="{C183D7F6-B498-43B3-948B-1728B52AA6E4}">
                <adec:decorative xmlns:adec="http://schemas.microsoft.com/office/drawing/2017/decorative" val="0"/>
              </a:ext>
            </a:extLst>
          </p:cNvPr>
          <p:cNvSpPr txBox="1"/>
          <p:nvPr/>
        </p:nvSpPr>
        <p:spPr>
          <a:xfrm>
            <a:off x="4953152" y="303056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Loop</a:t>
            </a:r>
          </a:p>
        </p:txBody>
      </p:sp>
      <p:sp>
        <p:nvSpPr>
          <p:cNvPr id="1152" name="TextBox 1151">
            <a:extLst>
              <a:ext uri="{FF2B5EF4-FFF2-40B4-BE49-F238E27FC236}">
                <a16:creationId xmlns:a16="http://schemas.microsoft.com/office/drawing/2014/main" id="{059CB9ED-C921-74FE-D1F0-61383FA72611}"/>
              </a:ext>
              <a:ext uri="{C183D7F6-B498-43B3-948B-1728B52AA6E4}">
                <adec:decorative xmlns:adec="http://schemas.microsoft.com/office/drawing/2017/decorative" val="0"/>
              </a:ext>
            </a:extLst>
          </p:cNvPr>
          <p:cNvSpPr txBox="1"/>
          <p:nvPr/>
        </p:nvSpPr>
        <p:spPr>
          <a:xfrm>
            <a:off x="6756400" y="295362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interview questions based on unique job requirements then crowdsource additional ideas and have Copilot create a final list.</a:t>
            </a:r>
          </a:p>
        </p:txBody>
      </p:sp>
      <p:grpSp>
        <p:nvGrpSpPr>
          <p:cNvPr id="99" name="Group 98">
            <a:extLst>
              <a:ext uri="{FF2B5EF4-FFF2-40B4-BE49-F238E27FC236}">
                <a16:creationId xmlns:a16="http://schemas.microsoft.com/office/drawing/2014/main" id="{B4EAB845-640C-B8EC-3CE8-8EDBF3D64801}"/>
              </a:ext>
              <a:ext uri="{C183D7F6-B498-43B3-948B-1728B52AA6E4}">
                <adec:decorative xmlns:adec="http://schemas.microsoft.com/office/drawing/2017/decorative" val="1"/>
              </a:ext>
            </a:extLst>
          </p:cNvPr>
          <p:cNvGrpSpPr>
            <a:grpSpLocks/>
          </p:cNvGrpSpPr>
          <p:nvPr/>
        </p:nvGrpSpPr>
        <p:grpSpPr>
          <a:xfrm>
            <a:off x="4173992" y="3626785"/>
            <a:ext cx="534543" cy="534543"/>
            <a:chOff x="7426812" y="8381781"/>
            <a:chExt cx="534543" cy="534543"/>
          </a:xfrm>
        </p:grpSpPr>
        <p:sp>
          <p:nvSpPr>
            <p:cNvPr id="100" name="Rounded Rectangle 46">
              <a:extLst>
                <a:ext uri="{FF2B5EF4-FFF2-40B4-BE49-F238E27FC236}">
                  <a16:creationId xmlns:a16="http://schemas.microsoft.com/office/drawing/2014/main" id="{959328A1-7DBB-6A14-E5F8-8D2574F4A243}"/>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1" name="Picture 6" descr="Microsoft Teams Logo, symbol, meaning, history, PNG">
              <a:hlinkClick r:id="rId14"/>
              <a:extLst>
                <a:ext uri="{FF2B5EF4-FFF2-40B4-BE49-F238E27FC236}">
                  <a16:creationId xmlns:a16="http://schemas.microsoft.com/office/drawing/2014/main" id="{41222F3A-1082-E0B8-258B-12D80ED750F2}"/>
                </a:ext>
              </a:extLst>
            </p:cNvPr>
            <p:cNvPicPr>
              <a:picLocks noChangeArrowheads="1"/>
            </p:cNvPicPr>
            <p:nvPr/>
          </p:nvPicPr>
          <p:blipFill rotWithShape="1">
            <a:blip r:embed="rId15"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156" name="TextBox 1155">
            <a:extLst>
              <a:ext uri="{FF2B5EF4-FFF2-40B4-BE49-F238E27FC236}">
                <a16:creationId xmlns:a16="http://schemas.microsoft.com/office/drawing/2014/main" id="{789F22D4-23E5-D8C8-3586-481C90B55419}"/>
              </a:ext>
              <a:ext uri="{C183D7F6-B498-43B3-948B-1728B52AA6E4}">
                <adec:decorative xmlns:adec="http://schemas.microsoft.com/office/drawing/2017/decorative" val="0"/>
              </a:ext>
            </a:extLst>
          </p:cNvPr>
          <p:cNvSpPr txBox="1"/>
          <p:nvPr/>
        </p:nvSpPr>
        <p:spPr>
          <a:xfrm>
            <a:off x="4953152" y="3801723"/>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157" name="TextBox 1156">
            <a:extLst>
              <a:ext uri="{FF2B5EF4-FFF2-40B4-BE49-F238E27FC236}">
                <a16:creationId xmlns:a16="http://schemas.microsoft.com/office/drawing/2014/main" id="{1DE0CDF8-DA20-5979-D0ED-B4AF5854E714}"/>
              </a:ext>
              <a:ext uri="{C183D7F6-B498-43B3-948B-1728B52AA6E4}">
                <adec:decorative xmlns:adec="http://schemas.microsoft.com/office/drawing/2017/decorative" val="0"/>
              </a:ext>
            </a:extLst>
          </p:cNvPr>
          <p:cNvSpPr txBox="1"/>
          <p:nvPr/>
        </p:nvSpPr>
        <p:spPr>
          <a:xfrm>
            <a:off x="6756400" y="3724779"/>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Conduct a group interview in Teams and ask Copilot to summarize the contributions of each candidate.</a:t>
            </a:r>
          </a:p>
        </p:txBody>
      </p:sp>
      <p:grpSp>
        <p:nvGrpSpPr>
          <p:cNvPr id="1147" name="Group 1146">
            <a:extLst>
              <a:ext uri="{FF2B5EF4-FFF2-40B4-BE49-F238E27FC236}">
                <a16:creationId xmlns:a16="http://schemas.microsoft.com/office/drawing/2014/main" id="{CCC153C4-92BA-42C2-3F11-B04AB0918741}"/>
              </a:ext>
              <a:ext uri="{C183D7F6-B498-43B3-948B-1728B52AA6E4}">
                <adec:decorative xmlns:adec="http://schemas.microsoft.com/office/drawing/2017/decorative" val="1"/>
              </a:ext>
            </a:extLst>
          </p:cNvPr>
          <p:cNvGrpSpPr>
            <a:grpSpLocks/>
          </p:cNvGrpSpPr>
          <p:nvPr/>
        </p:nvGrpSpPr>
        <p:grpSpPr>
          <a:xfrm>
            <a:off x="4173992" y="4397940"/>
            <a:ext cx="534543" cy="534543"/>
            <a:chOff x="1047176" y="8381781"/>
            <a:chExt cx="534543" cy="534543"/>
          </a:xfrm>
        </p:grpSpPr>
        <p:sp>
          <p:nvSpPr>
            <p:cNvPr id="1148" name="server_2" title="Icon of a server with a padlock in the lower right corner">
              <a:extLst>
                <a:ext uri="{FF2B5EF4-FFF2-40B4-BE49-F238E27FC236}">
                  <a16:creationId xmlns:a16="http://schemas.microsoft.com/office/drawing/2014/main" id="{D008ACD1-6306-99B6-CF25-430EC02DD9A6}"/>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149" name="Rounded Rectangle 46">
              <a:extLst>
                <a:ext uri="{FF2B5EF4-FFF2-40B4-BE49-F238E27FC236}">
                  <a16:creationId xmlns:a16="http://schemas.microsoft.com/office/drawing/2014/main" id="{3EEC7B60-2300-F2E4-B491-F851A8E9D976}"/>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50" name="Picture 10" descr="Microsoft Word Logo - PNG and Vector - Logo Download">
              <a:hlinkClick r:id="rId7"/>
              <a:extLst>
                <a:ext uri="{FF2B5EF4-FFF2-40B4-BE49-F238E27FC236}">
                  <a16:creationId xmlns:a16="http://schemas.microsoft.com/office/drawing/2014/main" id="{A7F7D098-1BF8-CD62-3D06-BD6F23E06391}"/>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61" name="TextBox 1160">
            <a:extLst>
              <a:ext uri="{FF2B5EF4-FFF2-40B4-BE49-F238E27FC236}">
                <a16:creationId xmlns:a16="http://schemas.microsoft.com/office/drawing/2014/main" id="{3E1BA581-583F-61E8-95D0-B52579CCA711}"/>
              </a:ext>
              <a:ext uri="{C183D7F6-B498-43B3-948B-1728B52AA6E4}">
                <adec:decorative xmlns:adec="http://schemas.microsoft.com/office/drawing/2017/decorative" val="0"/>
              </a:ext>
            </a:extLst>
          </p:cNvPr>
          <p:cNvSpPr txBox="1"/>
          <p:nvPr/>
        </p:nvSpPr>
        <p:spPr>
          <a:xfrm>
            <a:off x="4953152" y="457287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162" name="TextBox 1161">
            <a:extLst>
              <a:ext uri="{FF2B5EF4-FFF2-40B4-BE49-F238E27FC236}">
                <a16:creationId xmlns:a16="http://schemas.microsoft.com/office/drawing/2014/main" id="{A8B86CBF-E3C9-CFF1-01CE-0EE1C2B961AE}"/>
              </a:ext>
              <a:ext uri="{C183D7F6-B498-43B3-948B-1728B52AA6E4}">
                <adec:decorative xmlns:adec="http://schemas.microsoft.com/office/drawing/2017/decorative" val="0"/>
              </a:ext>
            </a:extLst>
          </p:cNvPr>
          <p:cNvSpPr txBox="1"/>
          <p:nvPr/>
        </p:nvSpPr>
        <p:spPr>
          <a:xfrm>
            <a:off x="6756400" y="449593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Command Copilot in Word to draft a customized offer letter based on </a:t>
            </a:r>
            <a:br>
              <a:rPr kumimoji="0" lang="en-US" sz="1100" b="0" i="0" u="none" strike="noStrike" kern="1200" cap="none" spc="0" normalizeH="0" baseline="0" noProof="0">
                <a:ln>
                  <a:noFill/>
                </a:ln>
                <a:solidFill>
                  <a:prstClr val="black"/>
                </a:solidFill>
                <a:effectLst/>
                <a:uLnTx/>
                <a:uFillTx/>
                <a:latin typeface="Segoe UI"/>
                <a:ea typeface="+mn-ea"/>
                <a:cs typeface="+mn-cs"/>
              </a:rPr>
            </a:br>
            <a:r>
              <a:rPr kumimoji="0" lang="en-US" sz="1100" b="0" i="0" u="none" strike="noStrike" kern="1200" cap="none" spc="0" normalizeH="0" baseline="0" noProof="0">
                <a:ln>
                  <a:noFill/>
                </a:ln>
                <a:solidFill>
                  <a:prstClr val="black"/>
                </a:solidFill>
                <a:effectLst/>
                <a:uLnTx/>
                <a:uFillTx/>
                <a:latin typeface="Segoe UI"/>
                <a:ea typeface="+mn-ea"/>
                <a:cs typeface="+mn-cs"/>
              </a:rPr>
              <a:t>your inputs.</a:t>
            </a:r>
          </a:p>
        </p:txBody>
      </p:sp>
      <p:grpSp>
        <p:nvGrpSpPr>
          <p:cNvPr id="1171" name="Group 1170">
            <a:extLst>
              <a:ext uri="{FF2B5EF4-FFF2-40B4-BE49-F238E27FC236}">
                <a16:creationId xmlns:a16="http://schemas.microsoft.com/office/drawing/2014/main" id="{D566BC3A-966C-647D-342C-B0352D78B1F4}"/>
              </a:ext>
              <a:ext uri="{C183D7F6-B498-43B3-948B-1728B52AA6E4}">
                <adec:decorative xmlns:adec="http://schemas.microsoft.com/office/drawing/2017/decorative" val="1"/>
              </a:ext>
            </a:extLst>
          </p:cNvPr>
          <p:cNvGrpSpPr>
            <a:grpSpLocks/>
          </p:cNvGrpSpPr>
          <p:nvPr/>
        </p:nvGrpSpPr>
        <p:grpSpPr>
          <a:xfrm>
            <a:off x="4173992" y="5169093"/>
            <a:ext cx="534543" cy="534543"/>
            <a:chOff x="9021721" y="8381781"/>
            <a:chExt cx="534543" cy="534543"/>
          </a:xfrm>
        </p:grpSpPr>
        <p:sp>
          <p:nvSpPr>
            <p:cNvPr id="1172" name="Rounded Rectangle 46">
              <a:extLst>
                <a:ext uri="{FF2B5EF4-FFF2-40B4-BE49-F238E27FC236}">
                  <a16:creationId xmlns:a16="http://schemas.microsoft.com/office/drawing/2014/main" id="{A7032D4F-A9D7-8336-9C87-72C47B7E6009}"/>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73" name="Picture 4" descr="Microsoft PowerPoint Logo - PNG and Vector - Logo Download">
              <a:hlinkClick r:id="rId16"/>
              <a:extLst>
                <a:ext uri="{FF2B5EF4-FFF2-40B4-BE49-F238E27FC236}">
                  <a16:creationId xmlns:a16="http://schemas.microsoft.com/office/drawing/2014/main" id="{09D11560-B464-ED22-B99B-9A48B2502879}"/>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166" name="TextBox 1165">
            <a:extLst>
              <a:ext uri="{FF2B5EF4-FFF2-40B4-BE49-F238E27FC236}">
                <a16:creationId xmlns:a16="http://schemas.microsoft.com/office/drawing/2014/main" id="{82E552DA-2535-1D2A-C670-822FD4DF38DC}"/>
              </a:ext>
              <a:ext uri="{C183D7F6-B498-43B3-948B-1728B52AA6E4}">
                <adec:decorative xmlns:adec="http://schemas.microsoft.com/office/drawing/2017/decorative" val="0"/>
              </a:ext>
            </a:extLst>
          </p:cNvPr>
          <p:cNvSpPr txBox="1"/>
          <p:nvPr/>
        </p:nvSpPr>
        <p:spPr>
          <a:xfrm>
            <a:off x="4953152" y="5344031"/>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167" name="TextBox 1166">
            <a:extLst>
              <a:ext uri="{FF2B5EF4-FFF2-40B4-BE49-F238E27FC236}">
                <a16:creationId xmlns:a16="http://schemas.microsoft.com/office/drawing/2014/main" id="{1E8B9AF7-701D-8384-C4FD-849D64A0AE81}"/>
              </a:ext>
              <a:ext uri="{C183D7F6-B498-43B3-948B-1728B52AA6E4}">
                <adec:decorative xmlns:adec="http://schemas.microsoft.com/office/drawing/2017/decorative" val="0"/>
              </a:ext>
            </a:extLst>
          </p:cNvPr>
          <p:cNvSpPr txBox="1"/>
          <p:nvPr/>
        </p:nvSpPr>
        <p:spPr>
          <a:xfrm>
            <a:off x="6756400" y="5351725"/>
            <a:ext cx="4852987" cy="169277"/>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powerful onboarding materials in PowerPoint.</a:t>
            </a:r>
          </a:p>
        </p:txBody>
      </p:sp>
      <p:sp>
        <p:nvSpPr>
          <p:cNvPr id="1168" name="TextBox 1167">
            <a:extLst>
              <a:ext uri="{FF2B5EF4-FFF2-40B4-BE49-F238E27FC236}">
                <a16:creationId xmlns:a16="http://schemas.microsoft.com/office/drawing/2014/main" id="{F97F2D2B-2427-61E8-8ED3-5362A4A3AC89}"/>
              </a:ext>
            </a:extLst>
          </p:cNvPr>
          <p:cNvSpPr txBox="1"/>
          <p:nvPr/>
        </p:nvSpPr>
        <p:spPr>
          <a:xfrm>
            <a:off x="4193059"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18">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169" name="TextBox 1168">
            <a:extLst>
              <a:ext uri="{FF2B5EF4-FFF2-40B4-BE49-F238E27FC236}">
                <a16:creationId xmlns:a16="http://schemas.microsoft.com/office/drawing/2014/main" id="{0E4CDF2A-E572-09AA-CE0A-456C3E2ACF0C}"/>
              </a:ext>
            </a:extLst>
          </p:cNvPr>
          <p:cNvSpPr txBox="1"/>
          <p:nvPr/>
        </p:nvSpPr>
        <p:spPr>
          <a:xfrm>
            <a:off x="6659378"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19">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170" name="TextBox 1169">
            <a:extLst>
              <a:ext uri="{FF2B5EF4-FFF2-40B4-BE49-F238E27FC236}">
                <a16:creationId xmlns:a16="http://schemas.microsoft.com/office/drawing/2014/main" id="{1F62CACF-FACB-F24C-E353-EB89DDA53817}"/>
              </a:ext>
            </a:extLst>
          </p:cNvPr>
          <p:cNvSpPr txBox="1"/>
          <p:nvPr/>
        </p:nvSpPr>
        <p:spPr>
          <a:xfrm>
            <a:off x="9125697" y="6185137"/>
            <a:ext cx="2342263"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0">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 uri="{C183D7F6-B498-43B3-948B-1728B52AA6E4}">
                <adec:decorative xmlns:adec="http://schemas.microsoft.com/office/drawing/2017/decorative" val="1"/>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21"/>
              <a:extLst>
                <a:ext uri="{FF2B5EF4-FFF2-40B4-BE49-F238E27FC236}">
                  <a16:creationId xmlns:a16="http://schemas.microsoft.com/office/drawing/2014/main" id="{8F158F4A-0557-4EB3-75DA-835959493C89}"/>
                </a:ext>
              </a:extLst>
            </p:cNvPr>
            <p:cNvPicPr>
              <a:picLocks noChangeArrowheads="1"/>
            </p:cNvPicPr>
            <p:nvPr/>
          </p:nvPicPr>
          <p:blipFill rotWithShape="1">
            <a:blip r:embed="rId22"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37443" y="1795849"/>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7"/>
              <a:extLst>
                <a:ext uri="{FF2B5EF4-FFF2-40B4-BE49-F238E27FC236}">
                  <a16:creationId xmlns:a16="http://schemas.microsoft.com/office/drawing/2014/main" id="{DAD8B5CB-A2C5-5A1C-E8BB-28ECB76446C2}"/>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6"/>
              <a:extLst>
                <a:ext uri="{FF2B5EF4-FFF2-40B4-BE49-F238E27FC236}">
                  <a16:creationId xmlns:a16="http://schemas.microsoft.com/office/drawing/2014/main" id="{5F19379A-147E-0335-8BD4-1F1633180699}"/>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14"/>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9"/>
              <a:extLst>
                <a:ext uri="{FF2B5EF4-FFF2-40B4-BE49-F238E27FC236}">
                  <a16:creationId xmlns:a16="http://schemas.microsoft.com/office/drawing/2014/main" id="{7AFF613E-BE21-4995-D34C-15C1A4248D87}"/>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23"/>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12595089" y="5743274"/>
              <a:ext cx="693723" cy="693723"/>
            </a:xfrm>
            <a:prstGeom prst="rect">
              <a:avLst/>
            </a:prstGeom>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6"/>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6"/>
              <a:extLst>
                <a:ext uri="{FF2B5EF4-FFF2-40B4-BE49-F238E27FC236}">
                  <a16:creationId xmlns:a16="http://schemas.microsoft.com/office/drawing/2014/main" id="{DED28364-B60D-1697-AAE8-488720735194}"/>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28"/>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28"/>
              <a:extLst>
                <a:ext uri="{FF2B5EF4-FFF2-40B4-BE49-F238E27FC236}">
                  <a16:creationId xmlns:a16="http://schemas.microsoft.com/office/drawing/2014/main" id="{709545DF-9136-0108-A8F4-56F58FCE96A4}"/>
                </a:ext>
              </a:extLst>
            </p:cNvPr>
            <p:cNvPicPr>
              <a:picLocks noChangeAspect="1"/>
            </p:cNvPicPr>
            <p:nvPr/>
          </p:nvPicPr>
          <p:blipFill>
            <a:blip r:embed="rId29"/>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30"/>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30"/>
              <a:extLst>
                <a:ext uri="{FF2B5EF4-FFF2-40B4-BE49-F238E27FC236}">
                  <a16:creationId xmlns:a16="http://schemas.microsoft.com/office/drawing/2014/main" id="{69AB0380-4C15-A6BB-9634-4CC891FA94DD}"/>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11"/>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11"/>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724341" y="6815379"/>
              <a:ext cx="382586" cy="382585"/>
            </a:xfrm>
            <a:prstGeom prst="rect">
              <a:avLst/>
            </a:prstGeom>
          </p:spPr>
        </p:pic>
      </p:grpSp>
    </p:spTree>
    <p:extLst>
      <p:ext uri="{BB962C8B-B14F-4D97-AF65-F5344CB8AC3E}">
        <p14:creationId xmlns:p14="http://schemas.microsoft.com/office/powerpoint/2010/main" val="47716649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0325EA37-FFE4-E087-8E03-B344949B2350}"/>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72" name="Rectangle: Rounded Corners 6">
              <a:extLst>
                <a:ext uri="{FF2B5EF4-FFF2-40B4-BE49-F238E27FC236}">
                  <a16:creationId xmlns:a16="http://schemas.microsoft.com/office/drawing/2014/main" id="{28460C1A-A9CF-1749-EDCC-9AE7EFB846C0}"/>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6" name="Rectangle: Rounded Corners 6">
              <a:extLst>
                <a:ext uri="{FF2B5EF4-FFF2-40B4-BE49-F238E27FC236}">
                  <a16:creationId xmlns:a16="http://schemas.microsoft.com/office/drawing/2014/main" id="{ACC14BA4-8A96-891D-220F-16DA4AE9C5F0}"/>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Rectangle: Rounded Corners 6">
              <a:extLst>
                <a:ext uri="{FF2B5EF4-FFF2-40B4-BE49-F238E27FC236}">
                  <a16:creationId xmlns:a16="http://schemas.microsoft.com/office/drawing/2014/main" id="{8BBD970A-ABFB-0041-33D3-D7AEB894F1E5}"/>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8" name="Rectangle: Rounded Corners 3">
              <a:extLst>
                <a:ext uri="{FF2B5EF4-FFF2-40B4-BE49-F238E27FC236}">
                  <a16:creationId xmlns:a16="http://schemas.microsoft.com/office/drawing/2014/main" id="{D9E45868-D8C2-D04F-30AE-56A79C96FB78}"/>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82" name="Rectangle: Rounded Corners 6">
              <a:extLst>
                <a:ext uri="{FF2B5EF4-FFF2-40B4-BE49-F238E27FC236}">
                  <a16:creationId xmlns:a16="http://schemas.microsoft.com/office/drawing/2014/main" id="{615E2E66-7956-160F-2B00-1F1C1AD23646}"/>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3" name="Rectangle: Rounded Corners 6">
              <a:extLst>
                <a:ext uri="{FF2B5EF4-FFF2-40B4-BE49-F238E27FC236}">
                  <a16:creationId xmlns:a16="http://schemas.microsoft.com/office/drawing/2014/main" id="{1EE57E0C-CEAE-3425-6EB6-AB19B54C41DF}"/>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4" name="Rectangle: Rounded Corners 6">
              <a:extLst>
                <a:ext uri="{FF2B5EF4-FFF2-40B4-BE49-F238E27FC236}">
                  <a16:creationId xmlns:a16="http://schemas.microsoft.com/office/drawing/2014/main" id="{E01E9659-40EF-D631-7BB1-062BF98E0078}"/>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8" name="Rectangle: Rounded Corners 3">
              <a:extLst>
                <a:ext uri="{FF2B5EF4-FFF2-40B4-BE49-F238E27FC236}">
                  <a16:creationId xmlns:a16="http://schemas.microsoft.com/office/drawing/2014/main" id="{8B2DE42A-AD94-C224-F360-F7AB08781CEE}"/>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Copilot for Microsoft 365 augmented hiring workflow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0" name="Picture 2" descr="Microsoft Copilot logo">
            <a:extLst>
              <a:ext uri="{FF2B5EF4-FFF2-40B4-BE49-F238E27FC236}">
                <a16:creationId xmlns:a16="http://schemas.microsoft.com/office/drawing/2014/main" id="{B81D93D4-718E-3978-F602-6D1EB16789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89" name="TextBox 88">
            <a:extLst>
              <a:ext uri="{FF2B5EF4-FFF2-40B4-BE49-F238E27FC236}">
                <a16:creationId xmlns:a16="http://schemas.microsoft.com/office/drawing/2014/main" id="{C6B92E15-2AE6-F2D8-3737-7858A7A5C373}"/>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Create a job description</a:t>
            </a:r>
          </a:p>
        </p:txBody>
      </p:sp>
      <p:sp>
        <p:nvSpPr>
          <p:cNvPr id="92" name="Text Placeholder 2">
            <a:extLst>
              <a:ext uri="{FF2B5EF4-FFF2-40B4-BE49-F238E27FC236}">
                <a16:creationId xmlns:a16="http://schemas.microsoft.com/office/drawing/2014/main" id="{0926F85C-E1DF-CEF5-3951-41B3CA233C58}"/>
              </a:ext>
            </a:extLst>
          </p:cNvPr>
          <p:cNvSpPr txBox="1">
            <a:spLocks/>
          </p:cNvSpPr>
          <p:nvPr/>
        </p:nvSpPr>
        <p:spPr>
          <a:xfrm>
            <a:off x="754898"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from a blank document prompt Copilot in Word </a:t>
            </a:r>
          </a:p>
        </p:txBody>
      </p:sp>
      <p:grpSp>
        <p:nvGrpSpPr>
          <p:cNvPr id="162" name="Group 161" descr="Microsoft Word Logo">
            <a:extLst>
              <a:ext uri="{FF2B5EF4-FFF2-40B4-BE49-F238E27FC236}">
                <a16:creationId xmlns:a16="http://schemas.microsoft.com/office/drawing/2014/main" id="{EF867695-FE80-11B7-34E0-19EBEB5B7CA0}"/>
              </a:ext>
              <a:ext uri="{C183D7F6-B498-43B3-948B-1728B52AA6E4}">
                <adec:decorative xmlns:adec="http://schemas.microsoft.com/office/drawing/2017/decorative" val="0"/>
              </a:ext>
            </a:extLst>
          </p:cNvPr>
          <p:cNvGrpSpPr>
            <a:grpSpLocks/>
          </p:cNvGrpSpPr>
          <p:nvPr/>
        </p:nvGrpSpPr>
        <p:grpSpPr>
          <a:xfrm>
            <a:off x="3610467" y="1434677"/>
            <a:ext cx="534543" cy="534543"/>
            <a:chOff x="5006422" y="10181153"/>
            <a:chExt cx="659280" cy="659280"/>
          </a:xfrm>
        </p:grpSpPr>
        <p:sp>
          <p:nvSpPr>
            <p:cNvPr id="164" name="Rounded Rectangle 46">
              <a:extLst>
                <a:ext uri="{FF2B5EF4-FFF2-40B4-BE49-F238E27FC236}">
                  <a16:creationId xmlns:a16="http://schemas.microsoft.com/office/drawing/2014/main" id="{84ADF5DA-5C3B-99DD-3CE6-BE59E69B192E}"/>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5" name="Graphic 164">
              <a:extLst>
                <a:ext uri="{FF2B5EF4-FFF2-40B4-BE49-F238E27FC236}">
                  <a16:creationId xmlns:a16="http://schemas.microsoft.com/office/drawing/2014/main" id="{DAEBABAF-0EC7-1F49-3228-C4F4D315BDB3}"/>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26279" t="26853" r="22699" b="26853"/>
            <a:stretch/>
          </p:blipFill>
          <p:spPr>
            <a:xfrm>
              <a:off x="5112857" y="10308272"/>
              <a:ext cx="446412" cy="405040"/>
            </a:xfrm>
            <a:prstGeom prst="rect">
              <a:avLst/>
            </a:prstGeom>
          </p:spPr>
        </p:pic>
      </p:grpSp>
      <p:sp>
        <p:nvSpPr>
          <p:cNvPr id="133" name="Rectangle: Rounded Corners 6">
            <a:extLst>
              <a:ext uri="{FF2B5EF4-FFF2-40B4-BE49-F238E27FC236}">
                <a16:creationId xmlns:a16="http://schemas.microsoft.com/office/drawing/2014/main" id="{19670769-E397-A1C6-0A40-E01275DE01E8}"/>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5" name="Title 1">
            <a:extLst>
              <a:ext uri="{FF2B5EF4-FFF2-40B4-BE49-F238E27FC236}">
                <a16:creationId xmlns:a16="http://schemas.microsoft.com/office/drawing/2014/main" id="{1A970498-421D-3948-377B-9BD3CF19D0FD}"/>
              </a:ext>
            </a:extLst>
          </p:cNvPr>
          <p:cNvSpPr txBox="1">
            <a:spLocks/>
          </p:cNvSpPr>
          <p:nvPr/>
        </p:nvSpPr>
        <p:spPr>
          <a:xfrm>
            <a:off x="878319" y="2942199"/>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job description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for a senior animation designer role, based on the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Design Team Core Responsibility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document. </a:t>
            </a:r>
          </a:p>
        </p:txBody>
      </p:sp>
      <p:sp>
        <p:nvSpPr>
          <p:cNvPr id="93" name="TextBox 92">
            <a:extLst>
              <a:ext uri="{FF2B5EF4-FFF2-40B4-BE49-F238E27FC236}">
                <a16:creationId xmlns:a16="http://schemas.microsoft.com/office/drawing/2014/main" id="{1135AA2B-9E09-396E-260A-EE86C415078D}"/>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Discover qualified candidates</a:t>
            </a:r>
          </a:p>
        </p:txBody>
      </p:sp>
      <p:sp>
        <p:nvSpPr>
          <p:cNvPr id="94" name="Text Placeholder 2">
            <a:extLst>
              <a:ext uri="{FF2B5EF4-FFF2-40B4-BE49-F238E27FC236}">
                <a16:creationId xmlns:a16="http://schemas.microsoft.com/office/drawing/2014/main" id="{869B798B-AA67-9974-6A43-A09960A3166A}"/>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Prompt Copilot in Microsoft Copilot</a:t>
            </a:r>
          </a:p>
        </p:txBody>
      </p:sp>
      <p:grpSp>
        <p:nvGrpSpPr>
          <p:cNvPr id="152" name="Group 151" descr="Microsoft Copilot logo">
            <a:extLst>
              <a:ext uri="{FF2B5EF4-FFF2-40B4-BE49-F238E27FC236}">
                <a16:creationId xmlns:a16="http://schemas.microsoft.com/office/drawing/2014/main" id="{A3CD86CE-3D6B-CC70-513A-9F4202A0B606}"/>
              </a:ext>
            </a:extLst>
          </p:cNvPr>
          <p:cNvGrpSpPr>
            <a:grpSpLocks/>
          </p:cNvGrpSpPr>
          <p:nvPr/>
        </p:nvGrpSpPr>
        <p:grpSpPr>
          <a:xfrm>
            <a:off x="7372689" y="1430408"/>
            <a:ext cx="534544" cy="534544"/>
            <a:chOff x="3610465" y="1434675"/>
            <a:chExt cx="534543" cy="534543"/>
          </a:xfrm>
        </p:grpSpPr>
        <p:sp>
          <p:nvSpPr>
            <p:cNvPr id="153" name="Rounded Rectangle 46">
              <a:extLst>
                <a:ext uri="{FF2B5EF4-FFF2-40B4-BE49-F238E27FC236}">
                  <a16:creationId xmlns:a16="http://schemas.microsoft.com/office/drawing/2014/main" id="{237D0DD3-FCB3-8BF0-5A0E-05F23F52F664}"/>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4" name="Picture 2" descr="Zip Co logo SVG free download, id: 101874 - Brandlogos.net">
              <a:hlinkClick r:id="rId6"/>
              <a:extLst>
                <a:ext uri="{FF2B5EF4-FFF2-40B4-BE49-F238E27FC236}">
                  <a16:creationId xmlns:a16="http://schemas.microsoft.com/office/drawing/2014/main" id="{8F119243-BAF6-2B6A-1906-E29C470044C2}"/>
                </a:ext>
              </a:extLst>
            </p:cNvPr>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95" name="Rectangle: Rounded Corners 6">
            <a:extLst>
              <a:ext uri="{FF2B5EF4-FFF2-40B4-BE49-F238E27FC236}">
                <a16:creationId xmlns:a16="http://schemas.microsoft.com/office/drawing/2014/main" id="{3DE592B5-CE4D-713C-4DCE-0A52362939BA}"/>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0" name="Title 1">
            <a:extLst>
              <a:ext uri="{FF2B5EF4-FFF2-40B4-BE49-F238E27FC236}">
                <a16:creationId xmlns:a16="http://schemas.microsoft.com/office/drawing/2014/main" id="{2828C2A4-6846-1220-A4DD-C2C8C26D29D2}"/>
              </a:ext>
            </a:extLst>
          </p:cNvPr>
          <p:cNvSpPr txBox="1">
            <a:spLocks/>
          </p:cNvSpPr>
          <p:nvPr/>
        </p:nvSpPr>
        <p:spPr>
          <a:xfrm>
            <a:off x="4613434" y="2942199"/>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Based on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Candidate #1 resume</a:t>
            </a:r>
            <a:r>
              <a:rPr kumimoji="0" lang="en-US" sz="1000" b="0" i="0" u="none" strike="noStrike" kern="1200" cap="none" spc="0" normalizeH="0" baseline="0" noProof="0">
                <a:ln w="3175">
                  <a:noFill/>
                </a:ln>
                <a:solidFill>
                  <a:srgbClr val="0078D4"/>
                </a:solidFill>
                <a:effectLst/>
                <a:uLnTx/>
                <a:uFillTx/>
                <a:latin typeface="Segoe UI"/>
                <a:ea typeface="+mn-ea"/>
                <a:cs typeface="Segoe UI" pitchFamily="34" charset="0"/>
              </a:rPr>
              <a: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provide a summary of the skills, experience, and qualifications of the candidate.</a:t>
            </a:r>
          </a:p>
        </p:txBody>
      </p:sp>
      <p:sp>
        <p:nvSpPr>
          <p:cNvPr id="96" name="TextBox 95">
            <a:extLst>
              <a:ext uri="{FF2B5EF4-FFF2-40B4-BE49-F238E27FC236}">
                <a16:creationId xmlns:a16="http://schemas.microsoft.com/office/drawing/2014/main" id="{437F58DE-CBD7-8295-7C05-CDB311B41AEC}"/>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interview questions</a:t>
            </a:r>
          </a:p>
        </p:txBody>
      </p:sp>
      <p:sp>
        <p:nvSpPr>
          <p:cNvPr id="97" name="Text Placeholder 2">
            <a:extLst>
              <a:ext uri="{FF2B5EF4-FFF2-40B4-BE49-F238E27FC236}">
                <a16:creationId xmlns:a16="http://schemas.microsoft.com/office/drawing/2014/main" id="{73AC0F58-3441-E1DD-A89E-36C9D4364EC8}"/>
              </a:ext>
            </a:extLst>
          </p:cNvPr>
          <p:cNvSpPr txBox="1">
            <a:spLocks/>
          </p:cNvSpPr>
          <p:nvPr/>
        </p:nvSpPr>
        <p:spPr>
          <a:xfrm>
            <a:off x="8229191"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Prompt Copilot in Loop to create a set of interview questions</a:t>
            </a:r>
          </a:p>
        </p:txBody>
      </p:sp>
      <p:grpSp>
        <p:nvGrpSpPr>
          <p:cNvPr id="3" name="Group 2" descr="Copilot in a loop logo">
            <a:extLst>
              <a:ext uri="{FF2B5EF4-FFF2-40B4-BE49-F238E27FC236}">
                <a16:creationId xmlns:a16="http://schemas.microsoft.com/office/drawing/2014/main" id="{AD917FF0-CBD0-C449-84A4-432C725DC588}"/>
              </a:ext>
              <a:ext uri="{C183D7F6-B498-43B3-948B-1728B52AA6E4}">
                <adec:decorative xmlns:adec="http://schemas.microsoft.com/office/drawing/2017/decorative" val="0"/>
              </a:ext>
            </a:extLst>
          </p:cNvPr>
          <p:cNvGrpSpPr>
            <a:grpSpLocks/>
          </p:cNvGrpSpPr>
          <p:nvPr/>
        </p:nvGrpSpPr>
        <p:grpSpPr>
          <a:xfrm>
            <a:off x="11118805" y="1412878"/>
            <a:ext cx="534543" cy="534543"/>
            <a:chOff x="12648363" y="6739401"/>
            <a:chExt cx="534543" cy="534543"/>
          </a:xfrm>
        </p:grpSpPr>
        <p:sp>
          <p:nvSpPr>
            <p:cNvPr id="4" name="Rounded Rectangle 46">
              <a:hlinkClick r:id="rId8"/>
              <a:extLst>
                <a:ext uri="{FF2B5EF4-FFF2-40B4-BE49-F238E27FC236}">
                  <a16:creationId xmlns:a16="http://schemas.microsoft.com/office/drawing/2014/main" id="{E3DAB78F-F145-A10B-A0CE-C6EFA9A57876}"/>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 name="Graphic 4">
              <a:hlinkClick r:id="rId8"/>
              <a:extLst>
                <a:ext uri="{FF2B5EF4-FFF2-40B4-BE49-F238E27FC236}">
                  <a16:creationId xmlns:a16="http://schemas.microsoft.com/office/drawing/2014/main" id="{2D821C02-DA21-DAFA-99A2-884F53F161BA}"/>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724341" y="6815379"/>
              <a:ext cx="382586" cy="382585"/>
            </a:xfrm>
            <a:prstGeom prst="rect">
              <a:avLst/>
            </a:prstGeom>
          </p:spPr>
        </p:pic>
      </p:grpSp>
      <p:sp>
        <p:nvSpPr>
          <p:cNvPr id="134" name="Rectangle: Rounded Corners 6">
            <a:extLst>
              <a:ext uri="{FF2B5EF4-FFF2-40B4-BE49-F238E27FC236}">
                <a16:creationId xmlns:a16="http://schemas.microsoft.com/office/drawing/2014/main" id="{68274C50-C2DF-B423-9666-F36D2DF4B913}"/>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6" name="Title 1">
            <a:extLst>
              <a:ext uri="{FF2B5EF4-FFF2-40B4-BE49-F238E27FC236}">
                <a16:creationId xmlns:a16="http://schemas.microsoft.com/office/drawing/2014/main" id="{183E321C-7207-FC2F-69C3-C578FA6FB769}"/>
              </a:ext>
            </a:extLst>
          </p:cNvPr>
          <p:cNvSpPr txBox="1">
            <a:spLocks/>
          </p:cNvSpPr>
          <p:nvPr/>
        </p:nvSpPr>
        <p:spPr>
          <a:xfrm>
            <a:off x="8352613" y="2865255"/>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set of interview questions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for the position of Senior Animation Designer. Ask about previous experience, goals, and include some questions about personal interests.</a:t>
            </a:r>
          </a:p>
        </p:txBody>
      </p:sp>
      <p:sp>
        <p:nvSpPr>
          <p:cNvPr id="98" name="TextBox 97">
            <a:extLst>
              <a:ext uri="{FF2B5EF4-FFF2-40B4-BE49-F238E27FC236}">
                <a16:creationId xmlns:a16="http://schemas.microsoft.com/office/drawing/2014/main" id="{1C92BC9F-BDB0-3094-9137-0ACF351FFF23}"/>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Conduct an interview</a:t>
            </a:r>
          </a:p>
        </p:txBody>
      </p:sp>
      <p:sp>
        <p:nvSpPr>
          <p:cNvPr id="99" name="Text Placeholder 2">
            <a:extLst>
              <a:ext uri="{FF2B5EF4-FFF2-40B4-BE49-F238E27FC236}">
                <a16:creationId xmlns:a16="http://schemas.microsoft.com/office/drawing/2014/main" id="{267C4CB0-72F1-D43B-6EAC-B951DB242709}"/>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During the interview prompt Copilot in Teams</a:t>
            </a:r>
          </a:p>
        </p:txBody>
      </p:sp>
      <p:grpSp>
        <p:nvGrpSpPr>
          <p:cNvPr id="155" name="Group 154" descr="Microsoft Teams Logo">
            <a:extLst>
              <a:ext uri="{FF2B5EF4-FFF2-40B4-BE49-F238E27FC236}">
                <a16:creationId xmlns:a16="http://schemas.microsoft.com/office/drawing/2014/main" id="{7C3F8A29-06B6-DFB0-A58D-767827253620}"/>
              </a:ext>
              <a:ext uri="{C183D7F6-B498-43B3-948B-1728B52AA6E4}">
                <adec:decorative xmlns:adec="http://schemas.microsoft.com/office/drawing/2017/decorative" val="0"/>
              </a:ext>
            </a:extLst>
          </p:cNvPr>
          <p:cNvGrpSpPr>
            <a:grpSpLocks/>
          </p:cNvGrpSpPr>
          <p:nvPr/>
        </p:nvGrpSpPr>
        <p:grpSpPr>
          <a:xfrm>
            <a:off x="3641327" y="4031176"/>
            <a:ext cx="534544" cy="534544"/>
            <a:chOff x="3125234" y="13590476"/>
            <a:chExt cx="659280" cy="659280"/>
          </a:xfrm>
        </p:grpSpPr>
        <p:sp>
          <p:nvSpPr>
            <p:cNvPr id="156" name="Rounded Rectangle 56">
              <a:extLst>
                <a:ext uri="{FF2B5EF4-FFF2-40B4-BE49-F238E27FC236}">
                  <a16:creationId xmlns:a16="http://schemas.microsoft.com/office/drawing/2014/main" id="{C6446D6B-9298-3719-8F94-BF4ECA6EE99E}"/>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7" name="Graphic 156">
              <a:extLst>
                <a:ext uri="{FF2B5EF4-FFF2-40B4-BE49-F238E27FC236}">
                  <a16:creationId xmlns:a16="http://schemas.microsoft.com/office/drawing/2014/main" id="{DC130C72-E174-73E4-CF39-22930BAB105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229606" y="13694555"/>
              <a:ext cx="451120" cy="451118"/>
            </a:xfrm>
            <a:prstGeom prst="rect">
              <a:avLst/>
            </a:prstGeom>
          </p:spPr>
        </p:pic>
      </p:grpSp>
      <p:sp>
        <p:nvSpPr>
          <p:cNvPr id="100" name="Rectangle: Rounded Corners 6">
            <a:extLst>
              <a:ext uri="{FF2B5EF4-FFF2-40B4-BE49-F238E27FC236}">
                <a16:creationId xmlns:a16="http://schemas.microsoft.com/office/drawing/2014/main" id="{A807B664-816D-9600-A799-5892448E43B5}"/>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4" name="Title 1">
            <a:extLst>
              <a:ext uri="{FF2B5EF4-FFF2-40B4-BE49-F238E27FC236}">
                <a16:creationId xmlns:a16="http://schemas.microsoft.com/office/drawing/2014/main" id="{CD433A79-4835-3325-49AF-7DE1A36181BE}"/>
              </a:ext>
            </a:extLst>
          </p:cNvPr>
          <p:cNvSpPr txBox="1">
            <a:spLocks/>
          </p:cNvSpPr>
          <p:nvPr/>
        </p:nvSpPr>
        <p:spPr>
          <a:xfrm>
            <a:off x="878319" y="5467431"/>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What would some good follow up questions be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based on what we have already discussed and are there any questions that I have not answered? </a:t>
            </a:r>
          </a:p>
        </p:txBody>
      </p:sp>
      <p:sp>
        <p:nvSpPr>
          <p:cNvPr id="105" name="TextBox 104">
            <a:extLst>
              <a:ext uri="{FF2B5EF4-FFF2-40B4-BE49-F238E27FC236}">
                <a16:creationId xmlns:a16="http://schemas.microsoft.com/office/drawing/2014/main" id="{DAAA0212-BF3B-E6B4-7534-5CE8A499D9F5}"/>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an offer letter</a:t>
            </a:r>
          </a:p>
        </p:txBody>
      </p:sp>
      <p:sp>
        <p:nvSpPr>
          <p:cNvPr id="107" name="Text Placeholder 2">
            <a:extLst>
              <a:ext uri="{FF2B5EF4-FFF2-40B4-BE49-F238E27FC236}">
                <a16:creationId xmlns:a16="http://schemas.microsoft.com/office/drawing/2014/main" id="{6D7AACC3-4CAE-F752-AD39-660712E51FF8}"/>
              </a:ext>
            </a:extLst>
          </p:cNvPr>
          <p:cNvSpPr txBox="1">
            <a:spLocks/>
          </p:cNvSpPr>
          <p:nvPr/>
        </p:nvSpPr>
        <p:spPr>
          <a:xfrm>
            <a:off x="4490013" y="4690589"/>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in a new email prompt Copilot in Word prompt</a:t>
            </a:r>
          </a:p>
        </p:txBody>
      </p:sp>
      <p:grpSp>
        <p:nvGrpSpPr>
          <p:cNvPr id="176" name="Group 175" descr="Microsoft Word Logo">
            <a:extLst>
              <a:ext uri="{FF2B5EF4-FFF2-40B4-BE49-F238E27FC236}">
                <a16:creationId xmlns:a16="http://schemas.microsoft.com/office/drawing/2014/main" id="{08C9D69E-C520-FE69-FFB2-EEC7C7E71D1C}"/>
              </a:ext>
              <a:ext uri="{C183D7F6-B498-43B3-948B-1728B52AA6E4}">
                <adec:decorative xmlns:adec="http://schemas.microsoft.com/office/drawing/2017/decorative" val="0"/>
              </a:ext>
            </a:extLst>
          </p:cNvPr>
          <p:cNvGrpSpPr>
            <a:grpSpLocks/>
          </p:cNvGrpSpPr>
          <p:nvPr/>
        </p:nvGrpSpPr>
        <p:grpSpPr>
          <a:xfrm>
            <a:off x="7372338" y="4028485"/>
            <a:ext cx="534544" cy="534544"/>
            <a:chOff x="5006422" y="10181153"/>
            <a:chExt cx="659280" cy="659280"/>
          </a:xfrm>
        </p:grpSpPr>
        <p:sp>
          <p:nvSpPr>
            <p:cNvPr id="178" name="Rounded Rectangle 46">
              <a:extLst>
                <a:ext uri="{FF2B5EF4-FFF2-40B4-BE49-F238E27FC236}">
                  <a16:creationId xmlns:a16="http://schemas.microsoft.com/office/drawing/2014/main" id="{DFC6DDD9-14BC-CC10-8233-4D4581486E06}"/>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79" name="Graphic 178">
              <a:extLst>
                <a:ext uri="{FF2B5EF4-FFF2-40B4-BE49-F238E27FC236}">
                  <a16:creationId xmlns:a16="http://schemas.microsoft.com/office/drawing/2014/main" id="{CA1A7405-6FF7-27A7-3012-60E8E5921F94}"/>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26279" t="26853" r="22699" b="26853"/>
            <a:stretch/>
          </p:blipFill>
          <p:spPr>
            <a:xfrm>
              <a:off x="5112857" y="10308272"/>
              <a:ext cx="446412" cy="405040"/>
            </a:xfrm>
            <a:prstGeom prst="rect">
              <a:avLst/>
            </a:prstGeom>
          </p:spPr>
        </p:pic>
      </p:grpSp>
      <p:sp>
        <p:nvSpPr>
          <p:cNvPr id="132" name="Rectangle: Rounded Corners 6">
            <a:extLst>
              <a:ext uri="{FF2B5EF4-FFF2-40B4-BE49-F238E27FC236}">
                <a16:creationId xmlns:a16="http://schemas.microsoft.com/office/drawing/2014/main" id="{FB18D0FF-06D6-07E8-8947-1E3D9448D402}"/>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9" name="Title 1">
            <a:extLst>
              <a:ext uri="{FF2B5EF4-FFF2-40B4-BE49-F238E27FC236}">
                <a16:creationId xmlns:a16="http://schemas.microsoft.com/office/drawing/2014/main" id="{EF122ECF-5053-B271-33F2-9F0D17F7C021}"/>
              </a:ext>
            </a:extLst>
          </p:cNvPr>
          <p:cNvSpPr txBox="1">
            <a:spLocks/>
          </p:cNvSpPr>
          <p:nvPr/>
        </p:nvSpPr>
        <p:spPr>
          <a:xfrm>
            <a:off x="4613434" y="5467431"/>
            <a:ext cx="2735299" cy="615553"/>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an offer letter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to Maya for the position of Senior Animation Designer with a start date of March 16</a:t>
            </a:r>
            <a:r>
              <a:rPr kumimoji="0" lang="en-US" sz="1000" b="0" i="0" u="none" strike="noStrike" kern="1200" cap="none" spc="0" normalizeH="0" baseline="30000" noProof="0">
                <a:ln w="3175">
                  <a:noFill/>
                </a:ln>
                <a:solidFill>
                  <a:prstClr val="black"/>
                </a:solidFill>
                <a:effectLst/>
                <a:uLnTx/>
                <a:uFillTx/>
                <a:latin typeface="Segoe UI"/>
                <a:ea typeface="+mn-ea"/>
                <a:cs typeface="Segoe UI" pitchFamily="34" charset="0"/>
              </a:rPr>
              <a:t>th</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 Include details on our benefits from our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Benefits Handbook.</a:t>
            </a:r>
          </a:p>
        </p:txBody>
      </p:sp>
      <p:sp>
        <p:nvSpPr>
          <p:cNvPr id="108" name="TextBox 107">
            <a:extLst>
              <a:ext uri="{FF2B5EF4-FFF2-40B4-BE49-F238E27FC236}">
                <a16:creationId xmlns:a16="http://schemas.microsoft.com/office/drawing/2014/main" id="{50F03422-4CA8-A604-C64D-53828F46F5C3}"/>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onboarding materials</a:t>
            </a:r>
          </a:p>
        </p:txBody>
      </p:sp>
      <p:sp>
        <p:nvSpPr>
          <p:cNvPr id="109" name="Text Placeholder 2">
            <a:extLst>
              <a:ext uri="{FF2B5EF4-FFF2-40B4-BE49-F238E27FC236}">
                <a16:creationId xmlns:a16="http://schemas.microsoft.com/office/drawing/2014/main" id="{76F19766-FF91-C197-36A5-49684A339F2E}"/>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with a new presentation prompt Copilot</a:t>
            </a:r>
          </a:p>
        </p:txBody>
      </p:sp>
      <p:grpSp>
        <p:nvGrpSpPr>
          <p:cNvPr id="195" name="Group 194" descr="Microsoft PowerPoint Logo">
            <a:extLst>
              <a:ext uri="{FF2B5EF4-FFF2-40B4-BE49-F238E27FC236}">
                <a16:creationId xmlns:a16="http://schemas.microsoft.com/office/drawing/2014/main" id="{87438312-CACE-3F6A-4B36-5282B7736175}"/>
              </a:ext>
            </a:extLst>
          </p:cNvPr>
          <p:cNvGrpSpPr>
            <a:grpSpLocks/>
          </p:cNvGrpSpPr>
          <p:nvPr/>
        </p:nvGrpSpPr>
        <p:grpSpPr>
          <a:xfrm>
            <a:off x="11118805" y="4026753"/>
            <a:ext cx="534543" cy="534543"/>
            <a:chOff x="587375" y="1790700"/>
            <a:chExt cx="1371600" cy="1371600"/>
          </a:xfrm>
        </p:grpSpPr>
        <p:sp>
          <p:nvSpPr>
            <p:cNvPr id="196" name="Rounded Rectangle 46">
              <a:extLst>
                <a:ext uri="{FF2B5EF4-FFF2-40B4-BE49-F238E27FC236}">
                  <a16:creationId xmlns:a16="http://schemas.microsoft.com/office/drawing/2014/main" id="{0E4F9D6A-ED69-C250-0BEE-A0527AC46941}"/>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7" name="Picture 2" descr="Microsoft PowerPoint Logo - PNG and Vector - Logo Download">
              <a:hlinkClick r:id="rId13"/>
              <a:extLst>
                <a:ext uri="{FF2B5EF4-FFF2-40B4-BE49-F238E27FC236}">
                  <a16:creationId xmlns:a16="http://schemas.microsoft.com/office/drawing/2014/main" id="{C8B99D08-0F17-E79E-4B1D-61B475201EA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110" name="Rectangle: Rounded Corners 6">
            <a:extLst>
              <a:ext uri="{FF2B5EF4-FFF2-40B4-BE49-F238E27FC236}">
                <a16:creationId xmlns:a16="http://schemas.microsoft.com/office/drawing/2014/main" id="{CD2EE425-06BF-08EA-54F2-CB3605BA5A58}"/>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5" name="Title 1">
            <a:extLst>
              <a:ext uri="{FF2B5EF4-FFF2-40B4-BE49-F238E27FC236}">
                <a16:creationId xmlns:a16="http://schemas.microsoft.com/office/drawing/2014/main" id="{87996806-7D8F-A62B-9CDF-EF1EEC9C1B48}"/>
              </a:ext>
            </a:extLst>
          </p:cNvPr>
          <p:cNvSpPr txBox="1">
            <a:spLocks/>
          </p:cNvSpPr>
          <p:nvPr/>
        </p:nvSpPr>
        <p:spPr>
          <a:xfrm>
            <a:off x="8352613" y="5467431"/>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presentation from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 [Wo</a:t>
            </a:r>
            <a:r>
              <a:rPr lang="en-US" sz="1000" spc="0" err="1">
                <a:solidFill>
                  <a:prstClr val="black"/>
                </a:solidFill>
                <a:latin typeface="Segoe UI"/>
              </a:rPr>
              <a:t>rd</a:t>
            </a:r>
            <a:r>
              <a:rPr lang="en-US" sz="1000" spc="0">
                <a:solidFill>
                  <a:prstClr val="black"/>
                </a:solidFill>
                <a:latin typeface="Segoe UI"/>
              </a:rPr>
              <a:t> document link to Senior Animation Designer Job Description] Create an overview the job responsibilities .</a:t>
            </a:r>
          </a:p>
        </p:txBody>
      </p:sp>
    </p:spTree>
    <p:extLst>
      <p:ext uri="{BB962C8B-B14F-4D97-AF65-F5344CB8AC3E}">
        <p14:creationId xmlns:p14="http://schemas.microsoft.com/office/powerpoint/2010/main" val="11399774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an HR manager </a:t>
            </a:r>
          </a:p>
        </p:txBody>
      </p:sp>
      <p:pic>
        <p:nvPicPr>
          <p:cNvPr id="41" name="Picture 2" descr="Microsoft Copilot logo">
            <a:extLst>
              <a:ext uri="{FF2B5EF4-FFF2-40B4-BE49-F238E27FC236}">
                <a16:creationId xmlns:a16="http://schemas.microsoft.com/office/drawing/2014/main" id="{7EF5D3C7-0088-8879-3FAE-06A82B6963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08" name="Group 207">
            <a:extLst>
              <a:ext uri="{FF2B5EF4-FFF2-40B4-BE49-F238E27FC236}">
                <a16:creationId xmlns:a16="http://schemas.microsoft.com/office/drawing/2014/main" id="{822EE6DB-AA65-8F56-FF0D-4D38AD89DF5E}"/>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209" name="Freeform: Shape 208">
              <a:extLst>
                <a:ext uri="{FF2B5EF4-FFF2-40B4-BE49-F238E27FC236}">
                  <a16:creationId xmlns:a16="http://schemas.microsoft.com/office/drawing/2014/main" id="{9DDF1119-A269-DCF9-CC33-8F61AF7F97D2}"/>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210" name="Group 209">
              <a:extLst>
                <a:ext uri="{FF2B5EF4-FFF2-40B4-BE49-F238E27FC236}">
                  <a16:creationId xmlns:a16="http://schemas.microsoft.com/office/drawing/2014/main" id="{98CA266A-1430-CC21-D214-F95E14CCC4D7}"/>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229" name="Oval 228">
                <a:extLst>
                  <a:ext uri="{FF2B5EF4-FFF2-40B4-BE49-F238E27FC236}">
                    <a16:creationId xmlns:a16="http://schemas.microsoft.com/office/drawing/2014/main" id="{C2F41570-FD11-FB0E-9967-4717E6A92E38}"/>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30" name="Graphic 68">
                <a:extLst>
                  <a:ext uri="{FF2B5EF4-FFF2-40B4-BE49-F238E27FC236}">
                    <a16:creationId xmlns:a16="http://schemas.microsoft.com/office/drawing/2014/main" id="{B7A67BF9-1DFF-29BC-E7D4-A7DAD142795E}"/>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1" name="Group 210">
              <a:extLst>
                <a:ext uri="{FF2B5EF4-FFF2-40B4-BE49-F238E27FC236}">
                  <a16:creationId xmlns:a16="http://schemas.microsoft.com/office/drawing/2014/main" id="{41C705B2-FD78-0F76-9BE9-703647BED00B}"/>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227" name="Oval 226">
                <a:extLst>
                  <a:ext uri="{FF2B5EF4-FFF2-40B4-BE49-F238E27FC236}">
                    <a16:creationId xmlns:a16="http://schemas.microsoft.com/office/drawing/2014/main" id="{138B6948-8AF0-E0D9-A976-1EB030222BE5}"/>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8" name="Graphic 68">
                <a:extLst>
                  <a:ext uri="{FF2B5EF4-FFF2-40B4-BE49-F238E27FC236}">
                    <a16:creationId xmlns:a16="http://schemas.microsoft.com/office/drawing/2014/main" id="{2A90CA05-6BB3-F708-7E00-7D206C6F8424}"/>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2" name="Group 211">
              <a:extLst>
                <a:ext uri="{FF2B5EF4-FFF2-40B4-BE49-F238E27FC236}">
                  <a16:creationId xmlns:a16="http://schemas.microsoft.com/office/drawing/2014/main" id="{0912CE75-4A67-E461-A051-7138010710CF}"/>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225" name="Oval 224">
                <a:extLst>
                  <a:ext uri="{FF2B5EF4-FFF2-40B4-BE49-F238E27FC236}">
                    <a16:creationId xmlns:a16="http://schemas.microsoft.com/office/drawing/2014/main" id="{98968CE7-B368-9D0B-2454-E842F5268EEC}"/>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6" name="Graphic 68">
                <a:extLst>
                  <a:ext uri="{FF2B5EF4-FFF2-40B4-BE49-F238E27FC236}">
                    <a16:creationId xmlns:a16="http://schemas.microsoft.com/office/drawing/2014/main" id="{4AD16A5B-DADD-FA2F-C97D-993E21AA94BA}"/>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3" name="Group 212">
              <a:extLst>
                <a:ext uri="{FF2B5EF4-FFF2-40B4-BE49-F238E27FC236}">
                  <a16:creationId xmlns:a16="http://schemas.microsoft.com/office/drawing/2014/main" id="{7CDA0CD5-213F-A473-3FED-43652615E99F}"/>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223" name="Oval 222">
                <a:extLst>
                  <a:ext uri="{FF2B5EF4-FFF2-40B4-BE49-F238E27FC236}">
                    <a16:creationId xmlns:a16="http://schemas.microsoft.com/office/drawing/2014/main" id="{0C6BC233-2757-DF61-6558-AEBA4A347D66}"/>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4" name="Graphic 68">
                <a:extLst>
                  <a:ext uri="{FF2B5EF4-FFF2-40B4-BE49-F238E27FC236}">
                    <a16:creationId xmlns:a16="http://schemas.microsoft.com/office/drawing/2014/main" id="{74561D60-76B7-B3C7-A5D6-BFEC5FED17C9}"/>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214" name="Rectangle: Rounded Corners 6">
              <a:extLst>
                <a:ext uri="{FF2B5EF4-FFF2-40B4-BE49-F238E27FC236}">
                  <a16:creationId xmlns:a16="http://schemas.microsoft.com/office/drawing/2014/main" id="{C92E5F6D-A333-1614-2245-5BB9CC60D81D}"/>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5" name="Rectangle: Rounded Corners 6">
              <a:extLst>
                <a:ext uri="{FF2B5EF4-FFF2-40B4-BE49-F238E27FC236}">
                  <a16:creationId xmlns:a16="http://schemas.microsoft.com/office/drawing/2014/main" id="{B31AF21C-45CC-2FE9-6BB3-65209ED81C9A}"/>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6" name="Rectangle: Rounded Corners 6">
              <a:extLst>
                <a:ext uri="{FF2B5EF4-FFF2-40B4-BE49-F238E27FC236}">
                  <a16:creationId xmlns:a16="http://schemas.microsoft.com/office/drawing/2014/main" id="{F74AC48D-742E-F91F-C230-B24A0A4F9505}"/>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7" name="Rectangle: Rounded Corners 6">
              <a:extLst>
                <a:ext uri="{FF2B5EF4-FFF2-40B4-BE49-F238E27FC236}">
                  <a16:creationId xmlns:a16="http://schemas.microsoft.com/office/drawing/2014/main" id="{2125243A-C88F-64C2-8DD1-32BEAFD6F777}"/>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8" name="Rectangle: Rounded Corners 6">
              <a:extLst>
                <a:ext uri="{FF2B5EF4-FFF2-40B4-BE49-F238E27FC236}">
                  <a16:creationId xmlns:a16="http://schemas.microsoft.com/office/drawing/2014/main" id="{F3BC5706-7AA5-F977-F2CB-B4AF30E6517D}"/>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9" name="Rectangle: Rounded Corners 6">
              <a:extLst>
                <a:ext uri="{FF2B5EF4-FFF2-40B4-BE49-F238E27FC236}">
                  <a16:creationId xmlns:a16="http://schemas.microsoft.com/office/drawing/2014/main" id="{4629887C-679D-4D74-D753-FB0D28DC8BC8}"/>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220" name="Group 219">
              <a:extLst>
                <a:ext uri="{FF2B5EF4-FFF2-40B4-BE49-F238E27FC236}">
                  <a16:creationId xmlns:a16="http://schemas.microsoft.com/office/drawing/2014/main" id="{0229DC3A-E3D1-82D5-7C5F-16561F4FA341}"/>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221" name="Oval 220">
                <a:extLst>
                  <a:ext uri="{FF2B5EF4-FFF2-40B4-BE49-F238E27FC236}">
                    <a16:creationId xmlns:a16="http://schemas.microsoft.com/office/drawing/2014/main" id="{AF1F1825-9FFC-5FCA-0233-B19DF76BD281}"/>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2" name="Graphic 68">
                <a:extLst>
                  <a:ext uri="{FF2B5EF4-FFF2-40B4-BE49-F238E27FC236}">
                    <a16:creationId xmlns:a16="http://schemas.microsoft.com/office/drawing/2014/main" id="{3C6FC6F1-F38B-D5A1-0F1B-7B80DDD310D6}"/>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231" name="Rectangle: Rounded Corners 230">
            <a:extLst>
              <a:ext uri="{FF2B5EF4-FFF2-40B4-BE49-F238E27FC236}">
                <a16:creationId xmlns:a16="http://schemas.microsoft.com/office/drawing/2014/main" id="{66185DF7-E0B9-8FFB-3166-9EA092045D11}"/>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8:00 AM</a:t>
            </a:r>
          </a:p>
        </p:txBody>
      </p:sp>
      <p:sp>
        <p:nvSpPr>
          <p:cNvPr id="232" name="TextBox 231">
            <a:extLst>
              <a:ext uri="{FF2B5EF4-FFF2-40B4-BE49-F238E27FC236}">
                <a16:creationId xmlns:a16="http://schemas.microsoft.com/office/drawing/2014/main" id="{F5757F90-3E21-48EA-5992-A36E35860EFC}"/>
              </a:ext>
            </a:extLst>
          </p:cNvPr>
          <p:cNvSpPr txBox="1"/>
          <p:nvPr/>
        </p:nvSpPr>
        <p:spPr>
          <a:xfrm>
            <a:off x="588263" y="1587288"/>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Omar starts the day at home with an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interview for a new teller candidate. He commands Copilot to suggest follow up questions and summarize the key points the candidate made. </a:t>
            </a:r>
          </a:p>
        </p:txBody>
      </p:sp>
      <p:grpSp>
        <p:nvGrpSpPr>
          <p:cNvPr id="2" name="Group 1">
            <a:extLst>
              <a:ext uri="{FF2B5EF4-FFF2-40B4-BE49-F238E27FC236}">
                <a16:creationId xmlns:a16="http://schemas.microsoft.com/office/drawing/2014/main" id="{1AA2ADF2-058D-4B65-612A-F3C4E105D6E0}"/>
              </a:ext>
              <a:ext uri="{C183D7F6-B498-43B3-948B-1728B52AA6E4}">
                <adec:decorative xmlns:adec="http://schemas.microsoft.com/office/drawing/2017/decorative" val="1"/>
              </a:ext>
            </a:extLst>
          </p:cNvPr>
          <p:cNvGrpSpPr>
            <a:grpSpLocks/>
          </p:cNvGrpSpPr>
          <p:nvPr/>
        </p:nvGrpSpPr>
        <p:grpSpPr>
          <a:xfrm>
            <a:off x="588264" y="2375245"/>
            <a:ext cx="534543" cy="534543"/>
            <a:chOff x="4236994" y="8381781"/>
            <a:chExt cx="534543" cy="534543"/>
          </a:xfrm>
        </p:grpSpPr>
        <p:sp>
          <p:nvSpPr>
            <p:cNvPr id="4" name="Rounded Rectangle 46">
              <a:extLst>
                <a:ext uri="{FF2B5EF4-FFF2-40B4-BE49-F238E27FC236}">
                  <a16:creationId xmlns:a16="http://schemas.microsoft.com/office/drawing/2014/main" id="{5370F822-4423-BFD6-B6F5-49A6E1F36BFE}"/>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 name="Picture 6" descr="Microsoft Teams Logo, symbol, meaning, history, PNG">
              <a:hlinkClick r:id="rId4"/>
              <a:extLst>
                <a:ext uri="{FF2B5EF4-FFF2-40B4-BE49-F238E27FC236}">
                  <a16:creationId xmlns:a16="http://schemas.microsoft.com/office/drawing/2014/main" id="{9A1A0977-CDE9-9B1E-DC9F-851B78E1D83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236" name="TextBox 235">
            <a:extLst>
              <a:ext uri="{FF2B5EF4-FFF2-40B4-BE49-F238E27FC236}">
                <a16:creationId xmlns:a16="http://schemas.microsoft.com/office/drawing/2014/main" id="{EB8803A6-5550-FF6E-DC88-0B26873DA2F4}"/>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237" name="Title 1">
            <a:extLst>
              <a:ext uri="{FF2B5EF4-FFF2-40B4-BE49-F238E27FC236}">
                <a16:creationId xmlns:a16="http://schemas.microsoft.com/office/drawing/2014/main" id="{56D0BC59-44D0-89E9-A51E-416ABCE7CE73}"/>
              </a:ext>
            </a:extLst>
          </p:cNvPr>
          <p:cNvSpPr txBox="1">
            <a:spLocks/>
          </p:cNvSpPr>
          <p:nvPr/>
        </p:nvSpPr>
        <p:spPr>
          <a:xfrm>
            <a:off x="646864" y="3183293"/>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are some good follow up questions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to learn more about this person’s skills and experience?</a:t>
            </a:r>
          </a:p>
        </p:txBody>
      </p:sp>
      <p:sp>
        <p:nvSpPr>
          <p:cNvPr id="238" name="Rectangle: Rounded Corners 237">
            <a:extLst>
              <a:ext uri="{FF2B5EF4-FFF2-40B4-BE49-F238E27FC236}">
                <a16:creationId xmlns:a16="http://schemas.microsoft.com/office/drawing/2014/main" id="{486E0D45-842F-3DA6-318A-0EBC459747A6}"/>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9:35 AM</a:t>
            </a:r>
          </a:p>
        </p:txBody>
      </p:sp>
      <p:sp>
        <p:nvSpPr>
          <p:cNvPr id="239" name="TextBox 238">
            <a:extLst>
              <a:ext uri="{FF2B5EF4-FFF2-40B4-BE49-F238E27FC236}">
                <a16:creationId xmlns:a16="http://schemas.microsoft.com/office/drawing/2014/main" id="{D4EFFE58-3560-1CA6-1052-03B9A72B9619}"/>
              </a:ext>
            </a:extLst>
          </p:cNvPr>
          <p:cNvSpPr txBox="1"/>
          <p:nvPr/>
        </p:nvSpPr>
        <p:spPr>
          <a:xfrm>
            <a:off x="3417469" y="1587288"/>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At the office Omar summarizes some chat threads that occurred overnight at a subsidiary and can quickly assess the situation and provide guidance to his team to address the issue.</a:t>
            </a:r>
          </a:p>
        </p:txBody>
      </p:sp>
      <p:grpSp>
        <p:nvGrpSpPr>
          <p:cNvPr id="17" name="Group 16">
            <a:extLst>
              <a:ext uri="{FF2B5EF4-FFF2-40B4-BE49-F238E27FC236}">
                <a16:creationId xmlns:a16="http://schemas.microsoft.com/office/drawing/2014/main" id="{A71C6B1C-AD96-D4D6-0DD4-D8EE28A525C6}"/>
              </a:ext>
              <a:ext uri="{C183D7F6-B498-43B3-948B-1728B52AA6E4}">
                <adec:decorative xmlns:adec="http://schemas.microsoft.com/office/drawing/2017/decorative" val="1"/>
              </a:ext>
            </a:extLst>
          </p:cNvPr>
          <p:cNvGrpSpPr>
            <a:grpSpLocks/>
          </p:cNvGrpSpPr>
          <p:nvPr/>
        </p:nvGrpSpPr>
        <p:grpSpPr>
          <a:xfrm>
            <a:off x="3417469" y="2375244"/>
            <a:ext cx="534543" cy="534543"/>
            <a:chOff x="4236994" y="8381781"/>
            <a:chExt cx="534543" cy="534543"/>
          </a:xfrm>
        </p:grpSpPr>
        <p:sp>
          <p:nvSpPr>
            <p:cNvPr id="18" name="Rounded Rectangle 46">
              <a:extLst>
                <a:ext uri="{FF2B5EF4-FFF2-40B4-BE49-F238E27FC236}">
                  <a16:creationId xmlns:a16="http://schemas.microsoft.com/office/drawing/2014/main" id="{95CB1A55-7CF0-5F7C-F53A-F0B3B67A8FF9}"/>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 name="Picture 6" descr="Microsoft Teams Logo, symbol, meaning, history, PNG">
              <a:hlinkClick r:id="rId4"/>
              <a:extLst>
                <a:ext uri="{FF2B5EF4-FFF2-40B4-BE49-F238E27FC236}">
                  <a16:creationId xmlns:a16="http://schemas.microsoft.com/office/drawing/2014/main" id="{B0396B2E-C14A-5653-ED2C-58CEB14AEC8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243" name="TextBox 242">
            <a:extLst>
              <a:ext uri="{FF2B5EF4-FFF2-40B4-BE49-F238E27FC236}">
                <a16:creationId xmlns:a16="http://schemas.microsoft.com/office/drawing/2014/main" id="{8B3E32C7-C5A8-25A7-6680-8A35ABB332DB}"/>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244" name="Title 1">
            <a:extLst>
              <a:ext uri="{FF2B5EF4-FFF2-40B4-BE49-F238E27FC236}">
                <a16:creationId xmlns:a16="http://schemas.microsoft.com/office/drawing/2014/main" id="{8BDC1B64-79E3-82F6-CF34-F62187C7683E}"/>
              </a:ext>
            </a:extLst>
          </p:cNvPr>
          <p:cNvSpPr txBox="1">
            <a:spLocks/>
          </p:cNvSpPr>
          <p:nvPr/>
        </p:nvSpPr>
        <p:spPr>
          <a:xfrm>
            <a:off x="3476070" y="3121737"/>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this thread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and include the key issues and suggestions for resolution along with who had the suggestions. </a:t>
            </a:r>
          </a:p>
        </p:txBody>
      </p:sp>
      <p:sp>
        <p:nvSpPr>
          <p:cNvPr id="245" name="Rectangle: Rounded Corners 244">
            <a:extLst>
              <a:ext uri="{FF2B5EF4-FFF2-40B4-BE49-F238E27FC236}">
                <a16:creationId xmlns:a16="http://schemas.microsoft.com/office/drawing/2014/main" id="{DB0F10CB-C14D-AB3F-353E-ED111328E8E1}"/>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10:00 AM</a:t>
            </a:r>
          </a:p>
        </p:txBody>
      </p:sp>
      <p:sp>
        <p:nvSpPr>
          <p:cNvPr id="246" name="TextBox 245">
            <a:extLst>
              <a:ext uri="{FF2B5EF4-FFF2-40B4-BE49-F238E27FC236}">
                <a16:creationId xmlns:a16="http://schemas.microsoft.com/office/drawing/2014/main" id="{349EAC1F-28FA-279B-5D8A-C9DDF2DAEB72}"/>
              </a:ext>
            </a:extLst>
          </p:cNvPr>
          <p:cNvSpPr txBox="1"/>
          <p:nvPr/>
        </p:nvSpPr>
        <p:spPr>
          <a:xfrm>
            <a:off x="6246676" y="1587288"/>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Omar asks Copilot to create a summary of the organization’s new compliance handbook to ensure it has the key points. He then commands Copilot to fill in the missing sections.</a:t>
            </a:r>
          </a:p>
        </p:txBody>
      </p:sp>
      <p:grpSp>
        <p:nvGrpSpPr>
          <p:cNvPr id="23" name="Group 22">
            <a:extLst>
              <a:ext uri="{FF2B5EF4-FFF2-40B4-BE49-F238E27FC236}">
                <a16:creationId xmlns:a16="http://schemas.microsoft.com/office/drawing/2014/main" id="{42CF567B-B077-7448-E5CD-7937AA7C353F}"/>
              </a:ext>
              <a:ext uri="{C183D7F6-B498-43B3-948B-1728B52AA6E4}">
                <adec:decorative xmlns:adec="http://schemas.microsoft.com/office/drawing/2017/decorative" val="1"/>
              </a:ext>
            </a:extLst>
          </p:cNvPr>
          <p:cNvGrpSpPr>
            <a:grpSpLocks/>
          </p:cNvGrpSpPr>
          <p:nvPr/>
        </p:nvGrpSpPr>
        <p:grpSpPr>
          <a:xfrm>
            <a:off x="6246676" y="2375244"/>
            <a:ext cx="534543" cy="534543"/>
            <a:chOff x="1047176" y="8381781"/>
            <a:chExt cx="534543" cy="534543"/>
          </a:xfrm>
        </p:grpSpPr>
        <p:sp>
          <p:nvSpPr>
            <p:cNvPr id="24" name="server_2" title="Icon of a server with a padlock in the lower right corner">
              <a:extLst>
                <a:ext uri="{FF2B5EF4-FFF2-40B4-BE49-F238E27FC236}">
                  <a16:creationId xmlns:a16="http://schemas.microsoft.com/office/drawing/2014/main" id="{EC85B429-5932-F055-08CC-14B747FE13F5}"/>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5" name="Rounded Rectangle 46">
              <a:extLst>
                <a:ext uri="{FF2B5EF4-FFF2-40B4-BE49-F238E27FC236}">
                  <a16:creationId xmlns:a16="http://schemas.microsoft.com/office/drawing/2014/main" id="{596E7EFF-FEA3-E023-1CD4-42F193077A6E}"/>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2" name="Picture 10" descr="Microsoft Word Logo - PNG and Vector - Logo Download">
              <a:hlinkClick r:id="rId6"/>
              <a:extLst>
                <a:ext uri="{FF2B5EF4-FFF2-40B4-BE49-F238E27FC236}">
                  <a16:creationId xmlns:a16="http://schemas.microsoft.com/office/drawing/2014/main" id="{9C7DBD3F-A2CE-29DA-A97B-F127C2B0FDE7}"/>
                </a:ext>
              </a:extLst>
            </p:cNvPr>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250" name="TextBox 249">
            <a:extLst>
              <a:ext uri="{FF2B5EF4-FFF2-40B4-BE49-F238E27FC236}">
                <a16:creationId xmlns:a16="http://schemas.microsoft.com/office/drawing/2014/main" id="{97F31C02-1C3B-A842-5CD0-20BDA46F1E4B}"/>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251" name="Title 1">
            <a:extLst>
              <a:ext uri="{FF2B5EF4-FFF2-40B4-BE49-F238E27FC236}">
                <a16:creationId xmlns:a16="http://schemas.microsoft.com/office/drawing/2014/main" id="{82286AAB-943E-9F16-D0C0-72EC37B28A9F}"/>
              </a:ext>
            </a:extLst>
          </p:cNvPr>
          <p:cNvSpPr txBox="1">
            <a:spLocks/>
          </p:cNvSpPr>
          <p:nvPr/>
        </p:nvSpPr>
        <p:spPr>
          <a:xfrm>
            <a:off x="6305277" y="3132334"/>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the </a:t>
            </a:r>
            <a:r>
              <a:rPr kumimoji="0" lang="en-US" sz="800" b="0" i="0" u="sng" strike="noStrike" kern="1200" cap="none" spc="0" normalizeH="0" baseline="0" noProof="0">
                <a:ln w="3175">
                  <a:noFill/>
                </a:ln>
                <a:solidFill>
                  <a:srgbClr val="0078D4">
                    <a:lumMod val="75000"/>
                  </a:srgbClr>
                </a:solidFill>
                <a:effectLst/>
                <a:uLnTx/>
                <a:uFillTx/>
                <a:latin typeface="Segoe UI"/>
                <a:ea typeface="+mn-ea"/>
                <a:cs typeface="Segoe UI" pitchFamily="34" charset="0"/>
              </a:rPr>
              <a:t>Contoso Compliance Handbook</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 in about four paragraphs for an executive and also provide a list of key points.</a:t>
            </a:r>
          </a:p>
        </p:txBody>
      </p:sp>
      <p:sp>
        <p:nvSpPr>
          <p:cNvPr id="252" name="Rectangle: Rounded Corners 251">
            <a:extLst>
              <a:ext uri="{FF2B5EF4-FFF2-40B4-BE49-F238E27FC236}">
                <a16:creationId xmlns:a16="http://schemas.microsoft.com/office/drawing/2014/main" id="{1615CE31-0036-FDF3-FBDE-B7023EB34AFA}"/>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1:00 PM</a:t>
            </a:r>
          </a:p>
        </p:txBody>
      </p:sp>
      <p:sp>
        <p:nvSpPr>
          <p:cNvPr id="253" name="TextBox 252">
            <a:extLst>
              <a:ext uri="{FF2B5EF4-FFF2-40B4-BE49-F238E27FC236}">
                <a16:creationId xmlns:a16="http://schemas.microsoft.com/office/drawing/2014/main" id="{317FB799-9993-BDAA-C1F9-32E974C22BA9}"/>
              </a:ext>
            </a:extLst>
          </p:cNvPr>
          <p:cNvSpPr txBox="1"/>
          <p:nvPr/>
        </p:nvSpPr>
        <p:spPr>
          <a:xfrm>
            <a:off x="6246676" y="4075061"/>
            <a:ext cx="2598477" cy="92333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The bank has recently initiated some employee experience initiatives, so Omar checks the latest attrition numbers in Excel and asks Copilot to add some calculations and produce a chart for his presentation to his leadership team.</a:t>
            </a:r>
          </a:p>
        </p:txBody>
      </p:sp>
      <p:grpSp>
        <p:nvGrpSpPr>
          <p:cNvPr id="77" name="Group 76">
            <a:extLst>
              <a:ext uri="{FF2B5EF4-FFF2-40B4-BE49-F238E27FC236}">
                <a16:creationId xmlns:a16="http://schemas.microsoft.com/office/drawing/2014/main" id="{B3B98BEE-C896-79F0-4007-3E88BAFE19C9}"/>
              </a:ext>
              <a:ext uri="{C183D7F6-B498-43B3-948B-1728B52AA6E4}">
                <adec:decorative xmlns:adec="http://schemas.microsoft.com/office/drawing/2017/decorative" val="1"/>
              </a:ext>
            </a:extLst>
          </p:cNvPr>
          <p:cNvGrpSpPr>
            <a:grpSpLocks/>
          </p:cNvGrpSpPr>
          <p:nvPr/>
        </p:nvGrpSpPr>
        <p:grpSpPr>
          <a:xfrm>
            <a:off x="6246676" y="5003768"/>
            <a:ext cx="534543" cy="534543"/>
            <a:chOff x="5831903" y="8381781"/>
            <a:chExt cx="534543" cy="534543"/>
          </a:xfrm>
        </p:grpSpPr>
        <p:sp>
          <p:nvSpPr>
            <p:cNvPr id="78" name="Rounded Rectangle 46">
              <a:extLst>
                <a:ext uri="{FF2B5EF4-FFF2-40B4-BE49-F238E27FC236}">
                  <a16:creationId xmlns:a16="http://schemas.microsoft.com/office/drawing/2014/main" id="{7BE104E2-E7F6-7C1C-126E-B4F459B9E768}"/>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6" name="Picture 8" descr="Microsoft Excel Logo - PNG and Vector - Logo Download">
              <a:hlinkClick r:id="rId8"/>
              <a:extLst>
                <a:ext uri="{FF2B5EF4-FFF2-40B4-BE49-F238E27FC236}">
                  <a16:creationId xmlns:a16="http://schemas.microsoft.com/office/drawing/2014/main" id="{FA3CCB9F-DBFB-B66B-66B4-2F230BD53206}"/>
                </a:ext>
              </a:extLst>
            </p:cNvPr>
            <p:cNvPicPr>
              <a:picLocks noChangeArrowheads="1"/>
            </p:cNvPicPr>
            <p:nvPr/>
          </p:nvPicPr>
          <p:blipFill rotWithShape="1">
            <a:blip r:embed="rId9"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257" name="TextBox 256">
            <a:extLst>
              <a:ext uri="{FF2B5EF4-FFF2-40B4-BE49-F238E27FC236}">
                <a16:creationId xmlns:a16="http://schemas.microsoft.com/office/drawing/2014/main" id="{969E8317-6BA3-10BC-6D6E-584ADC84800E}"/>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258" name="Title 1">
            <a:extLst>
              <a:ext uri="{FF2B5EF4-FFF2-40B4-BE49-F238E27FC236}">
                <a16:creationId xmlns:a16="http://schemas.microsoft.com/office/drawing/2014/main" id="{77F6972E-7640-8C9F-F0BD-AEDAB6A48E48}"/>
              </a:ext>
            </a:extLst>
          </p:cNvPr>
          <p:cNvSpPr txBox="1">
            <a:spLocks/>
          </p:cNvSpPr>
          <p:nvPr/>
        </p:nvSpPr>
        <p:spPr>
          <a:xfrm>
            <a:off x="6315091"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column that averages the other columns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for each month.</a:t>
            </a:r>
          </a:p>
        </p:txBody>
      </p:sp>
      <p:sp>
        <p:nvSpPr>
          <p:cNvPr id="259" name="Rectangle: Rounded Corners 258">
            <a:extLst>
              <a:ext uri="{FF2B5EF4-FFF2-40B4-BE49-F238E27FC236}">
                <a16:creationId xmlns:a16="http://schemas.microsoft.com/office/drawing/2014/main" id="{9935857B-FF09-7C75-B0E5-39C716CF7765}"/>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260" name="TextBox 259">
            <a:extLst>
              <a:ext uri="{FF2B5EF4-FFF2-40B4-BE49-F238E27FC236}">
                <a16:creationId xmlns:a16="http://schemas.microsoft.com/office/drawing/2014/main" id="{9927343F-54F7-1F73-9985-943F834F3EB3}"/>
              </a:ext>
            </a:extLst>
          </p:cNvPr>
          <p:cNvSpPr txBox="1"/>
          <p:nvPr/>
        </p:nvSpPr>
        <p:spPr>
          <a:xfrm>
            <a:off x="3417469" y="4075061"/>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Omar commands Copilot to add a slide to his presentation that can be used to explain the team’s initiatives. </a:t>
            </a:r>
          </a:p>
        </p:txBody>
      </p:sp>
      <p:grpSp>
        <p:nvGrpSpPr>
          <p:cNvPr id="52" name="Group 51">
            <a:extLst>
              <a:ext uri="{FF2B5EF4-FFF2-40B4-BE49-F238E27FC236}">
                <a16:creationId xmlns:a16="http://schemas.microsoft.com/office/drawing/2014/main" id="{48C598C0-F259-A248-F7F3-5B4969DFE32B}"/>
              </a:ext>
              <a:ext uri="{C183D7F6-B498-43B3-948B-1728B52AA6E4}">
                <adec:decorative xmlns:adec="http://schemas.microsoft.com/office/drawing/2017/decorative" val="1"/>
              </a:ext>
            </a:extLst>
          </p:cNvPr>
          <p:cNvGrpSpPr>
            <a:grpSpLocks/>
          </p:cNvGrpSpPr>
          <p:nvPr/>
        </p:nvGrpSpPr>
        <p:grpSpPr>
          <a:xfrm>
            <a:off x="3417469" y="5003768"/>
            <a:ext cx="534543" cy="534543"/>
            <a:chOff x="9021721" y="8381781"/>
            <a:chExt cx="534543" cy="534543"/>
          </a:xfrm>
        </p:grpSpPr>
        <p:sp>
          <p:nvSpPr>
            <p:cNvPr id="43" name="Rounded Rectangle 46">
              <a:extLst>
                <a:ext uri="{FF2B5EF4-FFF2-40B4-BE49-F238E27FC236}">
                  <a16:creationId xmlns:a16="http://schemas.microsoft.com/office/drawing/2014/main" id="{78B7AC44-6A0D-DE0D-CD2D-EC920F623DB0}"/>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0" name="Picture 4" descr="Microsoft PowerPoint Logo - PNG and Vector - Logo Download">
              <a:hlinkClick r:id="rId10"/>
              <a:extLst>
                <a:ext uri="{FF2B5EF4-FFF2-40B4-BE49-F238E27FC236}">
                  <a16:creationId xmlns:a16="http://schemas.microsoft.com/office/drawing/2014/main" id="{F71B5A5A-20D2-0F92-4A3C-CC08CFF659A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264" name="TextBox 263">
            <a:extLst>
              <a:ext uri="{FF2B5EF4-FFF2-40B4-BE49-F238E27FC236}">
                <a16:creationId xmlns:a16="http://schemas.microsoft.com/office/drawing/2014/main" id="{63A48E35-F270-50F3-FDC0-FF7051A07481}"/>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265" name="Title 1">
            <a:extLst>
              <a:ext uri="{FF2B5EF4-FFF2-40B4-BE49-F238E27FC236}">
                <a16:creationId xmlns:a16="http://schemas.microsoft.com/office/drawing/2014/main" id="{BF99173D-9238-11E6-1549-3A2DBCDD57DD}"/>
              </a:ext>
            </a:extLst>
          </p:cNvPr>
          <p:cNvSpPr txBox="1">
            <a:spLocks/>
          </p:cNvSpPr>
          <p:nvPr/>
        </p:nvSpPr>
        <p:spPr>
          <a:xfrm>
            <a:off x="3480977" y="5884561"/>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slide about</a:t>
            </a:r>
            <a:r>
              <a:rPr lang="en-US" sz="800" spc="0">
                <a:solidFill>
                  <a:prstClr val="black"/>
                </a:solidFill>
                <a:latin typeface="Segoe UI"/>
              </a:rPr>
              <a:t> potential HR initiatives</a:t>
            </a:r>
          </a:p>
        </p:txBody>
      </p:sp>
      <p:sp>
        <p:nvSpPr>
          <p:cNvPr id="266" name="Rectangle: Rounded Corners 265">
            <a:extLst>
              <a:ext uri="{FF2B5EF4-FFF2-40B4-BE49-F238E27FC236}">
                <a16:creationId xmlns:a16="http://schemas.microsoft.com/office/drawing/2014/main" id="{F8450743-7A93-52FE-B833-BF49585A2A56}"/>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267" name="TextBox 266">
            <a:extLst>
              <a:ext uri="{FF2B5EF4-FFF2-40B4-BE49-F238E27FC236}">
                <a16:creationId xmlns:a16="http://schemas.microsoft.com/office/drawing/2014/main" id="{E87FC9D2-CDF2-5234-804B-DC12E3FDAA2C}"/>
              </a:ext>
            </a:extLst>
          </p:cNvPr>
          <p:cNvSpPr txBox="1"/>
          <p:nvPr/>
        </p:nvSpPr>
        <p:spPr>
          <a:xfrm>
            <a:off x="588263"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Omar has missed a few calls and emails. He commands Copilot to summarize the email threads and then uses the summaries to draft responses. </a:t>
            </a:r>
          </a:p>
        </p:txBody>
      </p:sp>
      <p:grpSp>
        <p:nvGrpSpPr>
          <p:cNvPr id="56" name="Group 55">
            <a:extLst>
              <a:ext uri="{FF2B5EF4-FFF2-40B4-BE49-F238E27FC236}">
                <a16:creationId xmlns:a16="http://schemas.microsoft.com/office/drawing/2014/main" id="{E5000C6E-6E2C-C5E8-1D87-5E7A01EA31A1}"/>
              </a:ext>
              <a:ext uri="{C183D7F6-B498-43B3-948B-1728B52AA6E4}">
                <adec:decorative xmlns:adec="http://schemas.microsoft.com/office/drawing/2017/decorative" val="1"/>
              </a:ext>
            </a:extLst>
          </p:cNvPr>
          <p:cNvGrpSpPr>
            <a:grpSpLocks/>
          </p:cNvGrpSpPr>
          <p:nvPr/>
        </p:nvGrpSpPr>
        <p:grpSpPr>
          <a:xfrm>
            <a:off x="588264" y="5003768"/>
            <a:ext cx="534543" cy="534543"/>
            <a:chOff x="12716387" y="5818028"/>
            <a:chExt cx="534543" cy="534543"/>
          </a:xfrm>
        </p:grpSpPr>
        <p:sp>
          <p:nvSpPr>
            <p:cNvPr id="57" name="Rounded Rectangle 46">
              <a:hlinkClick r:id="rId12"/>
              <a:extLst>
                <a:ext uri="{FF2B5EF4-FFF2-40B4-BE49-F238E27FC236}">
                  <a16:creationId xmlns:a16="http://schemas.microsoft.com/office/drawing/2014/main" id="{C3107C88-A822-7CEB-E2ED-690F4425D78C}"/>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9" name="Graphic 58">
              <a:extLst>
                <a:ext uri="{FF2B5EF4-FFF2-40B4-BE49-F238E27FC236}">
                  <a16:creationId xmlns:a16="http://schemas.microsoft.com/office/drawing/2014/main" id="{9D86D47F-6594-2DD4-3562-0F1CBBC97025}"/>
                </a:ext>
                <a:ext uri="{C183D7F6-B498-43B3-948B-1728B52AA6E4}">
                  <adec:decorative xmlns:adec="http://schemas.microsoft.com/office/drawing/2017/decorative" val="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0957" t="20957" r="14933" b="14933"/>
            <a:stretch/>
          </p:blipFill>
          <p:spPr>
            <a:xfrm>
              <a:off x="12764287" y="5887811"/>
              <a:ext cx="444742" cy="444742"/>
            </a:xfrm>
            <a:prstGeom prst="rect">
              <a:avLst/>
            </a:prstGeom>
          </p:spPr>
        </p:pic>
      </p:grpSp>
      <p:sp>
        <p:nvSpPr>
          <p:cNvPr id="272" name="TextBox 271">
            <a:extLst>
              <a:ext uri="{FF2B5EF4-FFF2-40B4-BE49-F238E27FC236}">
                <a16:creationId xmlns:a16="http://schemas.microsoft.com/office/drawing/2014/main" id="{D16D8573-D9E7-E849-C264-85A03FAA8534}"/>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273" name="Title 1">
            <a:extLst>
              <a:ext uri="{FF2B5EF4-FFF2-40B4-BE49-F238E27FC236}">
                <a16:creationId xmlns:a16="http://schemas.microsoft.com/office/drawing/2014/main" id="{D3C00555-5D12-662B-0F5F-6F9E0FA0B3FF}"/>
              </a:ext>
            </a:extLst>
          </p:cNvPr>
          <p:cNvSpPr txBox="1">
            <a:spLocks/>
          </p:cNvSpPr>
          <p:nvPr/>
        </p:nvSpPr>
        <p:spPr>
          <a:xfrm>
            <a:off x="646864" y="5887443"/>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this thread.</a:t>
            </a:r>
          </a:p>
        </p:txBody>
      </p:sp>
      <p:pic>
        <p:nvPicPr>
          <p:cNvPr id="8" name="Picture 7" descr="Portrait of Omar">
            <a:extLst>
              <a:ext uri="{FF2B5EF4-FFF2-40B4-BE49-F238E27FC236}">
                <a16:creationId xmlns:a16="http://schemas.microsoft.com/office/drawing/2014/main" id="{83C0DCCF-E9C9-18B4-BF23-5936FB4BFE56}"/>
              </a:ext>
              <a:ext uri="{C183D7F6-B498-43B3-948B-1728B52AA6E4}">
                <adec:decorative xmlns:adec="http://schemas.microsoft.com/office/drawing/2017/decorative" val="0"/>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38908" t="19861" r="30763" b="14584"/>
          <a:stretch/>
        </p:blipFill>
        <p:spPr>
          <a:xfrm>
            <a:off x="9314244" y="1857956"/>
            <a:ext cx="2588158" cy="3727877"/>
          </a:xfrm>
          <a:prstGeom prst="rect">
            <a:avLst/>
          </a:prstGeom>
        </p:spPr>
      </p:pic>
      <p:sp>
        <p:nvSpPr>
          <p:cNvPr id="275" name="Freeform: Shape 274">
            <a:extLst>
              <a:ext uri="{FF2B5EF4-FFF2-40B4-BE49-F238E27FC236}">
                <a16:creationId xmlns:a16="http://schemas.microsoft.com/office/drawing/2014/main" id="{6740A4A4-2109-7AD9-A9BE-6F0FCCCD08BD}"/>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76" name="Rectangle 275">
            <a:extLst>
              <a:ext uri="{FF2B5EF4-FFF2-40B4-BE49-F238E27FC236}">
                <a16:creationId xmlns:a16="http://schemas.microsoft.com/office/drawing/2014/main" id="{7867F9E5-E9B8-1B72-3D0B-26D92B217366}"/>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Omar leads HR for a </a:t>
            </a:r>
            <a:br>
              <a:rPr kumimoji="0" lang="en-US" sz="1400" b="0" i="0" u="none" strike="noStrike" kern="1200" cap="none" spc="0" normalizeH="0" baseline="0" noProof="0">
                <a:ln>
                  <a:noFill/>
                </a:ln>
                <a:solidFill>
                  <a:prstClr val="white"/>
                </a:solidFill>
                <a:effectLst/>
                <a:uLnTx/>
                <a:uFillTx/>
                <a:latin typeface="Segoe UI Semibold"/>
                <a:ea typeface="+mn-ea"/>
                <a:cs typeface="+mn-cs"/>
              </a:rPr>
            </a:br>
            <a:r>
              <a:rPr kumimoji="0" lang="en-US" sz="1400" b="0" i="0" u="none" strike="noStrike" kern="1200" cap="none" spc="0" normalizeH="0" baseline="0" noProof="0">
                <a:ln>
                  <a:noFill/>
                </a:ln>
                <a:solidFill>
                  <a:prstClr val="white"/>
                </a:solidFill>
                <a:effectLst/>
                <a:uLnTx/>
                <a:uFillTx/>
                <a:latin typeface="Segoe UI Semibold"/>
                <a:ea typeface="+mn-ea"/>
                <a:cs typeface="+mn-cs"/>
              </a:rPr>
              <a:t>regional bank</a:t>
            </a:r>
          </a:p>
        </p:txBody>
      </p:sp>
    </p:spTree>
    <p:extLst>
      <p:ext uri="{BB962C8B-B14F-4D97-AF65-F5344CB8AC3E}">
        <p14:creationId xmlns:p14="http://schemas.microsoft.com/office/powerpoint/2010/main" val="361038951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3" y="2459504"/>
            <a:ext cx="5406137" cy="1938992"/>
          </a:xfrm>
        </p:spPr>
        <p:txBody>
          <a:bodyPr/>
          <a:lstStyle/>
          <a:p>
            <a:pPr algn="ctr"/>
            <a:r>
              <a:rPr lang="en-US" sz="4200">
                <a:gradFill flip="none">
                  <a:gsLst>
                    <a:gs pos="0">
                      <a:srgbClr val="3E76D4"/>
                    </a:gs>
                    <a:gs pos="50000">
                      <a:srgbClr val="8661C5"/>
                    </a:gs>
                    <a:gs pos="100000">
                      <a:srgbClr val="C73ECC"/>
                    </a:gs>
                  </a:gsLst>
                  <a:lin ang="2700000" scaled="1"/>
                  <a:tileRect/>
                </a:gradFill>
                <a:cs typeface="Segoe UI"/>
              </a:rPr>
              <a:t>Copilot for Microsoft 365 </a:t>
            </a:r>
            <a:br>
              <a:rPr lang="en-US" sz="4200" dirty="0"/>
            </a:br>
            <a:r>
              <a:rPr lang="en-US" sz="4200">
                <a:cs typeface="Segoe UI"/>
              </a:rPr>
              <a:t>AI for Operations</a:t>
            </a:r>
            <a:endParaRPr lang="en-US">
              <a:cs typeface="Segoe UI"/>
            </a:endParaRPr>
          </a:p>
        </p:txBody>
      </p:sp>
      <p:sp>
        <p:nvSpPr>
          <p:cNvPr id="6" name="Oval 5">
            <a:extLst>
              <a:ext uri="{FF2B5EF4-FFF2-40B4-BE49-F238E27FC236}">
                <a16:creationId xmlns:a16="http://schemas.microsoft.com/office/drawing/2014/main" id="{D9B88A95-1F34-DBC8-A9DE-DDF4B330EEAA}"/>
              </a:ext>
              <a:ext uri="{C183D7F6-B498-43B3-948B-1728B52AA6E4}">
                <adec:decorative xmlns:adec="http://schemas.microsoft.com/office/drawing/2017/decorative" val="1"/>
              </a:ext>
            </a:extLst>
          </p:cNvPr>
          <p:cNvSpPr/>
          <p:nvPr/>
        </p:nvSpPr>
        <p:spPr bwMode="auto">
          <a:xfrm>
            <a:off x="6461096" y="946407"/>
            <a:ext cx="4965186" cy="4965186"/>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9">
            <a:extLst>
              <a:ext uri="{FF2B5EF4-FFF2-40B4-BE49-F238E27FC236}">
                <a16:creationId xmlns:a16="http://schemas.microsoft.com/office/drawing/2014/main" id="{464B157E-D936-E79C-6DB0-DE912C4DA063}"/>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33" t="13323" r="3827" b="36678"/>
          <a:stretch/>
        </p:blipFill>
        <p:spPr>
          <a:xfrm>
            <a:off x="6606934" y="1089992"/>
            <a:ext cx="4672584" cy="4672584"/>
          </a:xfrm>
          <a:prstGeom prst="flowChartConnector">
            <a:avLst/>
          </a:prstGeom>
          <a:solidFill>
            <a:srgbClr val="F2F2F2"/>
          </a:solidFill>
          <a:effectLst>
            <a:outerShdw blurRad="393700" dist="38100" dir="2700000" algn="tl" rotWithShape="0">
              <a:prstClr val="black">
                <a:alpha val="40000"/>
              </a:prstClr>
            </a:outerShdw>
          </a:effectLst>
        </p:spPr>
      </p:pic>
      <p:pic>
        <p:nvPicPr>
          <p:cNvPr id="2" name="Picture 2" descr="Microsoft Copilot logo">
            <a:extLst>
              <a:ext uri="{FF2B5EF4-FFF2-40B4-BE49-F238E27FC236}">
                <a16:creationId xmlns:a16="http://schemas.microsoft.com/office/drawing/2014/main" id="{72EA08C7-A812-D7F3-8C4C-378D3E146FE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31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13023F-FF67-086F-B394-096B35D3EA73}"/>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Rectangle: Rounded Corners 6">
            <a:extLst>
              <a:ext uri="{FF2B5EF4-FFF2-40B4-BE49-F238E27FC236}">
                <a16:creationId xmlns:a16="http://schemas.microsoft.com/office/drawing/2014/main" id="{C0162A2B-4E48-A76A-C854-DCB46F9DCF89}"/>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3">
            <a:extLst>
              <a:ext uri="{FF2B5EF4-FFF2-40B4-BE49-F238E27FC236}">
                <a16:creationId xmlns:a16="http://schemas.microsoft.com/office/drawing/2014/main" id="{386B45CF-3477-77AD-0CE0-8A99637A5E76}"/>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Capture actions to keep operations running</a:t>
            </a:r>
          </a:p>
        </p:txBody>
      </p:sp>
      <p:sp>
        <p:nvSpPr>
          <p:cNvPr id="10" name="TextBox 9">
            <a:extLst>
              <a:ext uri="{FF2B5EF4-FFF2-40B4-BE49-F238E27FC236}">
                <a16:creationId xmlns:a16="http://schemas.microsoft.com/office/drawing/2014/main" id="{61B4668C-2A87-F20E-EB6D-24F8CDECF287}"/>
              </a:ext>
            </a:extLst>
          </p:cNvPr>
          <p:cNvSpPr txBox="1"/>
          <p:nvPr/>
        </p:nvSpPr>
        <p:spPr>
          <a:xfrm>
            <a:off x="2112865" y="2598003"/>
            <a:ext cx="7966269" cy="1785104"/>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3600"/>
              </a:spcBef>
              <a:spcAft>
                <a:spcPts val="0"/>
              </a:spcAft>
              <a:buClrTx/>
              <a:buSzTx/>
              <a:buFontTx/>
              <a:buNone/>
              <a:tabLst/>
              <a:defRPr/>
            </a:pP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80% of people </a:t>
            </a:r>
            <a:br>
              <a:rPr kumimoji="0" lang="en-US" sz="2800" b="0" i="0" u="none" strike="noStrike" kern="1200" cap="none" spc="0" normalizeH="0" baseline="0" noProof="0">
                <a:ln w="3175">
                  <a:noFill/>
                </a:ln>
                <a:solidFill>
                  <a:prstClr val="black"/>
                </a:solidFill>
                <a:effectLst/>
                <a:uLnTx/>
                <a:uFillTx/>
                <a:latin typeface="Segoe UI Semibold"/>
                <a:ea typeface="+mj-lt"/>
                <a:cs typeface="Segoe UI" pitchFamily="34" charset="0"/>
              </a:rPr>
            </a:br>
            <a:r>
              <a:rPr kumimoji="0" lang="en-US" sz="2800" b="0" i="0" u="none" strike="noStrike" kern="1200" cap="none" spc="0" normalizeH="0" baseline="0" noProof="0">
                <a:ln>
                  <a:noFill/>
                </a:ln>
                <a:solidFill>
                  <a:prstClr val="black"/>
                </a:solidFill>
                <a:effectLst/>
                <a:uLnTx/>
                <a:uFillTx/>
                <a:latin typeface="Segoe UI"/>
                <a:ea typeface="+mj-lt"/>
                <a:cs typeface="Segoe UI"/>
              </a:rPr>
              <a:t>would be comfortable using AI to summarize meetings and action items</a:t>
            </a: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1" name="TextBox 10">
            <a:extLst>
              <a:ext uri="{FF2B5EF4-FFF2-40B4-BE49-F238E27FC236}">
                <a16:creationId xmlns:a16="http://schemas.microsoft.com/office/drawing/2014/main" id="{80DD4393-49DE-AB82-7646-E0E24AC79BCD}"/>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WorkLab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61147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300"/>
                                        <p:tgtEl>
                                          <p:spTgt spid="10"/>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Solve a production issue with Copilot for Microsoft 365</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8" name="Picture 2" descr="Microsoft Copilot logo">
            <a:extLst>
              <a:ext uri="{FF2B5EF4-FFF2-40B4-BE49-F238E27FC236}">
                <a16:creationId xmlns:a16="http://schemas.microsoft.com/office/drawing/2014/main" id="{49BB1DD6-7A54-0074-D5A8-409CB388438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B52C8AFE-A3BE-903C-00A2-E60DF940D8DF}"/>
              </a:ext>
              <a:ext uri="{C183D7F6-B498-43B3-948B-1728B52AA6E4}">
                <adec:decorative xmlns:adec="http://schemas.microsoft.com/office/drawing/2017/decorative" val="1"/>
              </a:ext>
            </a:extLst>
          </p:cNvPr>
          <p:cNvGrpSpPr/>
          <p:nvPr/>
        </p:nvGrpSpPr>
        <p:grpSpPr>
          <a:xfrm>
            <a:off x="0" y="1103972"/>
            <a:ext cx="12205140" cy="5754028"/>
            <a:chOff x="6513" y="1103972"/>
            <a:chExt cx="12205140" cy="5754028"/>
          </a:xfrm>
        </p:grpSpPr>
        <p:grpSp>
          <p:nvGrpSpPr>
            <p:cNvPr id="5" name="Group 4">
              <a:extLst>
                <a:ext uri="{FF2B5EF4-FFF2-40B4-BE49-F238E27FC236}">
                  <a16:creationId xmlns:a16="http://schemas.microsoft.com/office/drawing/2014/main" id="{18ACAA88-20C1-837E-9B7F-EA37CB90A120}"/>
                </a:ext>
                <a:ext uri="{C183D7F6-B498-43B3-948B-1728B52AA6E4}">
                  <adec:decorative xmlns:adec="http://schemas.microsoft.com/office/drawing/2017/decorative" val="1"/>
                </a:ext>
              </a:extLst>
            </p:cNvPr>
            <p:cNvGrpSpPr/>
            <p:nvPr/>
          </p:nvGrpSpPr>
          <p:grpSpPr>
            <a:xfrm>
              <a:off x="6513" y="1103972"/>
              <a:ext cx="12205140" cy="5754028"/>
              <a:chOff x="-2" y="1103972"/>
              <a:chExt cx="12205140" cy="5754028"/>
            </a:xfrm>
          </p:grpSpPr>
          <p:sp>
            <p:nvSpPr>
              <p:cNvPr id="35" name="Rectangle: Single Corner Rounded 34">
                <a:extLst>
                  <a:ext uri="{FF2B5EF4-FFF2-40B4-BE49-F238E27FC236}">
                    <a16:creationId xmlns:a16="http://schemas.microsoft.com/office/drawing/2014/main" id="{00564F00-7676-39FB-4053-8074D2DBDCAD}"/>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36" name="Group 35">
                <a:extLst>
                  <a:ext uri="{FF2B5EF4-FFF2-40B4-BE49-F238E27FC236}">
                    <a16:creationId xmlns:a16="http://schemas.microsoft.com/office/drawing/2014/main" id="{A8FA42A6-F3BC-2995-FF54-A394159F20C0}"/>
                  </a:ext>
                  <a:ext uri="{C183D7F6-B498-43B3-948B-1728B52AA6E4}">
                    <adec:decorative xmlns:adec="http://schemas.microsoft.com/office/drawing/2017/decorative" val="1"/>
                  </a:ext>
                </a:extLst>
              </p:cNvPr>
              <p:cNvGrpSpPr/>
              <p:nvPr/>
            </p:nvGrpSpPr>
            <p:grpSpPr>
              <a:xfrm>
                <a:off x="-2" y="1103972"/>
                <a:ext cx="12205140" cy="5165071"/>
                <a:chOff x="-2" y="1103972"/>
                <a:chExt cx="12205140" cy="5165071"/>
              </a:xfrm>
            </p:grpSpPr>
            <p:pic>
              <p:nvPicPr>
                <p:cNvPr id="37" name="Picture 36">
                  <a:extLst>
                    <a:ext uri="{FF2B5EF4-FFF2-40B4-BE49-F238E27FC236}">
                      <a16:creationId xmlns:a16="http://schemas.microsoft.com/office/drawing/2014/main" id="{37E2D917-A10F-44DE-F7E1-EF2E913270E1}"/>
                    </a:ext>
                    <a:ext uri="{C183D7F6-B498-43B3-948B-1728B52AA6E4}">
                      <adec:decorative xmlns:adec="http://schemas.microsoft.com/office/drawing/2017/decorative" val="1"/>
                    </a:ext>
                  </a:extLst>
                </p:cNvPr>
                <p:cNvPicPr>
                  <a:picLocks/>
                </p:cNvPicPr>
                <p:nvPr/>
              </p:nvPicPr>
              <p:blipFill rotWithShape="1">
                <a:blip r:embed="rId4">
                  <a:alphaModFix amt="50000"/>
                  <a:extLst>
                    <a:ext uri="{BEBA8EAE-BF5A-486C-A8C5-ECC9F3942E4B}">
                      <a14:imgProps xmlns:a14="http://schemas.microsoft.com/office/drawing/2010/main">
                        <a14:imgLayer r:embed="rId5">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43" name="Rectangle: Top Corners Rounded 42">
                  <a:extLst>
                    <a:ext uri="{FF2B5EF4-FFF2-40B4-BE49-F238E27FC236}">
                      <a16:creationId xmlns:a16="http://schemas.microsoft.com/office/drawing/2014/main" id="{591EC315-70A8-C07E-591E-3C3961E3A6C6}"/>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45" name="Group 44">
                  <a:extLst>
                    <a:ext uri="{FF2B5EF4-FFF2-40B4-BE49-F238E27FC236}">
                      <a16:creationId xmlns:a16="http://schemas.microsoft.com/office/drawing/2014/main" id="{301DC89C-3B60-3166-36B4-7EBBDB79EB82}"/>
                    </a:ext>
                  </a:extLst>
                </p:cNvPr>
                <p:cNvGrpSpPr/>
                <p:nvPr/>
              </p:nvGrpSpPr>
              <p:grpSpPr>
                <a:xfrm>
                  <a:off x="-2" y="1103972"/>
                  <a:ext cx="12205140" cy="4806944"/>
                  <a:chOff x="-2" y="1103972"/>
                  <a:chExt cx="12205140" cy="4806944"/>
                </a:xfrm>
              </p:grpSpPr>
              <p:sp>
                <p:nvSpPr>
                  <p:cNvPr id="112" name="Arrow: Bent 111">
                    <a:extLst>
                      <a:ext uri="{FF2B5EF4-FFF2-40B4-BE49-F238E27FC236}">
                        <a16:creationId xmlns:a16="http://schemas.microsoft.com/office/drawing/2014/main" id="{50C97A33-BEC4-2BC0-C940-32E148B287CD}"/>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3" name="Arrow: Bent 112">
                    <a:extLst>
                      <a:ext uri="{FF2B5EF4-FFF2-40B4-BE49-F238E27FC236}">
                        <a16:creationId xmlns:a16="http://schemas.microsoft.com/office/drawing/2014/main" id="{886465EE-D692-4F30-7F16-9CE22545EF8B}"/>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cxnSp>
              <p:nvCxnSpPr>
                <p:cNvPr id="47" name="Straight Connector 46">
                  <a:extLst>
                    <a:ext uri="{FF2B5EF4-FFF2-40B4-BE49-F238E27FC236}">
                      <a16:creationId xmlns:a16="http://schemas.microsoft.com/office/drawing/2014/main" id="{3F7CB739-EFC0-3815-51F3-06796F22A76F}"/>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61FFB950-02B8-F4BE-D2A3-154D3304CC1F}"/>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2193B1C8-DE3C-7E38-839B-7DDFE33340C0}"/>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5374077F-1072-2EDD-F358-D67629C5095C}"/>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88C9D147-4E79-CC43-AE39-32E392EAEA07}"/>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C61CE758-D86E-531D-F009-B75CE08E4CEB}"/>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5FC4B60-D564-B0DE-0A1B-36F9DBD39B41}"/>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61B94DBC-87DC-4DFD-A3AF-3417BAB40DA5}"/>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F3A75718-CE3F-5F4E-0AC2-80CA9CCF38B4}"/>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8C7F8EE-2D6B-34ED-547B-C5481C00F2E4}"/>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19CA3144-1768-9119-C634-26B547761A21}"/>
                </a:ext>
              </a:extLst>
            </p:cNvPr>
            <p:cNvGrpSpPr/>
            <p:nvPr/>
          </p:nvGrpSpPr>
          <p:grpSpPr>
            <a:xfrm>
              <a:off x="4045115" y="6019800"/>
              <a:ext cx="7570788" cy="498476"/>
              <a:chOff x="4045115" y="6019800"/>
              <a:chExt cx="7570788" cy="498476"/>
            </a:xfrm>
          </p:grpSpPr>
          <p:sp>
            <p:nvSpPr>
              <p:cNvPr id="20" name="Rectangle: Rounded Corners 6">
                <a:extLst>
                  <a:ext uri="{FF2B5EF4-FFF2-40B4-BE49-F238E27FC236}">
                    <a16:creationId xmlns:a16="http://schemas.microsoft.com/office/drawing/2014/main" id="{BADBB269-A576-B4DE-FA14-0107557DBA8B}"/>
                  </a:ext>
                  <a:ext uri="{C183D7F6-B498-43B3-948B-1728B52AA6E4}">
                    <adec:decorative xmlns:adec="http://schemas.microsoft.com/office/drawing/2017/decorative" val="1"/>
                  </a:ext>
                </a:extLst>
              </p:cNvPr>
              <p:cNvSpPr/>
              <p:nvPr/>
            </p:nvSpPr>
            <p:spPr bwMode="auto">
              <a:xfrm>
                <a:off x="4045115"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21" name="Straight Connector 20">
                <a:extLst>
                  <a:ext uri="{FF2B5EF4-FFF2-40B4-BE49-F238E27FC236}">
                    <a16:creationId xmlns:a16="http://schemas.microsoft.com/office/drawing/2014/main" id="{F1A67A7B-8B2E-99AD-7461-B27BF7D0B3CD}"/>
                  </a:ext>
                  <a:ext uri="{C183D7F6-B498-43B3-948B-1728B52AA6E4}">
                    <adec:decorative xmlns:adec="http://schemas.microsoft.com/office/drawing/2017/decorative" val="1"/>
                  </a:ext>
                </a:extLst>
              </p:cNvPr>
              <p:cNvCxnSpPr>
                <a:cxnSpLocks/>
              </p:cNvCxnSpPr>
              <p:nvPr/>
            </p:nvCxnSpPr>
            <p:spPr>
              <a:xfrm>
                <a:off x="6597350"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9E41F19-3933-CB63-7470-EC90432C5C35}"/>
                  </a:ext>
                  <a:ext uri="{C183D7F6-B498-43B3-948B-1728B52AA6E4}">
                    <adec:decorative xmlns:adec="http://schemas.microsoft.com/office/drawing/2017/decorative" val="1"/>
                  </a:ext>
                </a:extLst>
              </p:cNvPr>
              <p:cNvCxnSpPr>
                <a:cxnSpLocks/>
              </p:cNvCxnSpPr>
              <p:nvPr/>
            </p:nvCxnSpPr>
            <p:spPr>
              <a:xfrm>
                <a:off x="9063669"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115" name="TextBox 114">
            <a:extLst>
              <a:ext uri="{FF2B5EF4-FFF2-40B4-BE49-F238E27FC236}">
                <a16:creationId xmlns:a16="http://schemas.microsoft.com/office/drawing/2014/main" id="{14376E6A-21AB-A7C8-3B66-C7B013DDA60B}"/>
              </a:ext>
            </a:extLst>
          </p:cNvPr>
          <p:cNvSpPr txBox="1"/>
          <p:nvPr/>
        </p:nvSpPr>
        <p:spPr>
          <a:xfrm>
            <a:off x="588963" y="1524000"/>
            <a:ext cx="2782887" cy="172354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Production issues cost money so solving them quickly is always a top priority. Using Copilot for Microsoft 365 to identify issues and find solutions can reduce the cost of lost production.</a:t>
            </a:r>
          </a:p>
        </p:txBody>
      </p:sp>
      <p:sp>
        <p:nvSpPr>
          <p:cNvPr id="125" name="TextBox 124">
            <a:extLst>
              <a:ext uri="{FF2B5EF4-FFF2-40B4-BE49-F238E27FC236}">
                <a16:creationId xmlns:a16="http://schemas.microsoft.com/office/drawing/2014/main" id="{81EBA189-6EAB-7960-DA32-41FB78D81DF8}"/>
              </a:ext>
            </a:extLst>
          </p:cNvPr>
          <p:cNvSpPr txBox="1"/>
          <p:nvPr/>
        </p:nvSpPr>
        <p:spPr>
          <a:xfrm>
            <a:off x="588962" y="4638870"/>
            <a:ext cx="2995672" cy="49244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80% of people</a:t>
            </a:r>
          </a:p>
        </p:txBody>
      </p:sp>
      <p:sp>
        <p:nvSpPr>
          <p:cNvPr id="126" name="TextBox 125">
            <a:extLst>
              <a:ext uri="{FF2B5EF4-FFF2-40B4-BE49-F238E27FC236}">
                <a16:creationId xmlns:a16="http://schemas.microsoft.com/office/drawing/2014/main" id="{0CC439A6-0678-4905-CD54-FD9C612C07C3}"/>
              </a:ext>
            </a:extLst>
          </p:cNvPr>
          <p:cNvSpPr txBox="1"/>
          <p:nvPr/>
        </p:nvSpPr>
        <p:spPr>
          <a:xfrm>
            <a:off x="588963" y="5220195"/>
            <a:ext cx="2740024" cy="646331"/>
          </a:xfrm>
          <a:prstGeom prst="rect">
            <a:avLst/>
          </a:prstGeom>
          <a:noFill/>
        </p:spPr>
        <p:txBody>
          <a:bodyPr wrap="square" lIns="0" tIns="0" rIns="0" bIns="0" anchor="t">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DengXian"/>
                <a:cs typeface="Segoe UI"/>
              </a:rPr>
              <a:t>would be comfortable using </a:t>
            </a:r>
            <a:br>
              <a:rPr kumimoji="0" lang="en-US" sz="1400" b="0" i="0" u="none" strike="noStrike" kern="1200" cap="none" spc="0" normalizeH="0" baseline="0" noProof="0">
                <a:ln>
                  <a:noFill/>
                </a:ln>
                <a:solidFill>
                  <a:prstClr val="black"/>
                </a:solidFill>
                <a:effectLst/>
                <a:uLnTx/>
                <a:uFillTx/>
                <a:latin typeface="Segoe UI"/>
                <a:ea typeface="DengXian"/>
                <a:cs typeface="Segoe UI"/>
              </a:rPr>
            </a:br>
            <a:r>
              <a:rPr kumimoji="0" lang="en-US" sz="1400" b="0" i="0" u="none" strike="noStrike" kern="1200" cap="none" spc="0" normalizeH="0" baseline="0" noProof="0">
                <a:ln>
                  <a:noFill/>
                </a:ln>
                <a:solidFill>
                  <a:prstClr val="black"/>
                </a:solidFill>
                <a:effectLst/>
                <a:uLnTx/>
                <a:uFillTx/>
                <a:latin typeface="Segoe UI"/>
                <a:ea typeface="DengXian"/>
                <a:cs typeface="Segoe UI"/>
              </a:rPr>
              <a:t>AI to summarize meetings and action items</a:t>
            </a:r>
          </a:p>
        </p:txBody>
      </p:sp>
      <p:sp>
        <p:nvSpPr>
          <p:cNvPr id="1029" name="TextBox 1028">
            <a:extLst>
              <a:ext uri="{FF2B5EF4-FFF2-40B4-BE49-F238E27FC236}">
                <a16:creationId xmlns:a16="http://schemas.microsoft.com/office/drawing/2014/main" id="{359D9EA9-C725-36C2-33B3-3FB6BB1CB093}"/>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463668"/>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srgbClr val="463668"/>
              </a:solidFill>
              <a:effectLst/>
              <a:uLnTx/>
              <a:uFillTx/>
              <a:latin typeface="Segoe UI"/>
              <a:ea typeface="+mn-ea"/>
              <a:cs typeface="+mn-cs"/>
            </a:endParaRPr>
          </a:p>
        </p:txBody>
      </p:sp>
      <p:grpSp>
        <p:nvGrpSpPr>
          <p:cNvPr id="14" name="Group 13">
            <a:extLst>
              <a:ext uri="{FF2B5EF4-FFF2-40B4-BE49-F238E27FC236}">
                <a16:creationId xmlns:a16="http://schemas.microsoft.com/office/drawing/2014/main" id="{5F442120-6DD2-5246-6AB3-5D6513BC759C}"/>
              </a:ext>
              <a:ext uri="{C183D7F6-B498-43B3-948B-1728B52AA6E4}">
                <adec:decorative xmlns:adec="http://schemas.microsoft.com/office/drawing/2017/decorative" val="1"/>
              </a:ext>
            </a:extLst>
          </p:cNvPr>
          <p:cNvGrpSpPr>
            <a:grpSpLocks/>
          </p:cNvGrpSpPr>
          <p:nvPr/>
        </p:nvGrpSpPr>
        <p:grpSpPr>
          <a:xfrm>
            <a:off x="4173992" y="1313320"/>
            <a:ext cx="534543" cy="534543"/>
            <a:chOff x="5831903" y="8381781"/>
            <a:chExt cx="534543" cy="534543"/>
          </a:xfrm>
        </p:grpSpPr>
        <p:sp>
          <p:nvSpPr>
            <p:cNvPr id="17" name="Rounded Rectangle 46">
              <a:extLst>
                <a:ext uri="{FF2B5EF4-FFF2-40B4-BE49-F238E27FC236}">
                  <a16:creationId xmlns:a16="http://schemas.microsoft.com/office/drawing/2014/main" id="{2F89B1A8-3BA7-1F8C-273B-0E704CC08219}"/>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 name="Picture 8" descr="Microsoft Excel Logo - PNG and Vector - Logo Download">
              <a:hlinkClick r:id="rId7"/>
              <a:extLst>
                <a:ext uri="{FF2B5EF4-FFF2-40B4-BE49-F238E27FC236}">
                  <a16:creationId xmlns:a16="http://schemas.microsoft.com/office/drawing/2014/main" id="{390DE7E5-7B97-3093-A086-979A17B23BE2}"/>
                </a:ext>
              </a:extLst>
            </p:cNvPr>
            <p:cNvPicPr>
              <a:picLocks noChangeArrowheads="1"/>
            </p:cNvPicPr>
            <p:nvPr/>
          </p:nvPicPr>
          <p:blipFill rotWithShape="1">
            <a:blip r:embed="rId8"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036" name="TextBox 1035">
            <a:extLst>
              <a:ext uri="{FF2B5EF4-FFF2-40B4-BE49-F238E27FC236}">
                <a16:creationId xmlns:a16="http://schemas.microsoft.com/office/drawing/2014/main" id="{887DDD01-503A-2FF7-1886-6719D517CEF4}"/>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1045" name="TextBox 1044">
            <a:extLst>
              <a:ext uri="{FF2B5EF4-FFF2-40B4-BE49-F238E27FC236}">
                <a16:creationId xmlns:a16="http://schemas.microsoft.com/office/drawing/2014/main" id="{7345D091-9117-2B35-172A-C609D9806ABF}"/>
              </a:ext>
              <a:ext uri="{C183D7F6-B498-43B3-948B-1728B52AA6E4}">
                <adec:decorative xmlns:adec="http://schemas.microsoft.com/office/drawing/2017/decorative" val="0"/>
              </a:ext>
            </a:extLst>
          </p:cNvPr>
          <p:cNvSpPr txBox="1"/>
          <p:nvPr/>
        </p:nvSpPr>
        <p:spPr>
          <a:xfrm>
            <a:off x="6756400" y="141131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production defect rates for Six Sigma reporting using Copilot in Excel to suggest new calculations and produce charts.</a:t>
            </a:r>
          </a:p>
        </p:txBody>
      </p:sp>
      <p:grpSp>
        <p:nvGrpSpPr>
          <p:cNvPr id="1046" name="Group 1045">
            <a:extLst>
              <a:ext uri="{FF2B5EF4-FFF2-40B4-BE49-F238E27FC236}">
                <a16:creationId xmlns:a16="http://schemas.microsoft.com/office/drawing/2014/main" id="{61D00B2A-CA74-DBC2-F67A-BC1E211052B5}"/>
              </a:ext>
              <a:ext uri="{C183D7F6-B498-43B3-948B-1728B52AA6E4}">
                <adec:decorative xmlns:adec="http://schemas.microsoft.com/office/drawing/2017/decorative" val="1"/>
              </a:ext>
            </a:extLst>
          </p:cNvPr>
          <p:cNvGrpSpPr>
            <a:grpSpLocks/>
          </p:cNvGrpSpPr>
          <p:nvPr/>
        </p:nvGrpSpPr>
        <p:grpSpPr>
          <a:xfrm>
            <a:off x="4173992" y="2084475"/>
            <a:ext cx="534543" cy="534543"/>
            <a:chOff x="4156095" y="1313320"/>
            <a:chExt cx="534543" cy="534543"/>
          </a:xfrm>
        </p:grpSpPr>
        <p:sp>
          <p:nvSpPr>
            <p:cNvPr id="1047" name="Rounded Rectangle 46">
              <a:extLst>
                <a:ext uri="{FF2B5EF4-FFF2-40B4-BE49-F238E27FC236}">
                  <a16:creationId xmlns:a16="http://schemas.microsoft.com/office/drawing/2014/main" id="{D9C63AC6-04E3-E225-7CC9-949C94D34341}"/>
                </a:ext>
                <a:ext uri="{C183D7F6-B498-43B3-948B-1728B52AA6E4}">
                  <adec:decorative xmlns:adec="http://schemas.microsoft.com/office/drawing/2017/decorative" val="1"/>
                </a:ext>
              </a:extLst>
            </p:cNvPr>
            <p:cNvSpPr/>
            <p:nvPr/>
          </p:nvSpPr>
          <p:spPr bwMode="auto">
            <a:xfrm>
              <a:off x="4156095" y="131332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48" name="Picture 2" descr="Zip Co logo SVG free download, id: 101874 - Brandlogos.net">
              <a:hlinkClick r:id="rId9"/>
              <a:extLst>
                <a:ext uri="{FF2B5EF4-FFF2-40B4-BE49-F238E27FC236}">
                  <a16:creationId xmlns:a16="http://schemas.microsoft.com/office/drawing/2014/main" id="{DCD4F462-7FC0-DD44-6EB2-D0B1920F48E9}"/>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81884" y="145200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049" name="TextBox 1048">
            <a:extLst>
              <a:ext uri="{FF2B5EF4-FFF2-40B4-BE49-F238E27FC236}">
                <a16:creationId xmlns:a16="http://schemas.microsoft.com/office/drawing/2014/main" id="{927B4AB2-F674-CFA5-0BD0-AC9C21D408BA}"/>
              </a:ext>
              <a:ext uri="{C183D7F6-B498-43B3-948B-1728B52AA6E4}">
                <adec:decorative xmlns:adec="http://schemas.microsoft.com/office/drawing/2017/decorative" val="0"/>
              </a:ext>
            </a:extLst>
          </p:cNvPr>
          <p:cNvSpPr txBox="1"/>
          <p:nvPr/>
        </p:nvSpPr>
        <p:spPr>
          <a:xfrm>
            <a:off x="4953152" y="2259413"/>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050" name="TextBox 1049">
            <a:extLst>
              <a:ext uri="{FF2B5EF4-FFF2-40B4-BE49-F238E27FC236}">
                <a16:creationId xmlns:a16="http://schemas.microsoft.com/office/drawing/2014/main" id="{D1B4249F-3645-4C36-37BB-CF0745139D19}"/>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solutions to similar production issues using Microsoft Copilot to search internal files.</a:t>
            </a:r>
          </a:p>
        </p:txBody>
      </p:sp>
      <p:grpSp>
        <p:nvGrpSpPr>
          <p:cNvPr id="19" name="Group 18">
            <a:extLst>
              <a:ext uri="{FF2B5EF4-FFF2-40B4-BE49-F238E27FC236}">
                <a16:creationId xmlns:a16="http://schemas.microsoft.com/office/drawing/2014/main" id="{F126790A-0320-67FC-D172-8CE6982938D5}"/>
              </a:ext>
              <a:ext uri="{C183D7F6-B498-43B3-948B-1728B52AA6E4}">
                <adec:decorative xmlns:adec="http://schemas.microsoft.com/office/drawing/2017/decorative" val="1"/>
              </a:ext>
            </a:extLst>
          </p:cNvPr>
          <p:cNvGrpSpPr>
            <a:grpSpLocks/>
          </p:cNvGrpSpPr>
          <p:nvPr/>
        </p:nvGrpSpPr>
        <p:grpSpPr>
          <a:xfrm>
            <a:off x="4173992" y="2855630"/>
            <a:ext cx="534543" cy="534543"/>
            <a:chOff x="12498914" y="5650593"/>
            <a:chExt cx="534543" cy="534543"/>
          </a:xfrm>
        </p:grpSpPr>
        <p:sp>
          <p:nvSpPr>
            <p:cNvPr id="23" name="Rounded Rectangle 46">
              <a:hlinkClick r:id="rId11"/>
              <a:extLst>
                <a:ext uri="{FF2B5EF4-FFF2-40B4-BE49-F238E27FC236}">
                  <a16:creationId xmlns:a16="http://schemas.microsoft.com/office/drawing/2014/main" id="{1721114C-F61D-EE8E-6157-F7A28E185618}"/>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2" name="Picture 31" descr="Whiteboard icon in Windows 11 Color Style">
              <a:hlinkClick r:id="rId11"/>
              <a:extLst>
                <a:ext uri="{FF2B5EF4-FFF2-40B4-BE49-F238E27FC236}">
                  <a16:creationId xmlns:a16="http://schemas.microsoft.com/office/drawing/2014/main" id="{4B66DB97-5843-E2EE-738F-8E53D602220B}"/>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
        <p:nvSpPr>
          <p:cNvPr id="1055" name="TextBox 1054">
            <a:extLst>
              <a:ext uri="{FF2B5EF4-FFF2-40B4-BE49-F238E27FC236}">
                <a16:creationId xmlns:a16="http://schemas.microsoft.com/office/drawing/2014/main" id="{FD9B5ACF-10E0-D0E7-3327-F1E71570DE89}"/>
              </a:ext>
              <a:ext uri="{C183D7F6-B498-43B3-948B-1728B52AA6E4}">
                <adec:decorative xmlns:adec="http://schemas.microsoft.com/office/drawing/2017/decorative" val="0"/>
              </a:ext>
            </a:extLst>
          </p:cNvPr>
          <p:cNvSpPr txBox="1"/>
          <p:nvPr/>
        </p:nvSpPr>
        <p:spPr>
          <a:xfrm>
            <a:off x="4953152" y="303056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Whiteboard</a:t>
            </a:r>
          </a:p>
        </p:txBody>
      </p:sp>
      <p:sp>
        <p:nvSpPr>
          <p:cNvPr id="1056" name="TextBox 1055">
            <a:extLst>
              <a:ext uri="{FF2B5EF4-FFF2-40B4-BE49-F238E27FC236}">
                <a16:creationId xmlns:a16="http://schemas.microsoft.com/office/drawing/2014/main" id="{647D74B8-74A5-A043-98FE-3D3738C776AD}"/>
              </a:ext>
              <a:ext uri="{C183D7F6-B498-43B3-948B-1728B52AA6E4}">
                <adec:decorative xmlns:adec="http://schemas.microsoft.com/office/drawing/2017/decorative" val="0"/>
              </a:ext>
            </a:extLst>
          </p:cNvPr>
          <p:cNvSpPr txBox="1"/>
          <p:nvPr/>
        </p:nvSpPr>
        <p:spPr>
          <a:xfrm>
            <a:off x="6756400" y="3038262"/>
            <a:ext cx="4852987" cy="169277"/>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Organize the ideas after a whiteboarding session for potential solutions.</a:t>
            </a:r>
          </a:p>
        </p:txBody>
      </p:sp>
      <p:grpSp>
        <p:nvGrpSpPr>
          <p:cNvPr id="1057" name="Group 1056">
            <a:extLst>
              <a:ext uri="{FF2B5EF4-FFF2-40B4-BE49-F238E27FC236}">
                <a16:creationId xmlns:a16="http://schemas.microsoft.com/office/drawing/2014/main" id="{87DAABAC-2A8F-4B20-5E19-B3B98259799C}"/>
              </a:ext>
              <a:ext uri="{C183D7F6-B498-43B3-948B-1728B52AA6E4}">
                <adec:decorative xmlns:adec="http://schemas.microsoft.com/office/drawing/2017/decorative" val="1"/>
              </a:ext>
            </a:extLst>
          </p:cNvPr>
          <p:cNvGrpSpPr>
            <a:grpSpLocks/>
          </p:cNvGrpSpPr>
          <p:nvPr/>
        </p:nvGrpSpPr>
        <p:grpSpPr>
          <a:xfrm>
            <a:off x="4173992" y="3626785"/>
            <a:ext cx="534543" cy="534543"/>
            <a:chOff x="7426812" y="8381781"/>
            <a:chExt cx="534543" cy="534543"/>
          </a:xfrm>
        </p:grpSpPr>
        <p:sp>
          <p:nvSpPr>
            <p:cNvPr id="1058" name="Rounded Rectangle 46">
              <a:extLst>
                <a:ext uri="{FF2B5EF4-FFF2-40B4-BE49-F238E27FC236}">
                  <a16:creationId xmlns:a16="http://schemas.microsoft.com/office/drawing/2014/main" id="{372EEA59-6D59-7D49-973A-8084F53884BD}"/>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59" name="Picture 6" descr="Microsoft Teams Logo, symbol, meaning, history, PNG">
              <a:hlinkClick r:id="rId13"/>
              <a:extLst>
                <a:ext uri="{FF2B5EF4-FFF2-40B4-BE49-F238E27FC236}">
                  <a16:creationId xmlns:a16="http://schemas.microsoft.com/office/drawing/2014/main" id="{F705FB18-3BEA-E404-10E6-19D192DA18CA}"/>
                </a:ext>
              </a:extLst>
            </p:cNvPr>
            <p:cNvPicPr>
              <a:picLocks noChangeArrowheads="1"/>
            </p:cNvPicPr>
            <p:nvPr/>
          </p:nvPicPr>
          <p:blipFill rotWithShape="1">
            <a:blip r:embed="rId14"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60" name="TextBox 1059">
            <a:extLst>
              <a:ext uri="{FF2B5EF4-FFF2-40B4-BE49-F238E27FC236}">
                <a16:creationId xmlns:a16="http://schemas.microsoft.com/office/drawing/2014/main" id="{689B66B5-A3C5-0A21-9FB4-2D654E42DE86}"/>
              </a:ext>
              <a:ext uri="{C183D7F6-B498-43B3-948B-1728B52AA6E4}">
                <adec:decorative xmlns:adec="http://schemas.microsoft.com/office/drawing/2017/decorative" val="0"/>
              </a:ext>
            </a:extLst>
          </p:cNvPr>
          <p:cNvSpPr txBox="1"/>
          <p:nvPr/>
        </p:nvSpPr>
        <p:spPr>
          <a:xfrm>
            <a:off x="4953152" y="3801723"/>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61" name="TextBox 1060">
            <a:extLst>
              <a:ext uri="{FF2B5EF4-FFF2-40B4-BE49-F238E27FC236}">
                <a16:creationId xmlns:a16="http://schemas.microsoft.com/office/drawing/2014/main" id="{79F6B43E-4750-7219-CD05-3857D978963F}"/>
              </a:ext>
              <a:ext uri="{C183D7F6-B498-43B3-948B-1728B52AA6E4}">
                <adec:decorative xmlns:adec="http://schemas.microsoft.com/office/drawing/2017/decorative" val="0"/>
              </a:ext>
            </a:extLst>
          </p:cNvPr>
          <p:cNvSpPr txBox="1"/>
          <p:nvPr/>
        </p:nvSpPr>
        <p:spPr>
          <a:xfrm>
            <a:off x="6756400" y="3724779"/>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Hold a weekly meeting to track the implementation of the solution. Use Copilot to summarize each meeting and list open items. </a:t>
            </a:r>
          </a:p>
        </p:txBody>
      </p:sp>
      <p:grpSp>
        <p:nvGrpSpPr>
          <p:cNvPr id="101" name="Group 100">
            <a:extLst>
              <a:ext uri="{FF2B5EF4-FFF2-40B4-BE49-F238E27FC236}">
                <a16:creationId xmlns:a16="http://schemas.microsoft.com/office/drawing/2014/main" id="{D9FFEF77-0DF0-A3DB-C7D9-0A2C33363D06}"/>
              </a:ext>
              <a:ext uri="{C183D7F6-B498-43B3-948B-1728B52AA6E4}">
                <adec:decorative xmlns:adec="http://schemas.microsoft.com/office/drawing/2017/decorative" val="1"/>
              </a:ext>
            </a:extLst>
          </p:cNvPr>
          <p:cNvGrpSpPr>
            <a:grpSpLocks/>
          </p:cNvGrpSpPr>
          <p:nvPr/>
        </p:nvGrpSpPr>
        <p:grpSpPr>
          <a:xfrm>
            <a:off x="4173992" y="4397940"/>
            <a:ext cx="534543" cy="534543"/>
            <a:chOff x="12716387" y="5818028"/>
            <a:chExt cx="534543" cy="534543"/>
          </a:xfrm>
        </p:grpSpPr>
        <p:sp>
          <p:nvSpPr>
            <p:cNvPr id="102" name="Rounded Rectangle 46">
              <a:hlinkClick r:id="rId15"/>
              <a:extLst>
                <a:ext uri="{FF2B5EF4-FFF2-40B4-BE49-F238E27FC236}">
                  <a16:creationId xmlns:a16="http://schemas.microsoft.com/office/drawing/2014/main" id="{DAC6690C-5408-2598-7215-978019F3E35A}"/>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 name="Graphic 102">
              <a:extLst>
                <a:ext uri="{FF2B5EF4-FFF2-40B4-BE49-F238E27FC236}">
                  <a16:creationId xmlns:a16="http://schemas.microsoft.com/office/drawing/2014/main" id="{A59A5B2E-3C0D-1DF9-5DAC-E1AA959334E0}"/>
                </a:ext>
                <a:ext uri="{C183D7F6-B498-43B3-948B-1728B52AA6E4}">
                  <adec:decorative xmlns:adec="http://schemas.microsoft.com/office/drawing/2017/decorative" val="1"/>
                </a:ext>
              </a:extLst>
            </p:cNvPr>
            <p:cNvPicPr>
              <a:picLocks noChangeAspect="1"/>
            </p:cNvPicPr>
            <p:nvPr/>
          </p:nvPicPr>
          <p:blipFill rotWithShape="1">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l="24743" t="23563" r="22168" b="22190"/>
            <a:stretch/>
          </p:blipFill>
          <p:spPr>
            <a:xfrm>
              <a:off x="12799509" y="5897137"/>
              <a:ext cx="368300" cy="376326"/>
            </a:xfrm>
            <a:prstGeom prst="rect">
              <a:avLst/>
            </a:prstGeom>
          </p:spPr>
        </p:pic>
      </p:grpSp>
      <p:sp>
        <p:nvSpPr>
          <p:cNvPr id="1066" name="TextBox 1065">
            <a:extLst>
              <a:ext uri="{FF2B5EF4-FFF2-40B4-BE49-F238E27FC236}">
                <a16:creationId xmlns:a16="http://schemas.microsoft.com/office/drawing/2014/main" id="{0D72EF3F-58A5-F6A1-C40A-15032194C574}"/>
              </a:ext>
              <a:ext uri="{C183D7F6-B498-43B3-948B-1728B52AA6E4}">
                <adec:decorative xmlns:adec="http://schemas.microsoft.com/office/drawing/2017/decorative" val="0"/>
              </a:ext>
            </a:extLst>
          </p:cNvPr>
          <p:cNvSpPr txBox="1"/>
          <p:nvPr/>
        </p:nvSpPr>
        <p:spPr>
          <a:xfrm>
            <a:off x="4953152" y="457287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1067" name="TextBox 1066">
            <a:extLst>
              <a:ext uri="{FF2B5EF4-FFF2-40B4-BE49-F238E27FC236}">
                <a16:creationId xmlns:a16="http://schemas.microsoft.com/office/drawing/2014/main" id="{0AD2BAC7-AD33-B3E5-E4C0-FE5979A5FA1C}"/>
              </a:ext>
              <a:ext uri="{C183D7F6-B498-43B3-948B-1728B52AA6E4}">
                <adec:decorative xmlns:adec="http://schemas.microsoft.com/office/drawing/2017/decorative" val="0"/>
              </a:ext>
            </a:extLst>
          </p:cNvPr>
          <p:cNvSpPr txBox="1"/>
          <p:nvPr/>
        </p:nvSpPr>
        <p:spPr>
          <a:xfrm>
            <a:off x="6756400" y="449593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an email to the engineering and production employees thanking them for their extra work in resolving the issue.</a:t>
            </a:r>
          </a:p>
        </p:txBody>
      </p:sp>
      <p:grpSp>
        <p:nvGrpSpPr>
          <p:cNvPr id="106" name="Group 105">
            <a:extLst>
              <a:ext uri="{FF2B5EF4-FFF2-40B4-BE49-F238E27FC236}">
                <a16:creationId xmlns:a16="http://schemas.microsoft.com/office/drawing/2014/main" id="{0258CCC1-77CE-2151-6952-F39DDF9DD689}"/>
              </a:ext>
              <a:ext uri="{C183D7F6-B498-43B3-948B-1728B52AA6E4}">
                <adec:decorative xmlns:adec="http://schemas.microsoft.com/office/drawing/2017/decorative" val="1"/>
              </a:ext>
            </a:extLst>
          </p:cNvPr>
          <p:cNvGrpSpPr>
            <a:grpSpLocks/>
          </p:cNvGrpSpPr>
          <p:nvPr/>
        </p:nvGrpSpPr>
        <p:grpSpPr>
          <a:xfrm>
            <a:off x="4173992" y="5169093"/>
            <a:ext cx="534543" cy="534543"/>
            <a:chOff x="9021721" y="8381781"/>
            <a:chExt cx="534543" cy="534543"/>
          </a:xfrm>
        </p:grpSpPr>
        <p:sp>
          <p:nvSpPr>
            <p:cNvPr id="107" name="Rounded Rectangle 46">
              <a:extLst>
                <a:ext uri="{FF2B5EF4-FFF2-40B4-BE49-F238E27FC236}">
                  <a16:creationId xmlns:a16="http://schemas.microsoft.com/office/drawing/2014/main" id="{C78AF29D-B7BB-87E3-5B9A-102A2B4CBDF0}"/>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8" name="Picture 4" descr="Microsoft PowerPoint Logo - PNG and Vector - Logo Download">
              <a:hlinkClick r:id="rId18"/>
              <a:extLst>
                <a:ext uri="{FF2B5EF4-FFF2-40B4-BE49-F238E27FC236}">
                  <a16:creationId xmlns:a16="http://schemas.microsoft.com/office/drawing/2014/main" id="{95EA0543-9BF1-1E0B-2E31-20511A483C27}"/>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071" name="TextBox 1070">
            <a:extLst>
              <a:ext uri="{FF2B5EF4-FFF2-40B4-BE49-F238E27FC236}">
                <a16:creationId xmlns:a16="http://schemas.microsoft.com/office/drawing/2014/main" id="{4A4953BC-C2B6-688E-EA07-ABEE69D18A1D}"/>
              </a:ext>
              <a:ext uri="{C183D7F6-B498-43B3-948B-1728B52AA6E4}">
                <adec:decorative xmlns:adec="http://schemas.microsoft.com/office/drawing/2017/decorative" val="0"/>
              </a:ext>
            </a:extLst>
          </p:cNvPr>
          <p:cNvSpPr txBox="1"/>
          <p:nvPr/>
        </p:nvSpPr>
        <p:spPr>
          <a:xfrm>
            <a:off x="4953152" y="5344031"/>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072" name="TextBox 1071">
            <a:extLst>
              <a:ext uri="{FF2B5EF4-FFF2-40B4-BE49-F238E27FC236}">
                <a16:creationId xmlns:a16="http://schemas.microsoft.com/office/drawing/2014/main" id="{9BCA118E-FDDA-AC38-8492-6BD7FA9CEFF9}"/>
              </a:ext>
              <a:ext uri="{C183D7F6-B498-43B3-948B-1728B52AA6E4}">
                <adec:decorative xmlns:adec="http://schemas.microsoft.com/office/drawing/2017/decorative" val="0"/>
              </a:ext>
            </a:extLst>
          </p:cNvPr>
          <p:cNvSpPr txBox="1"/>
          <p:nvPr/>
        </p:nvSpPr>
        <p:spPr>
          <a:xfrm>
            <a:off x="6756400" y="5351725"/>
            <a:ext cx="4852987" cy="169277"/>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presentation on the root cause analysis based on the analysis report.</a:t>
            </a:r>
          </a:p>
        </p:txBody>
      </p:sp>
      <p:sp>
        <p:nvSpPr>
          <p:cNvPr id="1073" name="TextBox 1072">
            <a:extLst>
              <a:ext uri="{FF2B5EF4-FFF2-40B4-BE49-F238E27FC236}">
                <a16:creationId xmlns:a16="http://schemas.microsoft.com/office/drawing/2014/main" id="{C16B204F-B766-1F07-FE3A-52B90650FEA9}"/>
              </a:ext>
            </a:extLst>
          </p:cNvPr>
          <p:cNvSpPr txBox="1"/>
          <p:nvPr/>
        </p:nvSpPr>
        <p:spPr>
          <a:xfrm>
            <a:off x="4193059"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0">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074" name="TextBox 1073">
            <a:extLst>
              <a:ext uri="{FF2B5EF4-FFF2-40B4-BE49-F238E27FC236}">
                <a16:creationId xmlns:a16="http://schemas.microsoft.com/office/drawing/2014/main" id="{573CB987-2891-8991-6FCC-A420BEF77460}"/>
              </a:ext>
            </a:extLst>
          </p:cNvPr>
          <p:cNvSpPr txBox="1"/>
          <p:nvPr/>
        </p:nvSpPr>
        <p:spPr>
          <a:xfrm>
            <a:off x="6659378"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1">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075" name="TextBox 1074">
            <a:extLst>
              <a:ext uri="{FF2B5EF4-FFF2-40B4-BE49-F238E27FC236}">
                <a16:creationId xmlns:a16="http://schemas.microsoft.com/office/drawing/2014/main" id="{1E6998E3-565B-7F0C-4572-0FD7A87018DA}"/>
              </a:ext>
            </a:extLst>
          </p:cNvPr>
          <p:cNvSpPr txBox="1"/>
          <p:nvPr/>
        </p:nvSpPr>
        <p:spPr>
          <a:xfrm>
            <a:off x="9125697" y="6185137"/>
            <a:ext cx="2342263"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2">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 uri="{C183D7F6-B498-43B3-948B-1728B52AA6E4}">
                <adec:decorative xmlns:adec="http://schemas.microsoft.com/office/drawing/2017/decorative" val="1"/>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7"/>
              <a:extLst>
                <a:ext uri="{FF2B5EF4-FFF2-40B4-BE49-F238E27FC236}">
                  <a16:creationId xmlns:a16="http://schemas.microsoft.com/office/drawing/2014/main" id="{8F158F4A-0557-4EB3-75DA-835959493C89}"/>
                </a:ext>
              </a:extLst>
            </p:cNvPr>
            <p:cNvPicPr>
              <a:picLocks noChangeArrowheads="1"/>
            </p:cNvPicPr>
            <p:nvPr/>
          </p:nvPicPr>
          <p:blipFill rotWithShape="1">
            <a:blip r:embed="rId8"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37443" y="1795849"/>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23"/>
              <a:extLst>
                <a:ext uri="{FF2B5EF4-FFF2-40B4-BE49-F238E27FC236}">
                  <a16:creationId xmlns:a16="http://schemas.microsoft.com/office/drawing/2014/main" id="{DAD8B5CB-A2C5-5A1C-E8BB-28ECB76446C2}"/>
                </a:ext>
              </a:extLst>
            </p:cNvPr>
            <p:cNvPicPr>
              <a:picLocks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8"/>
              <a:extLst>
                <a:ext uri="{FF2B5EF4-FFF2-40B4-BE49-F238E27FC236}">
                  <a16:creationId xmlns:a16="http://schemas.microsoft.com/office/drawing/2014/main" id="{5F19379A-147E-0335-8BD4-1F1633180699}"/>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13"/>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9"/>
              <a:extLst>
                <a:ext uri="{FF2B5EF4-FFF2-40B4-BE49-F238E27FC236}">
                  <a16:creationId xmlns:a16="http://schemas.microsoft.com/office/drawing/2014/main" id="{7AFF613E-BE21-4995-D34C-15C1A4248D87}"/>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15"/>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595089" y="5743274"/>
              <a:ext cx="693723" cy="693723"/>
            </a:xfrm>
            <a:prstGeom prst="rect">
              <a:avLst/>
            </a:prstGeom>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5"/>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5"/>
              <a:extLst>
                <a:ext uri="{FF2B5EF4-FFF2-40B4-BE49-F238E27FC236}">
                  <a16:creationId xmlns:a16="http://schemas.microsoft.com/office/drawing/2014/main" id="{DED28364-B60D-1697-AAE8-488720735194}"/>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27"/>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27"/>
              <a:extLst>
                <a:ext uri="{FF2B5EF4-FFF2-40B4-BE49-F238E27FC236}">
                  <a16:creationId xmlns:a16="http://schemas.microsoft.com/office/drawing/2014/main" id="{709545DF-9136-0108-A8F4-56F58FCE96A4}"/>
                </a:ext>
              </a:extLst>
            </p:cNvPr>
            <p:cNvPicPr>
              <a:picLocks noChangeAspect="1"/>
            </p:cNvPicPr>
            <p:nvPr/>
          </p:nvPicPr>
          <p:blipFill>
            <a:blip r:embed="rId28"/>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11"/>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11"/>
              <a:extLst>
                <a:ext uri="{FF2B5EF4-FFF2-40B4-BE49-F238E27FC236}">
                  <a16:creationId xmlns:a16="http://schemas.microsoft.com/office/drawing/2014/main" id="{69AB0380-4C15-A6BB-9634-4CC891FA94D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2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2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2724341" y="6815379"/>
              <a:ext cx="382586" cy="382585"/>
            </a:xfrm>
            <a:prstGeom prst="rect">
              <a:avLst/>
            </a:prstGeom>
          </p:spPr>
        </p:pic>
      </p:grpSp>
    </p:spTree>
    <p:extLst>
      <p:ext uri="{BB962C8B-B14F-4D97-AF65-F5344CB8AC3E}">
        <p14:creationId xmlns:p14="http://schemas.microsoft.com/office/powerpoint/2010/main" val="419151586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041AD2E5-CBC0-FC85-B2AD-A18414943F66}"/>
              </a:ext>
              <a:ext uri="{C183D7F6-B498-43B3-948B-1728B52AA6E4}">
                <adec:decorative xmlns:adec="http://schemas.microsoft.com/office/drawing/2017/decorative" val="1"/>
              </a:ext>
            </a:extLst>
          </p:cNvPr>
          <p:cNvGrpSpPr/>
          <p:nvPr/>
        </p:nvGrpSpPr>
        <p:grpSpPr>
          <a:xfrm>
            <a:off x="6509" y="427037"/>
            <a:ext cx="12205144" cy="5842001"/>
            <a:chOff x="6509" y="427037"/>
            <a:chExt cx="12205144" cy="5842001"/>
          </a:xfrm>
        </p:grpSpPr>
        <p:sp>
          <p:nvSpPr>
            <p:cNvPr id="10" name="Rectangle: Rounded Corners 3">
              <a:extLst>
                <a:ext uri="{FF2B5EF4-FFF2-40B4-BE49-F238E27FC236}">
                  <a16:creationId xmlns:a16="http://schemas.microsoft.com/office/drawing/2014/main" id="{B9B28C9F-333B-08B1-8C2D-A1EC2B8FEBC7}"/>
                </a:ext>
                <a:ext uri="{C183D7F6-B498-43B3-948B-1728B52AA6E4}">
                  <adec:decorative xmlns:adec="http://schemas.microsoft.com/office/drawing/2017/decorative" val="1"/>
                </a:ext>
              </a:extLst>
            </p:cNvPr>
            <p:cNvSpPr txBox="1">
              <a:spLocks/>
            </p:cNvSpPr>
            <p:nvPr/>
          </p:nvSpPr>
          <p:spPr bwMode="auto">
            <a:xfrm>
              <a:off x="304800" y="585788"/>
              <a:ext cx="3323771" cy="5683250"/>
            </a:xfrm>
            <a:prstGeom prst="roundRect">
              <a:avLst>
                <a:gd name="adj" fmla="val 384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Segoe UI Semibold"/>
                <a:ea typeface="+mn-ea"/>
                <a:cs typeface="Segoe UI"/>
              </a:endParaRPr>
            </a:p>
          </p:txBody>
        </p:sp>
        <p:sp>
          <p:nvSpPr>
            <p:cNvPr id="11" name="Arrow: Bent 10">
              <a:extLst>
                <a:ext uri="{FF2B5EF4-FFF2-40B4-BE49-F238E27FC236}">
                  <a16:creationId xmlns:a16="http://schemas.microsoft.com/office/drawing/2014/main" id="{176A0788-0283-B461-9541-0AA72B70345D}"/>
                </a:ext>
                <a:ext uri="{C183D7F6-B498-43B3-948B-1728B52AA6E4}">
                  <adec:decorative xmlns:adec="http://schemas.microsoft.com/office/drawing/2017/decorative" val="1"/>
                </a:ext>
              </a:extLst>
            </p:cNvPr>
            <p:cNvSpPr/>
            <p:nvPr/>
          </p:nvSpPr>
          <p:spPr bwMode="auto">
            <a:xfrm flipV="1">
              <a:off x="3784598" y="2933700"/>
              <a:ext cx="8427055" cy="3335338"/>
            </a:xfrm>
            <a:prstGeom prst="bentArrow">
              <a:avLst>
                <a:gd name="adj1" fmla="val 25000"/>
                <a:gd name="adj2" fmla="val 0"/>
                <a:gd name="adj3" fmla="val 25000"/>
                <a:gd name="adj4" fmla="val 4643"/>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Arrow: Bent 11">
              <a:extLst>
                <a:ext uri="{FF2B5EF4-FFF2-40B4-BE49-F238E27FC236}">
                  <a16:creationId xmlns:a16="http://schemas.microsoft.com/office/drawing/2014/main" id="{D6F10E83-6A85-0E07-3C9F-80E6136E9590}"/>
                </a:ext>
                <a:ext uri="{C183D7F6-B498-43B3-948B-1728B52AA6E4}">
                  <adec:decorative xmlns:adec="http://schemas.microsoft.com/office/drawing/2017/decorative" val="1"/>
                </a:ext>
              </a:extLst>
            </p:cNvPr>
            <p:cNvSpPr/>
            <p:nvPr/>
          </p:nvSpPr>
          <p:spPr bwMode="auto">
            <a:xfrm flipH="1">
              <a:off x="6509" y="427037"/>
              <a:ext cx="3778089" cy="2745458"/>
            </a:xfrm>
            <a:prstGeom prst="bentArrow">
              <a:avLst>
                <a:gd name="adj1" fmla="val 25000"/>
                <a:gd name="adj2" fmla="val 0"/>
                <a:gd name="adj3" fmla="val 25000"/>
                <a:gd name="adj4" fmla="val 7353"/>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22" name="Straight Connector 21">
              <a:extLst>
                <a:ext uri="{FF2B5EF4-FFF2-40B4-BE49-F238E27FC236}">
                  <a16:creationId xmlns:a16="http://schemas.microsoft.com/office/drawing/2014/main" id="{0ECFFD9E-32FE-CD58-91F5-A12FF26BBCFD}"/>
                </a:ext>
              </a:extLst>
            </p:cNvPr>
            <p:cNvCxnSpPr/>
            <p:nvPr/>
          </p:nvCxnSpPr>
          <p:spPr>
            <a:xfrm>
              <a:off x="4174435" y="1420896"/>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DA2EAD85-7086-5B79-2F5B-8E4B67631223}"/>
                </a:ext>
              </a:extLst>
            </p:cNvPr>
            <p:cNvCxnSpPr/>
            <p:nvPr/>
          </p:nvCxnSpPr>
          <p:spPr>
            <a:xfrm>
              <a:off x="4174435" y="2142313"/>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4" name="Straight Connector 23">
              <a:extLst>
                <a:ext uri="{FF2B5EF4-FFF2-40B4-BE49-F238E27FC236}">
                  <a16:creationId xmlns:a16="http://schemas.microsoft.com/office/drawing/2014/main" id="{77AD0234-4C7E-CC16-48C6-07BE1E6B3F26}"/>
                </a:ext>
              </a:extLst>
            </p:cNvPr>
            <p:cNvCxnSpPr/>
            <p:nvPr/>
          </p:nvCxnSpPr>
          <p:spPr>
            <a:xfrm>
              <a:off x="4174435" y="4331234"/>
              <a:ext cx="7129669" cy="0"/>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3" name="TextBox 12">
              <a:extLst>
                <a:ext uri="{FF2B5EF4-FFF2-40B4-BE49-F238E27FC236}">
                  <a16:creationId xmlns:a16="http://schemas.microsoft.com/office/drawing/2014/main" id="{DC20E88B-4D44-3ACA-5E67-AB9B5D236EBA}"/>
                </a:ext>
                <a:ext uri="{C183D7F6-B498-43B3-948B-1728B52AA6E4}">
                  <adec:decorative xmlns:adec="http://schemas.microsoft.com/office/drawing/2017/decorative" val="1"/>
                </a:ext>
              </a:extLst>
            </p:cNvPr>
            <p:cNvSpPr txBox="1">
              <a:spLocks/>
            </p:cNvSpPr>
            <p:nvPr/>
          </p:nvSpPr>
          <p:spPr>
            <a:xfrm>
              <a:off x="3937000" y="585789"/>
              <a:ext cx="7666037" cy="5541962"/>
            </a:xfrm>
            <a:prstGeom prst="roundRect">
              <a:avLst>
                <a:gd name="adj" fmla="val 190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grpSp>
      <p:sp>
        <p:nvSpPr>
          <p:cNvPr id="2" name="Title 1">
            <a:extLst>
              <a:ext uri="{FF2B5EF4-FFF2-40B4-BE49-F238E27FC236}">
                <a16:creationId xmlns:a16="http://schemas.microsoft.com/office/drawing/2014/main" id="{6034246D-1366-4326-BB51-F895290E2426}"/>
              </a:ext>
            </a:extLst>
          </p:cNvPr>
          <p:cNvSpPr>
            <a:spLocks noGrp="1"/>
          </p:cNvSpPr>
          <p:nvPr>
            <p:ph type="title"/>
          </p:nvPr>
        </p:nvSpPr>
        <p:spPr>
          <a:xfrm>
            <a:off x="588963" y="2499542"/>
            <a:ext cx="2353020" cy="984885"/>
          </a:xfrm>
        </p:spPr>
        <p:txBody>
          <a:bodyPr vert="horz" wrap="square" lIns="0" tIns="0" rIns="0" bIns="0" rtlCol="0" anchor="ctr">
            <a:spAutoFit/>
          </a:bodyPr>
          <a:lstStyle/>
          <a:p>
            <a:r>
              <a:rPr lang="en-US">
                <a:solidFill>
                  <a:schemeClr val="bg1"/>
                </a:solidFill>
              </a:rPr>
              <a:t>Presentation guidance</a:t>
            </a:r>
          </a:p>
        </p:txBody>
      </p:sp>
      <p:sp>
        <p:nvSpPr>
          <p:cNvPr id="8" name="TextBox 7">
            <a:extLst>
              <a:ext uri="{FF2B5EF4-FFF2-40B4-BE49-F238E27FC236}">
                <a16:creationId xmlns:a16="http://schemas.microsoft.com/office/drawing/2014/main" id="{03078408-E573-4305-B525-8A71BAC2768B}"/>
              </a:ext>
            </a:extLst>
          </p:cNvPr>
          <p:cNvSpPr txBox="1"/>
          <p:nvPr/>
        </p:nvSpPr>
        <p:spPr>
          <a:xfrm>
            <a:off x="588963" y="3865995"/>
            <a:ext cx="2340148"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all" spc="0" normalizeH="0" baseline="0" noProof="0">
                <a:ln>
                  <a:noFill/>
                </a:ln>
                <a:solidFill>
                  <a:sysClr val="windowText" lastClr="000000"/>
                </a:solidFill>
                <a:effectLst/>
                <a:highlight>
                  <a:srgbClr val="00FFFF"/>
                </a:highlight>
                <a:uLnTx/>
                <a:uFillTx/>
                <a:latin typeface="Segoe UI Semibold"/>
                <a:ea typeface="Segoe UI Black"/>
                <a:cs typeface="+mn-cs"/>
              </a:rPr>
              <a:t>Presenter info only</a:t>
            </a:r>
          </a:p>
        </p:txBody>
      </p:sp>
      <p:sp>
        <p:nvSpPr>
          <p:cNvPr id="17" name="TextBox 16">
            <a:extLst>
              <a:ext uri="{FF2B5EF4-FFF2-40B4-BE49-F238E27FC236}">
                <a16:creationId xmlns:a16="http://schemas.microsoft.com/office/drawing/2014/main" id="{9CBE2D24-3F2F-DDE9-A8BC-E70DB80886BA}"/>
              </a:ext>
            </a:extLst>
          </p:cNvPr>
          <p:cNvSpPr txBox="1"/>
          <p:nvPr/>
        </p:nvSpPr>
        <p:spPr>
          <a:xfrm>
            <a:off x="4178301" y="778059"/>
            <a:ext cx="7183436" cy="564257"/>
          </a:xfrm>
          <a:prstGeom prst="rect">
            <a:avLst/>
          </a:prstGeom>
          <a:noFill/>
        </p:spPr>
        <p:txBody>
          <a:bodyPr wrap="square" lIns="0" tIns="0" rIns="0" bIns="0">
            <a:spAutoFit/>
          </a:bodyPr>
          <a:lstStyle/>
          <a:p>
            <a:pPr marL="0" marR="0" lvl="0" indent="0" algn="l" defTabSz="914378" rtl="0" eaLnBrk="1" fontAlgn="auto" latinLnBrk="0" hangingPunct="1">
              <a:lnSpc>
                <a:spcPct val="100000"/>
              </a:lnSpc>
              <a:spcBef>
                <a:spcPts val="400"/>
              </a:spcBef>
              <a:spcAft>
                <a:spcPts val="600"/>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Presentation length</a:t>
            </a: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a:ea typeface="+mn-ea"/>
                <a:cs typeface="+mn-cs"/>
              </a:rPr>
              <a:t>3-7 minutes per persona</a:t>
            </a:r>
            <a:endParaRPr kumimoji="0" lang="en-US" sz="1400" b="0" i="0" u="none" strike="noStrike" kern="1200" cap="none" spc="0" normalizeH="0" baseline="0" noProof="0">
              <a:ln>
                <a:noFill/>
              </a:ln>
              <a:solidFill>
                <a:prstClr val="black"/>
              </a:solidFill>
              <a:effectLst/>
              <a:uLnTx/>
              <a:uFillTx/>
              <a:latin typeface="Segoe UI"/>
              <a:ea typeface="+mn-ea"/>
              <a:cs typeface="Segoe UI"/>
            </a:endParaRPr>
          </a:p>
        </p:txBody>
      </p:sp>
      <p:sp>
        <p:nvSpPr>
          <p:cNvPr id="18" name="TextBox 17">
            <a:extLst>
              <a:ext uri="{FF2B5EF4-FFF2-40B4-BE49-F238E27FC236}">
                <a16:creationId xmlns:a16="http://schemas.microsoft.com/office/drawing/2014/main" id="{0330B152-7D01-88C1-7E81-E9A59B9B2224}"/>
              </a:ext>
            </a:extLst>
          </p:cNvPr>
          <p:cNvSpPr txBox="1"/>
          <p:nvPr/>
        </p:nvSpPr>
        <p:spPr>
          <a:xfrm>
            <a:off x="4178301" y="1499476"/>
            <a:ext cx="7183436" cy="564257"/>
          </a:xfrm>
          <a:prstGeom prst="rect">
            <a:avLst/>
          </a:prstGeom>
          <a:noFill/>
        </p:spPr>
        <p:txBody>
          <a:bodyPr wrap="square" lIns="0" tIns="0" rIns="0" bIns="0">
            <a:spAutoFit/>
          </a:bodyPr>
          <a:lstStyle/>
          <a:p>
            <a:pPr marL="0" marR="0" lvl="0" indent="0" algn="l" defTabSz="914378" rtl="0" eaLnBrk="1" fontAlgn="auto" latinLnBrk="0" hangingPunct="1">
              <a:lnSpc>
                <a:spcPct val="100000"/>
              </a:lnSpc>
              <a:spcBef>
                <a:spcPts val="400"/>
              </a:spcBef>
              <a:spcAft>
                <a:spcPts val="600"/>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Audience</a:t>
            </a: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a:ea typeface="+mn-ea"/>
                <a:cs typeface="+mn-cs"/>
              </a:rPr>
              <a:t>Business Decision Makers &amp; IT Decision Makers</a:t>
            </a:r>
          </a:p>
        </p:txBody>
      </p:sp>
      <p:sp>
        <p:nvSpPr>
          <p:cNvPr id="19" name="TextBox 18">
            <a:extLst>
              <a:ext uri="{FF2B5EF4-FFF2-40B4-BE49-F238E27FC236}">
                <a16:creationId xmlns:a16="http://schemas.microsoft.com/office/drawing/2014/main" id="{BB865DE6-2D59-FB86-4F50-A4A7D6F2AA68}"/>
              </a:ext>
            </a:extLst>
          </p:cNvPr>
          <p:cNvSpPr txBox="1"/>
          <p:nvPr/>
        </p:nvSpPr>
        <p:spPr>
          <a:xfrm>
            <a:off x="4178301" y="2220893"/>
            <a:ext cx="7183436" cy="779701"/>
          </a:xfrm>
          <a:prstGeom prst="rect">
            <a:avLst/>
          </a:prstGeom>
          <a:noFill/>
        </p:spPr>
        <p:txBody>
          <a:bodyPr wrap="square" lIns="0" tIns="0" rIns="0" bIns="0">
            <a:spAutoFit/>
          </a:bodyPr>
          <a:lstStyle/>
          <a:p>
            <a:pPr marL="0" marR="0" lvl="0" indent="0" algn="l" defTabSz="914378" rtl="0" eaLnBrk="1" fontAlgn="auto" latinLnBrk="0" hangingPunct="1">
              <a:lnSpc>
                <a:spcPct val="100000"/>
              </a:lnSpc>
              <a:spcBef>
                <a:spcPts val="400"/>
              </a:spcBef>
              <a:spcAft>
                <a:spcPts val="600"/>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Purpose</a:t>
            </a: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a:ea typeface="+mn-ea"/>
                <a:cs typeface="+mn-cs"/>
              </a:rPr>
              <a:t>The purpose of this deck is to demonstrate copilot usage scenarios across products and personas: </a:t>
            </a:r>
          </a:p>
        </p:txBody>
      </p:sp>
      <p:graphicFrame>
        <p:nvGraphicFramePr>
          <p:cNvPr id="4" name="Table 3">
            <a:extLst>
              <a:ext uri="{FF2B5EF4-FFF2-40B4-BE49-F238E27FC236}">
                <a16:creationId xmlns:a16="http://schemas.microsoft.com/office/drawing/2014/main" id="{E3C6DA4A-F292-44DC-1444-049E4A7987A2}"/>
              </a:ext>
            </a:extLst>
          </p:cNvPr>
          <p:cNvGraphicFramePr>
            <a:graphicFrameLocks noGrp="1"/>
          </p:cNvGraphicFramePr>
          <p:nvPr/>
        </p:nvGraphicFramePr>
        <p:xfrm>
          <a:off x="4178301" y="3079174"/>
          <a:ext cx="7183436" cy="1173480"/>
        </p:xfrm>
        <a:graphic>
          <a:graphicData uri="http://schemas.openxmlformats.org/drawingml/2006/table">
            <a:tbl>
              <a:tblPr firstRow="1" bandRow="1">
                <a:tableStyleId>{5C22544A-7EE6-4342-B048-85BDC9FD1C3A}</a:tableStyleId>
              </a:tblPr>
              <a:tblGrid>
                <a:gridCol w="3591718">
                  <a:extLst>
                    <a:ext uri="{9D8B030D-6E8A-4147-A177-3AD203B41FA5}">
                      <a16:colId xmlns:a16="http://schemas.microsoft.com/office/drawing/2014/main" val="3402383361"/>
                    </a:ext>
                  </a:extLst>
                </a:gridCol>
                <a:gridCol w="3591718">
                  <a:extLst>
                    <a:ext uri="{9D8B030D-6E8A-4147-A177-3AD203B41FA5}">
                      <a16:colId xmlns:a16="http://schemas.microsoft.com/office/drawing/2014/main" val="4289575505"/>
                    </a:ext>
                  </a:extLst>
                </a:gridCol>
              </a:tblGrid>
              <a:tr h="1155873">
                <a:tc>
                  <a:txBody>
                    <a:bodyPr/>
                    <a:lstStyle/>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Executives</a:t>
                      </a: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HR</a:t>
                      </a: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Operations</a:t>
                      </a: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Sales</a:t>
                      </a:r>
                      <a:endParaRPr lang="en-US" sz="1600">
                        <a:solidFill>
                          <a:schemeClr val="tx1"/>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Marketing</a:t>
                      </a:r>
                      <a:endParaRPr lang="en-US" sz="1400" b="1" i="0" u="none" strike="noStrike" noProof="0">
                        <a:solidFill>
                          <a:schemeClr val="tx1"/>
                        </a:solidFill>
                        <a:latin typeface="+mn-lt"/>
                      </a:endParaRP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Finance </a:t>
                      </a:r>
                      <a:endParaRPr lang="en-US" sz="1400" b="1" i="0" u="none" strike="noStrike" noProof="0">
                        <a:solidFill>
                          <a:schemeClr val="tx1"/>
                        </a:solidFill>
                        <a:latin typeface="+mn-lt"/>
                      </a:endParaRP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AI for IT</a:t>
                      </a:r>
                      <a:endParaRPr lang="en-US" sz="1400" b="1" i="0" u="none" strike="noStrike" noProof="0">
                        <a:solidFill>
                          <a:schemeClr val="tx1"/>
                        </a:solidFill>
                        <a:latin typeface="+mn-lt"/>
                      </a:endParaRPr>
                    </a:p>
                    <a:p>
                      <a:pPr marL="285750" marR="0" lvl="1" indent="-285750" algn="l">
                        <a:lnSpc>
                          <a:spcPct val="100000"/>
                        </a:lnSpc>
                        <a:spcBef>
                          <a:spcPts val="200"/>
                        </a:spcBef>
                        <a:spcAft>
                          <a:spcPts val="400"/>
                        </a:spcAft>
                        <a:buClrTx/>
                        <a:buFont typeface="Arial" panose="020B0604020202020204" pitchFamily="34" charset="0"/>
                        <a:buChar char="•"/>
                      </a:pPr>
                      <a:r>
                        <a:rPr lang="en-US" sz="1400" b="0" i="0" u="none" strike="noStrike" noProof="0">
                          <a:solidFill>
                            <a:schemeClr val="tx1"/>
                          </a:solidFill>
                          <a:latin typeface="+mn-lt"/>
                        </a:rPr>
                        <a:t>How to use Copilot by App</a:t>
                      </a:r>
                      <a:endParaRPr lang="en-US" sz="1400" b="1" i="0" u="none" strike="noStrike" noProof="0">
                        <a:solidFill>
                          <a:schemeClr val="tx1"/>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605319"/>
                  </a:ext>
                </a:extLst>
              </a:tr>
            </a:tbl>
          </a:graphicData>
        </a:graphic>
      </p:graphicFrame>
      <p:sp>
        <p:nvSpPr>
          <p:cNvPr id="20" name="TextBox 19">
            <a:extLst>
              <a:ext uri="{FF2B5EF4-FFF2-40B4-BE49-F238E27FC236}">
                <a16:creationId xmlns:a16="http://schemas.microsoft.com/office/drawing/2014/main" id="{8DB39CD9-092D-8AD2-DD20-2B9B5EA72271}"/>
              </a:ext>
            </a:extLst>
          </p:cNvPr>
          <p:cNvSpPr txBox="1"/>
          <p:nvPr/>
        </p:nvSpPr>
        <p:spPr>
          <a:xfrm>
            <a:off x="4178301" y="4409816"/>
            <a:ext cx="7183436" cy="1579920"/>
          </a:xfrm>
          <a:prstGeom prst="rect">
            <a:avLst/>
          </a:prstGeom>
          <a:noFill/>
        </p:spPr>
        <p:txBody>
          <a:bodyPr wrap="square" lIns="0" tIns="0" rIns="0" bIns="0" anchor="t">
            <a:spAutoFit/>
          </a:bodyPr>
          <a:lstStyle/>
          <a:p>
            <a:pPr marL="0" marR="0" lvl="0" indent="0" algn="l" defTabSz="914378" rtl="0" eaLnBrk="1" fontAlgn="auto" latinLnBrk="0" hangingPunct="1">
              <a:lnSpc>
                <a:spcPct val="100000"/>
              </a:lnSpc>
              <a:spcBef>
                <a:spcPts val="400"/>
              </a:spcBef>
              <a:spcAft>
                <a:spcPts val="600"/>
              </a:spcAft>
              <a:buClrTx/>
              <a:buSzTx/>
              <a:buFontTx/>
              <a:buNone/>
              <a:tabLst/>
              <a:defRPr/>
            </a:pPr>
            <a:r>
              <a:rPr kumimoji="0" lang="en-US" sz="1600" b="0" i="0" u="none" strike="noStrike" kern="1200" cap="none" spc="0" normalizeH="0" baseline="0" noProof="0">
                <a:ln>
                  <a:noFill/>
                </a:ln>
                <a:solidFill>
                  <a:srgbClr val="8661C5"/>
                </a:solidFill>
                <a:effectLst/>
                <a:uLnTx/>
                <a:uFillTx/>
                <a:latin typeface="Segoe UI Semibold"/>
                <a:ea typeface="+mn-ea"/>
                <a:cs typeface="+mn-cs"/>
              </a:rPr>
              <a:t>How to use this deck</a:t>
            </a: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Semibold"/>
                <a:ea typeface="+mn-ea"/>
                <a:cs typeface="+mn-cs"/>
              </a:rPr>
              <a:t>IMPORTANT: </a:t>
            </a:r>
            <a:r>
              <a:rPr kumimoji="0" lang="en-US" sz="1400" b="0" i="1" u="sng" strike="noStrike" kern="1200" cap="none" spc="0" normalizeH="0" baseline="0" noProof="0">
                <a:ln>
                  <a:noFill/>
                </a:ln>
                <a:solidFill>
                  <a:prstClr val="black"/>
                </a:solidFill>
                <a:effectLst/>
                <a:uLnTx/>
                <a:uFillTx/>
                <a:latin typeface="Segoe UI Semibold"/>
                <a:ea typeface="+mn-ea"/>
                <a:cs typeface="+mn-cs"/>
              </a:rPr>
              <a:t>Please present this deck in ‘Slide Show’ mode</a:t>
            </a:r>
            <a:r>
              <a:rPr kumimoji="0" lang="en-US" sz="1400" b="0" i="1" u="none" strike="noStrike" kern="1200" cap="none" spc="0" normalizeH="0" baseline="0" noProof="0">
                <a:ln>
                  <a:noFill/>
                </a:ln>
                <a:solidFill>
                  <a:prstClr val="black"/>
                </a:solidFill>
                <a:effectLst/>
                <a:uLnTx/>
                <a:uFillTx/>
                <a:latin typeface="Segoe UI Semibold"/>
                <a:ea typeface="+mn-ea"/>
                <a:cs typeface="+mn-cs"/>
              </a:rPr>
              <a:t> </a:t>
            </a:r>
            <a:r>
              <a:rPr kumimoji="0" lang="en-US" sz="1400" b="0" i="0" u="none" strike="noStrike" kern="1200" cap="none" spc="0" normalizeH="0" baseline="0" noProof="0">
                <a:ln>
                  <a:noFill/>
                </a:ln>
                <a:solidFill>
                  <a:prstClr val="black"/>
                </a:solidFill>
                <a:effectLst/>
                <a:uLnTx/>
                <a:uFillTx/>
                <a:latin typeface="Segoe UI"/>
                <a:ea typeface="+mn-ea"/>
                <a:cs typeface="+mn-cs"/>
              </a:rPr>
              <a:t>as it contains several animations and transitions</a:t>
            </a:r>
            <a:endParaRPr lang="en-US" sz="1400" b="0" i="0" u="none" strike="noStrike" kern="1200" cap="none" spc="0" normalizeH="0" baseline="0" noProof="0">
              <a:ln>
                <a:noFill/>
              </a:ln>
              <a:solidFill>
                <a:prstClr val="black"/>
              </a:solidFill>
              <a:effectLst/>
              <a:uLnTx/>
              <a:uFillTx/>
              <a:latin typeface="Segoe UI"/>
              <a:cs typeface="Segoe UI"/>
            </a:endParaRP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a:ea typeface="+mn-ea"/>
                <a:cs typeface="+mn-cs"/>
              </a:rPr>
              <a:t>Tailor the conversation based on the needs of your customer</a:t>
            </a:r>
            <a:endParaRPr lang="en-US" sz="1400" b="0" i="0" u="none" strike="noStrike" kern="1200" cap="none" spc="0" normalizeH="0" baseline="0" noProof="0">
              <a:ln>
                <a:noFill/>
              </a:ln>
              <a:solidFill>
                <a:prstClr val="black"/>
              </a:solidFill>
              <a:effectLst/>
              <a:uLnTx/>
              <a:uFillTx/>
              <a:latin typeface="Segoe UI"/>
              <a:cs typeface="Segoe UI"/>
            </a:endParaRPr>
          </a:p>
          <a:p>
            <a:pPr marL="342900" marR="0" lvl="0" indent="-228600" algn="l" defTabSz="914378" rtl="0" eaLnBrk="1" fontAlgn="auto" latinLnBrk="0" hangingPunct="1">
              <a:lnSpc>
                <a:spcPct val="100000"/>
              </a:lnSpc>
              <a:spcBef>
                <a:spcPts val="200"/>
              </a:spcBef>
              <a:spcAft>
                <a:spcPts val="400"/>
              </a:spcAft>
              <a:buClr>
                <a:prstClr val="black"/>
              </a:buClr>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Segoe UI"/>
                <a:ea typeface="+mn-ea"/>
                <a:cs typeface="+mn-cs"/>
              </a:rPr>
              <a:t>All product icons are links either a demo of that product or the product Support site for additional prompt guidance</a:t>
            </a:r>
            <a:endParaRPr lang="en-US" sz="1400" b="0" i="0" u="none" strike="noStrike" kern="1200" cap="none" spc="0" normalizeH="0" baseline="0" noProof="0">
              <a:ln>
                <a:noFill/>
              </a:ln>
              <a:solidFill>
                <a:prstClr val="black"/>
              </a:solidFill>
              <a:effectLst/>
              <a:uLnTx/>
              <a:uFillTx/>
              <a:latin typeface="Segoe UI"/>
              <a:cs typeface="Segoe UI"/>
            </a:endParaRPr>
          </a:p>
        </p:txBody>
      </p:sp>
    </p:spTree>
    <p:extLst>
      <p:ext uri="{BB962C8B-B14F-4D97-AF65-F5344CB8AC3E}">
        <p14:creationId xmlns:p14="http://schemas.microsoft.com/office/powerpoint/2010/main" val="25785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Solve a production issue with Copilot for Microsoft 365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3" name="Picture 2" descr="Microsoft Copilot logo">
            <a:extLst>
              <a:ext uri="{FF2B5EF4-FFF2-40B4-BE49-F238E27FC236}">
                <a16:creationId xmlns:a16="http://schemas.microsoft.com/office/drawing/2014/main" id="{DD2CB79B-704C-CAB1-1BD2-94FB1668D2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FDD706BE-BFA8-7ECA-AA64-7C96F616B17F}"/>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20" name="Rectangle: Rounded Corners 6">
              <a:extLst>
                <a:ext uri="{FF2B5EF4-FFF2-40B4-BE49-F238E27FC236}">
                  <a16:creationId xmlns:a16="http://schemas.microsoft.com/office/drawing/2014/main" id="{F7F2FCC6-D39C-9AB2-DE6F-A63C8D51CA64}"/>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6">
              <a:extLst>
                <a:ext uri="{FF2B5EF4-FFF2-40B4-BE49-F238E27FC236}">
                  <a16:creationId xmlns:a16="http://schemas.microsoft.com/office/drawing/2014/main" id="{04B220B5-18D1-F410-674A-6E21F0F313DB}"/>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Rounded Corners 6">
              <a:extLst>
                <a:ext uri="{FF2B5EF4-FFF2-40B4-BE49-F238E27FC236}">
                  <a16:creationId xmlns:a16="http://schemas.microsoft.com/office/drawing/2014/main" id="{D6ED2E78-AE11-D903-533C-FC23C187A3C3}"/>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3" name="Rectangle: Rounded Corners 3">
              <a:extLst>
                <a:ext uri="{FF2B5EF4-FFF2-40B4-BE49-F238E27FC236}">
                  <a16:creationId xmlns:a16="http://schemas.microsoft.com/office/drawing/2014/main" id="{88280F33-8980-D3EE-7FB7-5CE87AB1C357}"/>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24" name="Rectangle: Rounded Corners 6">
              <a:extLst>
                <a:ext uri="{FF2B5EF4-FFF2-40B4-BE49-F238E27FC236}">
                  <a16:creationId xmlns:a16="http://schemas.microsoft.com/office/drawing/2014/main" id="{0516C74B-2AAE-69B3-0F8E-9B857D48FAAE}"/>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5" name="Rectangle: Rounded Corners 6">
              <a:extLst>
                <a:ext uri="{FF2B5EF4-FFF2-40B4-BE49-F238E27FC236}">
                  <a16:creationId xmlns:a16="http://schemas.microsoft.com/office/drawing/2014/main" id="{00774611-D92C-C5EF-7F71-E8094F61C32D}"/>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6" name="Rectangle: Rounded Corners 6">
              <a:extLst>
                <a:ext uri="{FF2B5EF4-FFF2-40B4-BE49-F238E27FC236}">
                  <a16:creationId xmlns:a16="http://schemas.microsoft.com/office/drawing/2014/main" id="{7E876D34-0E00-6D54-8DAD-4D4E070B1D8A}"/>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Rectangle: Rounded Corners 3">
              <a:extLst>
                <a:ext uri="{FF2B5EF4-FFF2-40B4-BE49-F238E27FC236}">
                  <a16:creationId xmlns:a16="http://schemas.microsoft.com/office/drawing/2014/main" id="{B3885EED-BAFE-C82C-4D3B-467CAF54AEBB}"/>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29" name="TextBox 28">
            <a:extLst>
              <a:ext uri="{FF2B5EF4-FFF2-40B4-BE49-F238E27FC236}">
                <a16:creationId xmlns:a16="http://schemas.microsoft.com/office/drawing/2014/main" id="{CE8C5C20-AAAD-18B2-5172-474F563FA2A0}"/>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Analyze production data</a:t>
            </a:r>
          </a:p>
        </p:txBody>
      </p:sp>
      <p:sp>
        <p:nvSpPr>
          <p:cNvPr id="30" name="Text Placeholder 2">
            <a:extLst>
              <a:ext uri="{FF2B5EF4-FFF2-40B4-BE49-F238E27FC236}">
                <a16:creationId xmlns:a16="http://schemas.microsoft.com/office/drawing/2014/main" id="{A597714A-CF56-097E-E9BC-741E5EF1F66E}"/>
              </a:ext>
            </a:extLst>
          </p:cNvPr>
          <p:cNvSpPr txBox="1">
            <a:spLocks/>
          </p:cNvSpPr>
          <p:nvPr/>
        </p:nvSpPr>
        <p:spPr>
          <a:xfrm>
            <a:off x="754898"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Using a table of Six Sigma data select the prompt Show data insights</a:t>
            </a:r>
          </a:p>
        </p:txBody>
      </p:sp>
      <p:grpSp>
        <p:nvGrpSpPr>
          <p:cNvPr id="2" name="Group 1" descr="Microsoft Excel logo">
            <a:extLst>
              <a:ext uri="{FF2B5EF4-FFF2-40B4-BE49-F238E27FC236}">
                <a16:creationId xmlns:a16="http://schemas.microsoft.com/office/drawing/2014/main" id="{C2ADECF2-14F3-AE4C-BDCD-2CBFA7F198FA}"/>
              </a:ext>
              <a:ext uri="{C183D7F6-B498-43B3-948B-1728B52AA6E4}">
                <adec:decorative xmlns:adec="http://schemas.microsoft.com/office/drawing/2017/decorative" val="0"/>
              </a:ext>
            </a:extLst>
          </p:cNvPr>
          <p:cNvGrpSpPr>
            <a:grpSpLocks/>
          </p:cNvGrpSpPr>
          <p:nvPr/>
        </p:nvGrpSpPr>
        <p:grpSpPr>
          <a:xfrm>
            <a:off x="3610467" y="1434677"/>
            <a:ext cx="534543" cy="534543"/>
            <a:chOff x="5831903" y="8381781"/>
            <a:chExt cx="534543" cy="534543"/>
          </a:xfrm>
        </p:grpSpPr>
        <p:sp>
          <p:nvSpPr>
            <p:cNvPr id="7" name="Rounded Rectangle 46">
              <a:extLst>
                <a:ext uri="{FF2B5EF4-FFF2-40B4-BE49-F238E27FC236}">
                  <a16:creationId xmlns:a16="http://schemas.microsoft.com/office/drawing/2014/main" id="{0C912EE1-3B9C-F95A-492E-DF451F32436D}"/>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 name="Picture 8" descr="Microsoft Excel Logo - PNG and Vector - Logo Download">
              <a:hlinkClick r:id="rId4"/>
              <a:extLst>
                <a:ext uri="{FF2B5EF4-FFF2-40B4-BE49-F238E27FC236}">
                  <a16:creationId xmlns:a16="http://schemas.microsoft.com/office/drawing/2014/main" id="{B197A5B8-2C5A-012C-F931-55CD5EC05B96}"/>
                </a:ext>
              </a:extLst>
            </p:cNvPr>
            <p:cNvPicPr>
              <a:picLocks noChangeArrowheads="1"/>
            </p:cNvPicPr>
            <p:nvPr/>
          </p:nvPicPr>
          <p:blipFill rotWithShape="1">
            <a:blip r:embed="rId5"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Rectangle: Rounded Corners 6">
            <a:extLst>
              <a:ext uri="{FF2B5EF4-FFF2-40B4-BE49-F238E27FC236}">
                <a16:creationId xmlns:a16="http://schemas.microsoft.com/office/drawing/2014/main" id="{E21C62F1-77DA-D185-C9A8-021AD0153172}"/>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8" name="Title 1">
            <a:extLst>
              <a:ext uri="{FF2B5EF4-FFF2-40B4-BE49-F238E27FC236}">
                <a16:creationId xmlns:a16="http://schemas.microsoft.com/office/drawing/2014/main" id="{95547A2D-580F-9674-317C-EE57E78C1D7E}"/>
              </a:ext>
            </a:extLst>
          </p:cNvPr>
          <p:cNvSpPr txBox="1">
            <a:spLocks/>
          </p:cNvSpPr>
          <p:nvPr/>
        </p:nvSpPr>
        <p:spPr>
          <a:xfrm>
            <a:off x="878319"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Show data insights.</a:t>
            </a:r>
          </a:p>
        </p:txBody>
      </p:sp>
      <p:sp>
        <p:nvSpPr>
          <p:cNvPr id="39" name="TextBox 38">
            <a:extLst>
              <a:ext uri="{FF2B5EF4-FFF2-40B4-BE49-F238E27FC236}">
                <a16:creationId xmlns:a16="http://schemas.microsoft.com/office/drawing/2014/main" id="{30DD14C3-0CB2-9ECE-599F-0ECFF2A4ADF2}"/>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Discover past solutions</a:t>
            </a:r>
          </a:p>
        </p:txBody>
      </p:sp>
      <p:sp>
        <p:nvSpPr>
          <p:cNvPr id="40" name="Text Placeholder 2">
            <a:extLst>
              <a:ext uri="{FF2B5EF4-FFF2-40B4-BE49-F238E27FC236}">
                <a16:creationId xmlns:a16="http://schemas.microsoft.com/office/drawing/2014/main" id="{FF39AE74-5B34-C80B-BBEB-ECB3E86497C2}"/>
              </a:ext>
            </a:extLst>
          </p:cNvPr>
          <p:cNvSpPr txBox="1">
            <a:spLocks/>
          </p:cNvSpPr>
          <p:nvPr/>
        </p:nvSpPr>
        <p:spPr>
          <a:xfrm>
            <a:off x="4490013"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Microsoft365.com prompt Copilot in Microsoft Copilot</a:t>
            </a:r>
          </a:p>
        </p:txBody>
      </p:sp>
      <p:grpSp>
        <p:nvGrpSpPr>
          <p:cNvPr id="41" name="Group 40" descr="Microsoft Copilot logo">
            <a:extLst>
              <a:ext uri="{FF2B5EF4-FFF2-40B4-BE49-F238E27FC236}">
                <a16:creationId xmlns:a16="http://schemas.microsoft.com/office/drawing/2014/main" id="{B711A4AB-251A-51D7-1DB2-A4C6152F17C0}"/>
              </a:ext>
            </a:extLst>
          </p:cNvPr>
          <p:cNvGrpSpPr>
            <a:grpSpLocks/>
          </p:cNvGrpSpPr>
          <p:nvPr/>
        </p:nvGrpSpPr>
        <p:grpSpPr>
          <a:xfrm>
            <a:off x="7372689" y="1430408"/>
            <a:ext cx="534544" cy="534544"/>
            <a:chOff x="3610465" y="1434675"/>
            <a:chExt cx="534543" cy="534543"/>
          </a:xfrm>
        </p:grpSpPr>
        <p:sp>
          <p:nvSpPr>
            <p:cNvPr id="42" name="Rounded Rectangle 46">
              <a:extLst>
                <a:ext uri="{FF2B5EF4-FFF2-40B4-BE49-F238E27FC236}">
                  <a16:creationId xmlns:a16="http://schemas.microsoft.com/office/drawing/2014/main" id="{0C1B9304-6EF2-E0DF-FB65-984C0B66B61F}"/>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3" name="Picture 2" descr="Zip Co logo SVG free download, id: 101874 - Brandlogos.net">
              <a:hlinkClick r:id="rId6"/>
              <a:extLst>
                <a:ext uri="{FF2B5EF4-FFF2-40B4-BE49-F238E27FC236}">
                  <a16:creationId xmlns:a16="http://schemas.microsoft.com/office/drawing/2014/main" id="{21FEBF72-3C77-9BA5-5864-99F6E909B6FD}"/>
                </a:ext>
              </a:extLst>
            </p:cNvPr>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Rectangle: Rounded Corners 6">
            <a:extLst>
              <a:ext uri="{FF2B5EF4-FFF2-40B4-BE49-F238E27FC236}">
                <a16:creationId xmlns:a16="http://schemas.microsoft.com/office/drawing/2014/main" id="{F80B6BB8-5A1F-D115-2E8D-3C95A7682848}"/>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5" name="Title 1">
            <a:extLst>
              <a:ext uri="{FF2B5EF4-FFF2-40B4-BE49-F238E27FC236}">
                <a16:creationId xmlns:a16="http://schemas.microsoft.com/office/drawing/2014/main" id="{2821B7E8-8000-8545-7D2A-17012E5E5E00}"/>
              </a:ext>
            </a:extLst>
          </p:cNvPr>
          <p:cNvSpPr txBox="1">
            <a:spLocks/>
          </p:cNvSpPr>
          <p:nvPr/>
        </p:nvSpPr>
        <p:spPr>
          <a:xfrm>
            <a:off x="4613434" y="2865255"/>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Find information on troubleshooting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our current production equipment from across the equipment manuals. Look for information on how to reset the processor.</a:t>
            </a:r>
          </a:p>
        </p:txBody>
      </p:sp>
      <p:sp>
        <p:nvSpPr>
          <p:cNvPr id="46" name="TextBox 45">
            <a:extLst>
              <a:ext uri="{FF2B5EF4-FFF2-40B4-BE49-F238E27FC236}">
                <a16:creationId xmlns:a16="http://schemas.microsoft.com/office/drawing/2014/main" id="{5606C60E-9790-B7B5-EF86-93A3F6FB0874}"/>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Brainstorm new solutions</a:t>
            </a:r>
          </a:p>
        </p:txBody>
      </p:sp>
      <p:sp>
        <p:nvSpPr>
          <p:cNvPr id="47" name="Text Placeholder 2">
            <a:extLst>
              <a:ext uri="{FF2B5EF4-FFF2-40B4-BE49-F238E27FC236}">
                <a16:creationId xmlns:a16="http://schemas.microsoft.com/office/drawing/2014/main" id="{CAC0B192-5DD0-87F0-F62E-CF298B23ED58}"/>
              </a:ext>
            </a:extLst>
          </p:cNvPr>
          <p:cNvSpPr txBox="1">
            <a:spLocks/>
          </p:cNvSpPr>
          <p:nvPr/>
        </p:nvSpPr>
        <p:spPr>
          <a:xfrm>
            <a:off x="8229191"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After collecting the ideas click on Organize using Copilot in Whiteboard</a:t>
            </a:r>
          </a:p>
        </p:txBody>
      </p:sp>
      <p:grpSp>
        <p:nvGrpSpPr>
          <p:cNvPr id="10" name="Group 9" descr="Whiteboard logo">
            <a:extLst>
              <a:ext uri="{FF2B5EF4-FFF2-40B4-BE49-F238E27FC236}">
                <a16:creationId xmlns:a16="http://schemas.microsoft.com/office/drawing/2014/main" id="{B744E4F0-446D-EF62-AE0A-ECD266B7FAB7}"/>
              </a:ext>
              <a:ext uri="{C183D7F6-B498-43B3-948B-1728B52AA6E4}">
                <adec:decorative xmlns:adec="http://schemas.microsoft.com/office/drawing/2017/decorative" val="0"/>
              </a:ext>
            </a:extLst>
          </p:cNvPr>
          <p:cNvGrpSpPr>
            <a:grpSpLocks/>
          </p:cNvGrpSpPr>
          <p:nvPr/>
        </p:nvGrpSpPr>
        <p:grpSpPr>
          <a:xfrm>
            <a:off x="11118805" y="1412878"/>
            <a:ext cx="534543" cy="534543"/>
            <a:chOff x="12498914" y="5650593"/>
            <a:chExt cx="534543" cy="534543"/>
          </a:xfrm>
        </p:grpSpPr>
        <p:sp>
          <p:nvSpPr>
            <p:cNvPr id="18" name="Rounded Rectangle 46">
              <a:hlinkClick r:id="rId8"/>
              <a:extLst>
                <a:ext uri="{FF2B5EF4-FFF2-40B4-BE49-F238E27FC236}">
                  <a16:creationId xmlns:a16="http://schemas.microsoft.com/office/drawing/2014/main" id="{384E952F-FC2A-CA4F-B741-1509F9239669}"/>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 name="Picture 18" descr="Whiteboard icon in Windows 11 Color Style">
              <a:hlinkClick r:id="rId8"/>
              <a:extLst>
                <a:ext uri="{FF2B5EF4-FFF2-40B4-BE49-F238E27FC236}">
                  <a16:creationId xmlns:a16="http://schemas.microsoft.com/office/drawing/2014/main" id="{2123707C-CB01-FB1E-82DB-8BDF12CC889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Rectangle: Rounded Corners 6">
            <a:extLst>
              <a:ext uri="{FF2B5EF4-FFF2-40B4-BE49-F238E27FC236}">
                <a16:creationId xmlns:a16="http://schemas.microsoft.com/office/drawing/2014/main" id="{9BB5BA09-D5DA-9776-6B91-FF6EDB4F881E}"/>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2" name="Title 1">
            <a:extLst>
              <a:ext uri="{FF2B5EF4-FFF2-40B4-BE49-F238E27FC236}">
                <a16:creationId xmlns:a16="http://schemas.microsoft.com/office/drawing/2014/main" id="{2ABCE63E-4F47-13CD-FE66-1E9ACAB2D0A0}"/>
              </a:ext>
            </a:extLst>
          </p:cNvPr>
          <p:cNvSpPr txBox="1">
            <a:spLocks/>
          </p:cNvSpPr>
          <p:nvPr/>
        </p:nvSpPr>
        <p:spPr>
          <a:xfrm>
            <a:off x="8352613"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Organize</a:t>
            </a:r>
          </a:p>
        </p:txBody>
      </p:sp>
      <p:sp>
        <p:nvSpPr>
          <p:cNvPr id="53" name="TextBox 52">
            <a:extLst>
              <a:ext uri="{FF2B5EF4-FFF2-40B4-BE49-F238E27FC236}">
                <a16:creationId xmlns:a16="http://schemas.microsoft.com/office/drawing/2014/main" id="{13FDF827-FB9B-64C4-D80D-07ACE6AF7282}"/>
              </a:ext>
            </a:extLst>
          </p:cNvPr>
          <p:cNvSpPr txBox="1"/>
          <p:nvPr/>
        </p:nvSpPr>
        <p:spPr>
          <a:xfrm>
            <a:off x="754898" y="4440281"/>
            <a:ext cx="2982142" cy="430887"/>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Summarize the weekly status meeting</a:t>
            </a:r>
          </a:p>
        </p:txBody>
      </p:sp>
      <p:sp>
        <p:nvSpPr>
          <p:cNvPr id="54" name="Text Placeholder 2">
            <a:extLst>
              <a:ext uri="{FF2B5EF4-FFF2-40B4-BE49-F238E27FC236}">
                <a16:creationId xmlns:a16="http://schemas.microsoft.com/office/drawing/2014/main" id="{5EBB6D84-FE7F-F20F-19ED-729980CFEC97}"/>
              </a:ext>
            </a:extLst>
          </p:cNvPr>
          <p:cNvSpPr txBox="1">
            <a:spLocks/>
          </p:cNvSpPr>
          <p:nvPr/>
        </p:nvSpPr>
        <p:spPr>
          <a:xfrm>
            <a:off x="754898" y="4909664"/>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meeting recap prompt Copilot in Teams</a:t>
            </a:r>
          </a:p>
        </p:txBody>
      </p:sp>
      <p:grpSp>
        <p:nvGrpSpPr>
          <p:cNvPr id="55" name="Group 54" descr="Microsoft Teams Logo">
            <a:extLst>
              <a:ext uri="{FF2B5EF4-FFF2-40B4-BE49-F238E27FC236}">
                <a16:creationId xmlns:a16="http://schemas.microsoft.com/office/drawing/2014/main" id="{D0682427-65E8-6E69-7F2B-617CAFC4DE1C}"/>
              </a:ext>
              <a:ext uri="{C183D7F6-B498-43B3-948B-1728B52AA6E4}">
                <adec:decorative xmlns:adec="http://schemas.microsoft.com/office/drawing/2017/decorative" val="0"/>
              </a:ext>
            </a:extLst>
          </p:cNvPr>
          <p:cNvGrpSpPr>
            <a:grpSpLocks/>
          </p:cNvGrpSpPr>
          <p:nvPr/>
        </p:nvGrpSpPr>
        <p:grpSpPr>
          <a:xfrm>
            <a:off x="3641327" y="4031176"/>
            <a:ext cx="534544" cy="534544"/>
            <a:chOff x="3125234" y="13590476"/>
            <a:chExt cx="659280" cy="659280"/>
          </a:xfrm>
        </p:grpSpPr>
        <p:sp>
          <p:nvSpPr>
            <p:cNvPr id="56" name="Rounded Rectangle 56">
              <a:extLst>
                <a:ext uri="{FF2B5EF4-FFF2-40B4-BE49-F238E27FC236}">
                  <a16:creationId xmlns:a16="http://schemas.microsoft.com/office/drawing/2014/main" id="{E87F996E-913C-DDDE-F092-560D22F9AE10}"/>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7" name="Graphic 56">
              <a:extLst>
                <a:ext uri="{FF2B5EF4-FFF2-40B4-BE49-F238E27FC236}">
                  <a16:creationId xmlns:a16="http://schemas.microsoft.com/office/drawing/2014/main" id="{54D2360B-5767-3E72-AF02-36C95793ED1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229606" y="13694555"/>
              <a:ext cx="451120" cy="451118"/>
            </a:xfrm>
            <a:prstGeom prst="rect">
              <a:avLst/>
            </a:prstGeom>
          </p:spPr>
        </p:pic>
      </p:grpSp>
      <p:sp>
        <p:nvSpPr>
          <p:cNvPr id="58" name="Rectangle: Rounded Corners 6">
            <a:extLst>
              <a:ext uri="{FF2B5EF4-FFF2-40B4-BE49-F238E27FC236}">
                <a16:creationId xmlns:a16="http://schemas.microsoft.com/office/drawing/2014/main" id="{87DB25FB-3F87-E4CD-7B51-42F2A85E7390}"/>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9" name="Title 1">
            <a:extLst>
              <a:ext uri="{FF2B5EF4-FFF2-40B4-BE49-F238E27FC236}">
                <a16:creationId xmlns:a16="http://schemas.microsoft.com/office/drawing/2014/main" id="{638BFBCC-0999-6504-F0FA-7570E57D646E}"/>
              </a:ext>
            </a:extLst>
          </p:cNvPr>
          <p:cNvSpPr txBox="1">
            <a:spLocks/>
          </p:cNvSpPr>
          <p:nvPr/>
        </p:nvSpPr>
        <p:spPr>
          <a:xfrm>
            <a:off x="878319" y="5467431"/>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meeting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list the action items discussed and their current status.. List all of the decisions that were made and issues that were resolved.</a:t>
            </a:r>
          </a:p>
        </p:txBody>
      </p:sp>
      <p:sp>
        <p:nvSpPr>
          <p:cNvPr id="60" name="TextBox 59">
            <a:extLst>
              <a:ext uri="{FF2B5EF4-FFF2-40B4-BE49-F238E27FC236}">
                <a16:creationId xmlns:a16="http://schemas.microsoft.com/office/drawing/2014/main" id="{9AF08A12-335E-AA3B-D322-E265A3B75E5C}"/>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Thank employees for their work</a:t>
            </a:r>
          </a:p>
        </p:txBody>
      </p:sp>
      <p:sp>
        <p:nvSpPr>
          <p:cNvPr id="61" name="Text Placeholder 2">
            <a:extLst>
              <a:ext uri="{FF2B5EF4-FFF2-40B4-BE49-F238E27FC236}">
                <a16:creationId xmlns:a16="http://schemas.microsoft.com/office/drawing/2014/main" id="{2D3F7089-5B07-8DD0-1CB8-5C5CAD2F57E1}"/>
              </a:ext>
            </a:extLst>
          </p:cNvPr>
          <p:cNvSpPr txBox="1">
            <a:spLocks/>
          </p:cNvSpPr>
          <p:nvPr/>
        </p:nvSpPr>
        <p:spPr>
          <a:xfrm>
            <a:off x="4490013" y="4690589"/>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in a new email prompt Copilot in Outlook prompt</a:t>
            </a:r>
          </a:p>
        </p:txBody>
      </p:sp>
      <p:grpSp>
        <p:nvGrpSpPr>
          <p:cNvPr id="75" name="Group 74" descr="Microsoft Outlook logo">
            <a:extLst>
              <a:ext uri="{FF2B5EF4-FFF2-40B4-BE49-F238E27FC236}">
                <a16:creationId xmlns:a16="http://schemas.microsoft.com/office/drawing/2014/main" id="{34A5FD45-A3FF-D854-8B48-4177B2019B92}"/>
              </a:ext>
              <a:ext uri="{C183D7F6-B498-43B3-948B-1728B52AA6E4}">
                <adec:decorative xmlns:adec="http://schemas.microsoft.com/office/drawing/2017/decorative" val="0"/>
              </a:ext>
            </a:extLst>
          </p:cNvPr>
          <p:cNvGrpSpPr>
            <a:grpSpLocks/>
          </p:cNvGrpSpPr>
          <p:nvPr/>
        </p:nvGrpSpPr>
        <p:grpSpPr>
          <a:xfrm>
            <a:off x="7372338" y="4028485"/>
            <a:ext cx="534544" cy="534544"/>
            <a:chOff x="11090271" y="6937563"/>
            <a:chExt cx="534544" cy="534544"/>
          </a:xfrm>
        </p:grpSpPr>
        <p:sp>
          <p:nvSpPr>
            <p:cNvPr id="76" name="Rounded Rectangle 64">
              <a:extLst>
                <a:ext uri="{FF2B5EF4-FFF2-40B4-BE49-F238E27FC236}">
                  <a16:creationId xmlns:a16="http://schemas.microsoft.com/office/drawing/2014/main" id="{372164CE-5C79-511F-903A-B0569EA6BB8D}"/>
                </a:ext>
              </a:extLst>
            </p:cNvPr>
            <p:cNvSpPr/>
            <p:nvPr/>
          </p:nvSpPr>
          <p:spPr bwMode="auto">
            <a:xfrm>
              <a:off x="11090271" y="6937563"/>
              <a:ext cx="534544" cy="534544"/>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7" name="Graphic 76">
              <a:extLst>
                <a:ext uri="{FF2B5EF4-FFF2-40B4-BE49-F238E27FC236}">
                  <a16:creationId xmlns:a16="http://schemas.microsoft.com/office/drawing/2014/main" id="{95F1C586-5D24-2B64-48AA-40FD6CEF04ED}"/>
                </a:ext>
              </a:extLst>
            </p:cNvPr>
            <p:cNvPicPr>
              <a:picLocks noChangeAspect="1"/>
            </p:cNvPicPr>
            <p:nvPr/>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2984" t="22984" r="22984" b="22984"/>
            <a:stretch/>
          </p:blipFill>
          <p:spPr>
            <a:xfrm>
              <a:off x="11170786" y="7018079"/>
              <a:ext cx="373514" cy="373514"/>
            </a:xfrm>
            <a:prstGeom prst="rect">
              <a:avLst/>
            </a:prstGeom>
          </p:spPr>
        </p:pic>
      </p:grpSp>
      <p:sp>
        <p:nvSpPr>
          <p:cNvPr id="65" name="Rectangle: Rounded Corners 6">
            <a:extLst>
              <a:ext uri="{FF2B5EF4-FFF2-40B4-BE49-F238E27FC236}">
                <a16:creationId xmlns:a16="http://schemas.microsoft.com/office/drawing/2014/main" id="{88A28468-ADD8-5D7D-FCF0-FB1EC4873ACE}"/>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Title 1">
            <a:extLst>
              <a:ext uri="{FF2B5EF4-FFF2-40B4-BE49-F238E27FC236}">
                <a16:creationId xmlns:a16="http://schemas.microsoft.com/office/drawing/2014/main" id="{1B87BE5F-BB83-4E02-58DE-8E9BA20CBAFE}"/>
              </a:ext>
            </a:extLst>
          </p:cNvPr>
          <p:cNvSpPr txBox="1">
            <a:spLocks/>
          </p:cNvSpPr>
          <p:nvPr/>
        </p:nvSpPr>
        <p:spPr>
          <a:xfrm>
            <a:off x="4613434" y="5390487"/>
            <a:ext cx="2735299" cy="769441"/>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an email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thanking all the people who helped to identify the issue and implement the solution. Include that we resumed full production on Tuesday at 6 pm and limited the shutdown to 3 days.</a:t>
            </a:r>
          </a:p>
        </p:txBody>
      </p:sp>
      <p:sp>
        <p:nvSpPr>
          <p:cNvPr id="67" name="TextBox 66">
            <a:extLst>
              <a:ext uri="{FF2B5EF4-FFF2-40B4-BE49-F238E27FC236}">
                <a16:creationId xmlns:a16="http://schemas.microsoft.com/office/drawing/2014/main" id="{6D3F4E44-57B8-20C9-1E49-B5360A892421}"/>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 root cause analysis report</a:t>
            </a:r>
          </a:p>
        </p:txBody>
      </p:sp>
      <p:sp>
        <p:nvSpPr>
          <p:cNvPr id="68" name="Text Placeholder 2">
            <a:extLst>
              <a:ext uri="{FF2B5EF4-FFF2-40B4-BE49-F238E27FC236}">
                <a16:creationId xmlns:a16="http://schemas.microsoft.com/office/drawing/2014/main" id="{29851D36-5E94-FF5C-ACD6-2D6F92B45938}"/>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with a new presentation prompt Copilot</a:t>
            </a:r>
          </a:p>
        </p:txBody>
      </p:sp>
      <p:grpSp>
        <p:nvGrpSpPr>
          <p:cNvPr id="78" name="Group 77" descr="Microsoft PowerPoint Logo">
            <a:extLst>
              <a:ext uri="{FF2B5EF4-FFF2-40B4-BE49-F238E27FC236}">
                <a16:creationId xmlns:a16="http://schemas.microsoft.com/office/drawing/2014/main" id="{1CCA1F72-E6A6-4E6F-7693-7858411453D5}"/>
              </a:ext>
            </a:extLst>
          </p:cNvPr>
          <p:cNvGrpSpPr>
            <a:grpSpLocks/>
          </p:cNvGrpSpPr>
          <p:nvPr/>
        </p:nvGrpSpPr>
        <p:grpSpPr>
          <a:xfrm>
            <a:off x="11118805" y="4026753"/>
            <a:ext cx="534543" cy="534543"/>
            <a:chOff x="587375" y="1790700"/>
            <a:chExt cx="1371600" cy="1371600"/>
          </a:xfrm>
        </p:grpSpPr>
        <p:sp>
          <p:nvSpPr>
            <p:cNvPr id="88" name="Rounded Rectangle 46">
              <a:extLst>
                <a:ext uri="{FF2B5EF4-FFF2-40B4-BE49-F238E27FC236}">
                  <a16:creationId xmlns:a16="http://schemas.microsoft.com/office/drawing/2014/main" id="{05C45DF3-6665-63DD-106D-3CA7BFF27A77}"/>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9" name="Picture 2" descr="Microsoft PowerPoint Logo - PNG and Vector - Logo Download">
              <a:hlinkClick r:id="rId14"/>
              <a:extLst>
                <a:ext uri="{FF2B5EF4-FFF2-40B4-BE49-F238E27FC236}">
                  <a16:creationId xmlns:a16="http://schemas.microsoft.com/office/drawing/2014/main" id="{0CE45BCF-A5D8-B4A6-63FA-7D994B77EE1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Rectangle: Rounded Corners 6">
            <a:extLst>
              <a:ext uri="{FF2B5EF4-FFF2-40B4-BE49-F238E27FC236}">
                <a16:creationId xmlns:a16="http://schemas.microsoft.com/office/drawing/2014/main" id="{1530EC11-6DEF-7E56-AF28-051C1CC12F03}"/>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3" name="Title 1">
            <a:extLst>
              <a:ext uri="{FF2B5EF4-FFF2-40B4-BE49-F238E27FC236}">
                <a16:creationId xmlns:a16="http://schemas.microsoft.com/office/drawing/2014/main" id="{1D49F38E-8A12-9D61-F24A-47F808B4825C}"/>
              </a:ext>
            </a:extLst>
          </p:cNvPr>
          <p:cNvSpPr txBox="1">
            <a:spLocks/>
          </p:cNvSpPr>
          <p:nvPr/>
        </p:nvSpPr>
        <p:spPr>
          <a:xfrm>
            <a:off x="8352613"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presentation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that summarizes  [Wo</a:t>
            </a:r>
            <a:r>
              <a:rPr lang="en-US" sz="1000" spc="0" err="1">
                <a:solidFill>
                  <a:prstClr val="black"/>
                </a:solidFill>
                <a:latin typeface="Segoe UI"/>
              </a:rPr>
              <a:t>rd</a:t>
            </a:r>
            <a:r>
              <a:rPr lang="en-US" sz="1000" spc="0">
                <a:solidFill>
                  <a:prstClr val="black"/>
                </a:solidFill>
                <a:latin typeface="Segoe UI"/>
              </a:rPr>
              <a:t> document link to Production issue root cause analysis report.docx]</a:t>
            </a:r>
          </a:p>
        </p:txBody>
      </p:sp>
    </p:spTree>
    <p:extLst>
      <p:ext uri="{BB962C8B-B14F-4D97-AF65-F5344CB8AC3E}">
        <p14:creationId xmlns:p14="http://schemas.microsoft.com/office/powerpoint/2010/main" val="248036040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an Operations manager</a:t>
            </a:r>
          </a:p>
        </p:txBody>
      </p:sp>
      <p:pic>
        <p:nvPicPr>
          <p:cNvPr id="17" name="Picture 2" descr="Microsoft Copilot logo">
            <a:extLst>
              <a:ext uri="{FF2B5EF4-FFF2-40B4-BE49-F238E27FC236}">
                <a16:creationId xmlns:a16="http://schemas.microsoft.com/office/drawing/2014/main" id="{EA5A13C8-9596-EB9E-511F-2791998561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0A97D867-A022-5DB7-ACB3-63ACAD852099}"/>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19" name="Freeform: Shape 18">
              <a:extLst>
                <a:ext uri="{FF2B5EF4-FFF2-40B4-BE49-F238E27FC236}">
                  <a16:creationId xmlns:a16="http://schemas.microsoft.com/office/drawing/2014/main" id="{9BA152FA-B7AE-AF74-8540-BA83622CC8E3}"/>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22" name="Group 21">
              <a:extLst>
                <a:ext uri="{FF2B5EF4-FFF2-40B4-BE49-F238E27FC236}">
                  <a16:creationId xmlns:a16="http://schemas.microsoft.com/office/drawing/2014/main" id="{D9787A00-3F83-2A4B-E83E-03D99D10CAC5}"/>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98" name="Oval 97">
                <a:extLst>
                  <a:ext uri="{FF2B5EF4-FFF2-40B4-BE49-F238E27FC236}">
                    <a16:creationId xmlns:a16="http://schemas.microsoft.com/office/drawing/2014/main" id="{ACC8056A-0390-400B-C847-71BF17777FF6}"/>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9" name="Graphic 68">
                <a:extLst>
                  <a:ext uri="{FF2B5EF4-FFF2-40B4-BE49-F238E27FC236}">
                    <a16:creationId xmlns:a16="http://schemas.microsoft.com/office/drawing/2014/main" id="{32DF03E1-D7FC-90A0-AD03-CF92563AC0E0}"/>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6" name="Group 55">
              <a:extLst>
                <a:ext uri="{FF2B5EF4-FFF2-40B4-BE49-F238E27FC236}">
                  <a16:creationId xmlns:a16="http://schemas.microsoft.com/office/drawing/2014/main" id="{DA7514B6-6023-38E7-0EAC-41E21C34715B}"/>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96" name="Oval 95">
                <a:extLst>
                  <a:ext uri="{FF2B5EF4-FFF2-40B4-BE49-F238E27FC236}">
                    <a16:creationId xmlns:a16="http://schemas.microsoft.com/office/drawing/2014/main" id="{79ADFAE3-A85D-B777-E7AC-BC9E9FB98BB1}"/>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7" name="Graphic 68">
                <a:extLst>
                  <a:ext uri="{FF2B5EF4-FFF2-40B4-BE49-F238E27FC236}">
                    <a16:creationId xmlns:a16="http://schemas.microsoft.com/office/drawing/2014/main" id="{B7B30A9D-1616-A17E-9345-17627F4229A3}"/>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7" name="Group 56">
              <a:extLst>
                <a:ext uri="{FF2B5EF4-FFF2-40B4-BE49-F238E27FC236}">
                  <a16:creationId xmlns:a16="http://schemas.microsoft.com/office/drawing/2014/main" id="{A30430CD-4ABD-E913-C6F9-E7183C93A530}"/>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94" name="Oval 93">
                <a:extLst>
                  <a:ext uri="{FF2B5EF4-FFF2-40B4-BE49-F238E27FC236}">
                    <a16:creationId xmlns:a16="http://schemas.microsoft.com/office/drawing/2014/main" id="{18317F58-73F7-8107-4C1A-547F31055080}"/>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5" name="Graphic 68">
                <a:extLst>
                  <a:ext uri="{FF2B5EF4-FFF2-40B4-BE49-F238E27FC236}">
                    <a16:creationId xmlns:a16="http://schemas.microsoft.com/office/drawing/2014/main" id="{5D7CC55B-3CD2-84F6-A6A8-9D0805A6C7A5}"/>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9" name="Group 58">
              <a:extLst>
                <a:ext uri="{FF2B5EF4-FFF2-40B4-BE49-F238E27FC236}">
                  <a16:creationId xmlns:a16="http://schemas.microsoft.com/office/drawing/2014/main" id="{D4A34477-1881-FAA0-1319-A5892E3E0532}"/>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92" name="Oval 91">
                <a:extLst>
                  <a:ext uri="{FF2B5EF4-FFF2-40B4-BE49-F238E27FC236}">
                    <a16:creationId xmlns:a16="http://schemas.microsoft.com/office/drawing/2014/main" id="{E12B4CF4-9614-3CAF-2560-1F3FBDA291ED}"/>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3" name="Graphic 68">
                <a:extLst>
                  <a:ext uri="{FF2B5EF4-FFF2-40B4-BE49-F238E27FC236}">
                    <a16:creationId xmlns:a16="http://schemas.microsoft.com/office/drawing/2014/main" id="{DD8011DC-F118-CAD4-598D-AB88D5BEA84C}"/>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62" name="Rectangle: Rounded Corners 6">
              <a:extLst>
                <a:ext uri="{FF2B5EF4-FFF2-40B4-BE49-F238E27FC236}">
                  <a16:creationId xmlns:a16="http://schemas.microsoft.com/office/drawing/2014/main" id="{94BB0D7A-1AB4-58F3-3282-03A7795E32FE}"/>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3" name="Rectangle: Rounded Corners 6">
              <a:extLst>
                <a:ext uri="{FF2B5EF4-FFF2-40B4-BE49-F238E27FC236}">
                  <a16:creationId xmlns:a16="http://schemas.microsoft.com/office/drawing/2014/main" id="{4658358A-105F-224A-3F74-3BC590857281}"/>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4" name="Rectangle: Rounded Corners 6">
              <a:extLst>
                <a:ext uri="{FF2B5EF4-FFF2-40B4-BE49-F238E27FC236}">
                  <a16:creationId xmlns:a16="http://schemas.microsoft.com/office/drawing/2014/main" id="{50A04986-47BF-09F5-B36D-51B718565616}"/>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5" name="Rectangle: Rounded Corners 6">
              <a:extLst>
                <a:ext uri="{FF2B5EF4-FFF2-40B4-BE49-F238E27FC236}">
                  <a16:creationId xmlns:a16="http://schemas.microsoft.com/office/drawing/2014/main" id="{52686B0A-412F-92D1-3977-0FF83293D7DD}"/>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7" name="Rectangle: Rounded Corners 6">
              <a:extLst>
                <a:ext uri="{FF2B5EF4-FFF2-40B4-BE49-F238E27FC236}">
                  <a16:creationId xmlns:a16="http://schemas.microsoft.com/office/drawing/2014/main" id="{D8140379-2EFC-9B95-D7AC-D9B46278FAA6}"/>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8" name="Rectangle: Rounded Corners 6">
              <a:extLst>
                <a:ext uri="{FF2B5EF4-FFF2-40B4-BE49-F238E27FC236}">
                  <a16:creationId xmlns:a16="http://schemas.microsoft.com/office/drawing/2014/main" id="{ED500380-7B1A-E9A3-B145-1F60C4F0CBF4}"/>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9" name="Group 88">
              <a:extLst>
                <a:ext uri="{FF2B5EF4-FFF2-40B4-BE49-F238E27FC236}">
                  <a16:creationId xmlns:a16="http://schemas.microsoft.com/office/drawing/2014/main" id="{9E0E9580-015F-421C-EF81-3BDB5B5F7997}"/>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90" name="Oval 89">
                <a:extLst>
                  <a:ext uri="{FF2B5EF4-FFF2-40B4-BE49-F238E27FC236}">
                    <a16:creationId xmlns:a16="http://schemas.microsoft.com/office/drawing/2014/main" id="{103C571B-F274-A9E5-52EB-51E15D3A1DAB}"/>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1" name="Graphic 68">
                <a:extLst>
                  <a:ext uri="{FF2B5EF4-FFF2-40B4-BE49-F238E27FC236}">
                    <a16:creationId xmlns:a16="http://schemas.microsoft.com/office/drawing/2014/main" id="{E4A07042-D66E-C2FD-704F-BF7C10F9B1CA}"/>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100" name="Rectangle: Rounded Corners 99">
            <a:extLst>
              <a:ext uri="{FF2B5EF4-FFF2-40B4-BE49-F238E27FC236}">
                <a16:creationId xmlns:a16="http://schemas.microsoft.com/office/drawing/2014/main" id="{74E94DDF-38DF-E1B2-CE50-9BAF7FEA19A1}"/>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7:00 AM</a:t>
            </a:r>
          </a:p>
        </p:txBody>
      </p:sp>
      <p:sp>
        <p:nvSpPr>
          <p:cNvPr id="101" name="TextBox 100">
            <a:extLst>
              <a:ext uri="{FF2B5EF4-FFF2-40B4-BE49-F238E27FC236}">
                <a16:creationId xmlns:a16="http://schemas.microsoft.com/office/drawing/2014/main" id="{3EA18133-519F-A8CC-D6DC-F30864216183}"/>
              </a:ext>
            </a:extLst>
          </p:cNvPr>
          <p:cNvSpPr txBox="1"/>
          <p:nvPr/>
        </p:nvSpPr>
        <p:spPr>
          <a:xfrm>
            <a:off x="588263" y="1587288"/>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Megan meets with the production team at the overseas manufacturing site to discuss changes required for new product updates.</a:t>
            </a:r>
          </a:p>
        </p:txBody>
      </p:sp>
      <p:grpSp>
        <p:nvGrpSpPr>
          <p:cNvPr id="2" name="Group 1">
            <a:extLst>
              <a:ext uri="{FF2B5EF4-FFF2-40B4-BE49-F238E27FC236}">
                <a16:creationId xmlns:a16="http://schemas.microsoft.com/office/drawing/2014/main" id="{1AA2ADF2-058D-4B65-612A-F3C4E105D6E0}"/>
              </a:ext>
              <a:ext uri="{C183D7F6-B498-43B3-948B-1728B52AA6E4}">
                <adec:decorative xmlns:adec="http://schemas.microsoft.com/office/drawing/2017/decorative" val="1"/>
              </a:ext>
            </a:extLst>
          </p:cNvPr>
          <p:cNvGrpSpPr>
            <a:grpSpLocks/>
          </p:cNvGrpSpPr>
          <p:nvPr/>
        </p:nvGrpSpPr>
        <p:grpSpPr>
          <a:xfrm>
            <a:off x="588264" y="2375245"/>
            <a:ext cx="534543" cy="534543"/>
            <a:chOff x="4236994" y="8381781"/>
            <a:chExt cx="534543" cy="534543"/>
          </a:xfrm>
        </p:grpSpPr>
        <p:sp>
          <p:nvSpPr>
            <p:cNvPr id="4" name="Rounded Rectangle 46">
              <a:extLst>
                <a:ext uri="{FF2B5EF4-FFF2-40B4-BE49-F238E27FC236}">
                  <a16:creationId xmlns:a16="http://schemas.microsoft.com/office/drawing/2014/main" id="{5370F822-4423-BFD6-B6F5-49A6E1F36BFE}"/>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 name="Picture 6" descr="Microsoft Teams Logo, symbol, meaning, history, PNG">
              <a:hlinkClick r:id="rId4"/>
              <a:extLst>
                <a:ext uri="{FF2B5EF4-FFF2-40B4-BE49-F238E27FC236}">
                  <a16:creationId xmlns:a16="http://schemas.microsoft.com/office/drawing/2014/main" id="{9A1A0977-CDE9-9B1E-DC9F-851B78E1D83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5" name="TextBox 104">
            <a:extLst>
              <a:ext uri="{FF2B5EF4-FFF2-40B4-BE49-F238E27FC236}">
                <a16:creationId xmlns:a16="http://schemas.microsoft.com/office/drawing/2014/main" id="{607A0E90-4759-E08E-47C3-67A3844F03FF}"/>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6" name="Title 1">
            <a:extLst>
              <a:ext uri="{FF2B5EF4-FFF2-40B4-BE49-F238E27FC236}">
                <a16:creationId xmlns:a16="http://schemas.microsoft.com/office/drawing/2014/main" id="{B946D2B1-6B27-87BB-7BCE-CE3745AD597B}"/>
              </a:ext>
            </a:extLst>
          </p:cNvPr>
          <p:cNvSpPr txBox="1">
            <a:spLocks/>
          </p:cNvSpPr>
          <p:nvPr/>
        </p:nvSpPr>
        <p:spPr>
          <a:xfrm>
            <a:off x="646864" y="3121738"/>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are some good follow up questions to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make sure I understand the impact on the manufacturing process for each product update we discussed? </a:t>
            </a:r>
          </a:p>
        </p:txBody>
      </p:sp>
      <p:sp>
        <p:nvSpPr>
          <p:cNvPr id="107" name="Rectangle: Rounded Corners 106">
            <a:extLst>
              <a:ext uri="{FF2B5EF4-FFF2-40B4-BE49-F238E27FC236}">
                <a16:creationId xmlns:a16="http://schemas.microsoft.com/office/drawing/2014/main" id="{D39BA4BF-57C7-59A1-4346-377AD11909C7}"/>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8:30 AM</a:t>
            </a:r>
          </a:p>
        </p:txBody>
      </p:sp>
      <p:sp>
        <p:nvSpPr>
          <p:cNvPr id="109" name="TextBox 108">
            <a:extLst>
              <a:ext uri="{FF2B5EF4-FFF2-40B4-BE49-F238E27FC236}">
                <a16:creationId xmlns:a16="http://schemas.microsoft.com/office/drawing/2014/main" id="{A22EB7C4-955E-44E0-689B-5498773D380F}"/>
              </a:ext>
            </a:extLst>
          </p:cNvPr>
          <p:cNvSpPr txBox="1"/>
          <p:nvPr/>
        </p:nvSpPr>
        <p:spPr>
          <a:xfrm>
            <a:off x="3417469" y="1587288"/>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At the office Megan reviews the manufacturing cost impacts of suggested product design changes.</a:t>
            </a:r>
          </a:p>
        </p:txBody>
      </p:sp>
      <p:grpSp>
        <p:nvGrpSpPr>
          <p:cNvPr id="77" name="Group 76">
            <a:extLst>
              <a:ext uri="{FF2B5EF4-FFF2-40B4-BE49-F238E27FC236}">
                <a16:creationId xmlns:a16="http://schemas.microsoft.com/office/drawing/2014/main" id="{B3B98BEE-C896-79F0-4007-3E88BAFE19C9}"/>
              </a:ext>
              <a:ext uri="{C183D7F6-B498-43B3-948B-1728B52AA6E4}">
                <adec:decorative xmlns:adec="http://schemas.microsoft.com/office/drawing/2017/decorative" val="1"/>
              </a:ext>
            </a:extLst>
          </p:cNvPr>
          <p:cNvGrpSpPr>
            <a:grpSpLocks/>
          </p:cNvGrpSpPr>
          <p:nvPr/>
        </p:nvGrpSpPr>
        <p:grpSpPr>
          <a:xfrm>
            <a:off x="3417469" y="2375244"/>
            <a:ext cx="534543" cy="534543"/>
            <a:chOff x="5831903" y="8381781"/>
            <a:chExt cx="534543" cy="534543"/>
          </a:xfrm>
        </p:grpSpPr>
        <p:sp>
          <p:nvSpPr>
            <p:cNvPr id="78" name="Rounded Rectangle 46">
              <a:extLst>
                <a:ext uri="{FF2B5EF4-FFF2-40B4-BE49-F238E27FC236}">
                  <a16:creationId xmlns:a16="http://schemas.microsoft.com/office/drawing/2014/main" id="{7BE104E2-E7F6-7C1C-126E-B4F459B9E768}"/>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6" name="Picture 8" descr="Microsoft Excel Logo - PNG and Vector - Logo Download">
              <a:hlinkClick r:id="rId6"/>
              <a:extLst>
                <a:ext uri="{FF2B5EF4-FFF2-40B4-BE49-F238E27FC236}">
                  <a16:creationId xmlns:a16="http://schemas.microsoft.com/office/drawing/2014/main" id="{FA3CCB9F-DBFB-B66B-66B4-2F230BD53206}"/>
                </a:ext>
              </a:extLst>
            </p:cNvPr>
            <p:cNvPicPr>
              <a:picLocks noChangeArrowheads="1"/>
            </p:cNvPicPr>
            <p:nvPr/>
          </p:nvPicPr>
          <p:blipFill rotWithShape="1">
            <a:blip r:embed="rId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3" name="TextBox 112">
            <a:extLst>
              <a:ext uri="{FF2B5EF4-FFF2-40B4-BE49-F238E27FC236}">
                <a16:creationId xmlns:a16="http://schemas.microsoft.com/office/drawing/2014/main" id="{E8AEB8BF-D219-3403-C684-7FFEBA615F05}"/>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114" name="Title 1">
            <a:extLst>
              <a:ext uri="{FF2B5EF4-FFF2-40B4-BE49-F238E27FC236}">
                <a16:creationId xmlns:a16="http://schemas.microsoft.com/office/drawing/2014/main" id="{7C2BD895-8F06-0EF4-D6BC-95405C997F92}"/>
              </a:ext>
            </a:extLst>
          </p:cNvPr>
          <p:cNvSpPr txBox="1">
            <a:spLocks/>
          </p:cNvSpPr>
          <p:nvPr/>
        </p:nvSpPr>
        <p:spPr>
          <a:xfrm>
            <a:off x="3476070" y="3183292"/>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column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that totals the additional costs for the priority 1 updates.</a:t>
            </a:r>
          </a:p>
        </p:txBody>
      </p:sp>
      <p:sp>
        <p:nvSpPr>
          <p:cNvPr id="115" name="Rectangle: Rounded Corners 114">
            <a:extLst>
              <a:ext uri="{FF2B5EF4-FFF2-40B4-BE49-F238E27FC236}">
                <a16:creationId xmlns:a16="http://schemas.microsoft.com/office/drawing/2014/main" id="{6DA42CB1-8255-22D0-798E-3EA47B30C75F}"/>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9:00 AM</a:t>
            </a:r>
          </a:p>
        </p:txBody>
      </p:sp>
      <p:sp>
        <p:nvSpPr>
          <p:cNvPr id="116" name="TextBox 115">
            <a:extLst>
              <a:ext uri="{FF2B5EF4-FFF2-40B4-BE49-F238E27FC236}">
                <a16:creationId xmlns:a16="http://schemas.microsoft.com/office/drawing/2014/main" id="{CEF7FB46-AFA3-82F4-CBD4-4F10C858621B}"/>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Megan asks Copilot to create a new presentation based on the Product Design Guidelines and then she copies in the charts from the cost analysis.</a:t>
            </a:r>
          </a:p>
        </p:txBody>
      </p:sp>
      <p:grpSp>
        <p:nvGrpSpPr>
          <p:cNvPr id="70" name="Group 69">
            <a:extLst>
              <a:ext uri="{FF2B5EF4-FFF2-40B4-BE49-F238E27FC236}">
                <a16:creationId xmlns:a16="http://schemas.microsoft.com/office/drawing/2014/main" id="{7FB61D80-9419-3D5F-CAC0-82945BD4F079}"/>
              </a:ext>
              <a:ext uri="{C183D7F6-B498-43B3-948B-1728B52AA6E4}">
                <adec:decorative xmlns:adec="http://schemas.microsoft.com/office/drawing/2017/decorative" val="1"/>
              </a:ext>
            </a:extLst>
          </p:cNvPr>
          <p:cNvGrpSpPr>
            <a:grpSpLocks/>
          </p:cNvGrpSpPr>
          <p:nvPr/>
        </p:nvGrpSpPr>
        <p:grpSpPr>
          <a:xfrm>
            <a:off x="6246676" y="2375244"/>
            <a:ext cx="534543" cy="534543"/>
            <a:chOff x="9021721" y="8381781"/>
            <a:chExt cx="534543" cy="534543"/>
          </a:xfrm>
        </p:grpSpPr>
        <p:sp>
          <p:nvSpPr>
            <p:cNvPr id="71" name="Rounded Rectangle 46">
              <a:extLst>
                <a:ext uri="{FF2B5EF4-FFF2-40B4-BE49-F238E27FC236}">
                  <a16:creationId xmlns:a16="http://schemas.microsoft.com/office/drawing/2014/main" id="{0E385661-1BB9-5446-0BCB-F9B3DC9F29BA}"/>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2" name="Picture 4" descr="Microsoft PowerPoint Logo - PNG and Vector - Logo Download">
              <a:hlinkClick r:id="rId8"/>
              <a:extLst>
                <a:ext uri="{FF2B5EF4-FFF2-40B4-BE49-F238E27FC236}">
                  <a16:creationId xmlns:a16="http://schemas.microsoft.com/office/drawing/2014/main" id="{6753667C-EA86-17A8-F20E-919F63EAEED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20" name="TextBox 119">
            <a:extLst>
              <a:ext uri="{FF2B5EF4-FFF2-40B4-BE49-F238E27FC236}">
                <a16:creationId xmlns:a16="http://schemas.microsoft.com/office/drawing/2014/main" id="{11F129F1-77BC-779D-7DE2-4BA3A6E65C9D}"/>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21" name="Title 1">
            <a:extLst>
              <a:ext uri="{FF2B5EF4-FFF2-40B4-BE49-F238E27FC236}">
                <a16:creationId xmlns:a16="http://schemas.microsoft.com/office/drawing/2014/main" id="{3A9AE3E5-C196-ED90-1745-636BC2C8F14A}"/>
              </a:ext>
            </a:extLst>
          </p:cNvPr>
          <p:cNvSpPr txBox="1">
            <a:spLocks/>
          </p:cNvSpPr>
          <p:nvPr/>
        </p:nvSpPr>
        <p:spPr>
          <a:xfrm>
            <a:off x="6305277" y="3193889"/>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Create a presentation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from [Wo</a:t>
            </a:r>
            <a:r>
              <a:rPr lang="en-US" sz="800" spc="0">
                <a:solidFill>
                  <a:prstClr val="black"/>
                </a:solidFill>
                <a:latin typeface="Segoe UI"/>
              </a:rPr>
              <a:t>rd document link to Project Contoso Product Design Guidelines]</a:t>
            </a:r>
          </a:p>
        </p:txBody>
      </p:sp>
      <p:sp>
        <p:nvSpPr>
          <p:cNvPr id="122" name="Rectangle: Rounded Corners 121">
            <a:extLst>
              <a:ext uri="{FF2B5EF4-FFF2-40B4-BE49-F238E27FC236}">
                <a16:creationId xmlns:a16="http://schemas.microsoft.com/office/drawing/2014/main" id="{3A802471-6589-B0C2-4307-1C5BFEFD9FE8}"/>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11:00 AM</a:t>
            </a:r>
          </a:p>
        </p:txBody>
      </p:sp>
      <p:sp>
        <p:nvSpPr>
          <p:cNvPr id="123" name="TextBox 122">
            <a:extLst>
              <a:ext uri="{FF2B5EF4-FFF2-40B4-BE49-F238E27FC236}">
                <a16:creationId xmlns:a16="http://schemas.microsoft.com/office/drawing/2014/main" id="{DD50EC51-AE0E-FDD9-2663-69CDAB13F053}"/>
              </a:ext>
            </a:extLst>
          </p:cNvPr>
          <p:cNvSpPr txBox="1"/>
          <p:nvPr/>
        </p:nvSpPr>
        <p:spPr>
          <a:xfrm>
            <a:off x="6246676"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Catching up on requests for time off, Megan asks Copilot to find all emails from this month asking for time off. The requests all look good, so she asks Copilot to draft approval messages.</a:t>
            </a:r>
          </a:p>
        </p:txBody>
      </p:sp>
      <p:grpSp>
        <p:nvGrpSpPr>
          <p:cNvPr id="63" name="Group 62">
            <a:extLst>
              <a:ext uri="{FF2B5EF4-FFF2-40B4-BE49-F238E27FC236}">
                <a16:creationId xmlns:a16="http://schemas.microsoft.com/office/drawing/2014/main" id="{0A50708D-FD9F-86E0-2B9E-01E54D1B904B}"/>
              </a:ext>
              <a:ext uri="{C183D7F6-B498-43B3-948B-1728B52AA6E4}">
                <adec:decorative xmlns:adec="http://schemas.microsoft.com/office/drawing/2017/decorative" val="1"/>
              </a:ext>
            </a:extLst>
          </p:cNvPr>
          <p:cNvGrpSpPr>
            <a:grpSpLocks/>
          </p:cNvGrpSpPr>
          <p:nvPr/>
        </p:nvGrpSpPr>
        <p:grpSpPr>
          <a:xfrm>
            <a:off x="6246676" y="5003768"/>
            <a:ext cx="534543" cy="534543"/>
            <a:chOff x="10616632" y="8381781"/>
            <a:chExt cx="534543" cy="534543"/>
          </a:xfrm>
        </p:grpSpPr>
        <p:sp>
          <p:nvSpPr>
            <p:cNvPr id="65" name="Rounded Rectangle 46">
              <a:extLst>
                <a:ext uri="{FF2B5EF4-FFF2-40B4-BE49-F238E27FC236}">
                  <a16:creationId xmlns:a16="http://schemas.microsoft.com/office/drawing/2014/main" id="{630805B2-AB72-8751-1587-44B0008BDB0A}"/>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Picture 2" descr="Zip Co logo SVG free download, id: 101874 - Brandlogos.net">
              <a:hlinkClick r:id="rId10"/>
              <a:extLst>
                <a:ext uri="{FF2B5EF4-FFF2-40B4-BE49-F238E27FC236}">
                  <a16:creationId xmlns:a16="http://schemas.microsoft.com/office/drawing/2014/main" id="{6DE1496A-15EE-21E4-EEF6-3B2E5794CCED}"/>
                </a:ext>
              </a:extLst>
            </p:cNvPr>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27" name="TextBox 126">
            <a:extLst>
              <a:ext uri="{FF2B5EF4-FFF2-40B4-BE49-F238E27FC236}">
                <a16:creationId xmlns:a16="http://schemas.microsoft.com/office/drawing/2014/main" id="{AC32C279-EB18-0534-AF9C-7FDC9EEC34DB}"/>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28" name="Title 1">
            <a:extLst>
              <a:ext uri="{FF2B5EF4-FFF2-40B4-BE49-F238E27FC236}">
                <a16:creationId xmlns:a16="http://schemas.microsoft.com/office/drawing/2014/main" id="{B0862513-F912-A105-1647-7509C71491FF}"/>
              </a:ext>
            </a:extLst>
          </p:cNvPr>
          <p:cNvSpPr txBox="1">
            <a:spLocks/>
          </p:cNvSpPr>
          <p:nvPr/>
        </p:nvSpPr>
        <p:spPr>
          <a:xfrm>
            <a:off x="6315091"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Find all of the emails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I received this month where people are asking for time off.</a:t>
            </a:r>
          </a:p>
        </p:txBody>
      </p:sp>
      <p:sp>
        <p:nvSpPr>
          <p:cNvPr id="129" name="Rectangle: Rounded Corners 128">
            <a:extLst>
              <a:ext uri="{FF2B5EF4-FFF2-40B4-BE49-F238E27FC236}">
                <a16:creationId xmlns:a16="http://schemas.microsoft.com/office/drawing/2014/main" id="{8EF2F972-7F40-EC41-368B-05033A889E55}"/>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130" name="TextBox 129">
            <a:extLst>
              <a:ext uri="{FF2B5EF4-FFF2-40B4-BE49-F238E27FC236}">
                <a16:creationId xmlns:a16="http://schemas.microsoft.com/office/drawing/2014/main" id="{1E80BE11-9610-BF19-A1DC-9DBBB8E5AB43}"/>
              </a:ext>
            </a:extLst>
          </p:cNvPr>
          <p:cNvSpPr txBox="1"/>
          <p:nvPr/>
        </p:nvSpPr>
        <p:spPr>
          <a:xfrm>
            <a:off x="3417469"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After a lunch meeting, Megan uses Copilot to summarize her new emails and draft responses. She also reviews the recap of a meeting she missed and asks Copilot to list her action items. </a:t>
            </a:r>
          </a:p>
        </p:txBody>
      </p:sp>
      <p:grpSp>
        <p:nvGrpSpPr>
          <p:cNvPr id="50" name="Group 49">
            <a:extLst>
              <a:ext uri="{FF2B5EF4-FFF2-40B4-BE49-F238E27FC236}">
                <a16:creationId xmlns:a16="http://schemas.microsoft.com/office/drawing/2014/main" id="{E73F24DA-78C0-555E-C1CD-C2E5D3DC5D46}"/>
              </a:ext>
              <a:ext uri="{C183D7F6-B498-43B3-948B-1728B52AA6E4}">
                <adec:decorative xmlns:adec="http://schemas.microsoft.com/office/drawing/2017/decorative" val="1"/>
              </a:ext>
            </a:extLst>
          </p:cNvPr>
          <p:cNvGrpSpPr>
            <a:grpSpLocks/>
          </p:cNvGrpSpPr>
          <p:nvPr/>
        </p:nvGrpSpPr>
        <p:grpSpPr>
          <a:xfrm>
            <a:off x="3417469" y="5003768"/>
            <a:ext cx="534543" cy="534543"/>
            <a:chOff x="4236994" y="8381781"/>
            <a:chExt cx="534543" cy="534543"/>
          </a:xfrm>
        </p:grpSpPr>
        <p:sp>
          <p:nvSpPr>
            <p:cNvPr id="52" name="Rounded Rectangle 46">
              <a:extLst>
                <a:ext uri="{FF2B5EF4-FFF2-40B4-BE49-F238E27FC236}">
                  <a16:creationId xmlns:a16="http://schemas.microsoft.com/office/drawing/2014/main" id="{72650022-8794-8C66-C82C-F59FD8FF2DF2}"/>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3" name="Picture 6" descr="Microsoft Teams Logo, symbol, meaning, history, PNG">
              <a:hlinkClick r:id="rId4"/>
              <a:extLst>
                <a:ext uri="{FF2B5EF4-FFF2-40B4-BE49-F238E27FC236}">
                  <a16:creationId xmlns:a16="http://schemas.microsoft.com/office/drawing/2014/main" id="{605D8882-BCC6-F55A-E169-88C6B5C3399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34" name="TextBox 133">
            <a:extLst>
              <a:ext uri="{FF2B5EF4-FFF2-40B4-BE49-F238E27FC236}">
                <a16:creationId xmlns:a16="http://schemas.microsoft.com/office/drawing/2014/main" id="{D6F221F4-B939-3753-1FCB-8FE9BD98BA08}"/>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35" name="Title 1">
            <a:extLst>
              <a:ext uri="{FF2B5EF4-FFF2-40B4-BE49-F238E27FC236}">
                <a16:creationId xmlns:a16="http://schemas.microsoft.com/office/drawing/2014/main" id="{6A4B738B-BCF8-D06F-3E87-47D1B5AFF637}"/>
              </a:ext>
            </a:extLst>
          </p:cNvPr>
          <p:cNvSpPr txBox="1">
            <a:spLocks/>
          </p:cNvSpPr>
          <p:nvPr/>
        </p:nvSpPr>
        <p:spPr>
          <a:xfrm>
            <a:off x="3480977" y="5761451"/>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are the action items from the meeting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include who proposed the item and who was designated as being responsible.</a:t>
            </a:r>
          </a:p>
        </p:txBody>
      </p:sp>
      <p:sp>
        <p:nvSpPr>
          <p:cNvPr id="136" name="Rectangle: Rounded Corners 135">
            <a:extLst>
              <a:ext uri="{FF2B5EF4-FFF2-40B4-BE49-F238E27FC236}">
                <a16:creationId xmlns:a16="http://schemas.microsoft.com/office/drawing/2014/main" id="{2E92EA5F-F226-1DF9-0207-EACD60B2620D}"/>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137" name="TextBox 136">
            <a:extLst>
              <a:ext uri="{FF2B5EF4-FFF2-40B4-BE49-F238E27FC236}">
                <a16:creationId xmlns:a16="http://schemas.microsoft.com/office/drawing/2014/main" id="{66E91A15-CF86-2609-678F-A976DF64839E}"/>
              </a:ext>
            </a:extLst>
          </p:cNvPr>
          <p:cNvSpPr txBox="1"/>
          <p:nvPr/>
        </p:nvSpPr>
        <p:spPr>
          <a:xfrm>
            <a:off x="588263"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Megan needs to finish up the leadership white paper for her new product proposals. She asks Copilot to revise some of the sections and adds an executive summary.</a:t>
            </a:r>
          </a:p>
        </p:txBody>
      </p:sp>
      <p:grpSp>
        <p:nvGrpSpPr>
          <p:cNvPr id="23" name="Group 22">
            <a:extLst>
              <a:ext uri="{FF2B5EF4-FFF2-40B4-BE49-F238E27FC236}">
                <a16:creationId xmlns:a16="http://schemas.microsoft.com/office/drawing/2014/main" id="{42CF567B-B077-7448-E5CD-7937AA7C353F}"/>
              </a:ext>
              <a:ext uri="{C183D7F6-B498-43B3-948B-1728B52AA6E4}">
                <adec:decorative xmlns:adec="http://schemas.microsoft.com/office/drawing/2017/decorative" val="1"/>
              </a:ext>
            </a:extLst>
          </p:cNvPr>
          <p:cNvGrpSpPr>
            <a:grpSpLocks/>
          </p:cNvGrpSpPr>
          <p:nvPr/>
        </p:nvGrpSpPr>
        <p:grpSpPr>
          <a:xfrm>
            <a:off x="588264" y="5003769"/>
            <a:ext cx="534543" cy="534543"/>
            <a:chOff x="1047176" y="8381781"/>
            <a:chExt cx="534543" cy="534543"/>
          </a:xfrm>
        </p:grpSpPr>
        <p:sp>
          <p:nvSpPr>
            <p:cNvPr id="24" name="server_2" title="Icon of a server with a padlock in the lower right corner">
              <a:extLst>
                <a:ext uri="{FF2B5EF4-FFF2-40B4-BE49-F238E27FC236}">
                  <a16:creationId xmlns:a16="http://schemas.microsoft.com/office/drawing/2014/main" id="{EC85B429-5932-F055-08CC-14B747FE13F5}"/>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5" name="Rounded Rectangle 46">
              <a:extLst>
                <a:ext uri="{FF2B5EF4-FFF2-40B4-BE49-F238E27FC236}">
                  <a16:creationId xmlns:a16="http://schemas.microsoft.com/office/drawing/2014/main" id="{596E7EFF-FEA3-E023-1CD4-42F193077A6E}"/>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2" name="Picture 10" descr="Microsoft Word Logo - PNG and Vector - Logo Download">
              <a:hlinkClick r:id="rId12"/>
              <a:extLst>
                <a:ext uri="{FF2B5EF4-FFF2-40B4-BE49-F238E27FC236}">
                  <a16:creationId xmlns:a16="http://schemas.microsoft.com/office/drawing/2014/main" id="{9C7DBD3F-A2CE-29DA-A97B-F127C2B0FDE7}"/>
                </a:ext>
              </a:extLst>
            </p:cNvPr>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41" name="TextBox 140">
            <a:extLst>
              <a:ext uri="{FF2B5EF4-FFF2-40B4-BE49-F238E27FC236}">
                <a16:creationId xmlns:a16="http://schemas.microsoft.com/office/drawing/2014/main" id="{D7E23AC9-7850-80A0-7F49-B29765F8E023}"/>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42" name="Title 1">
            <a:extLst>
              <a:ext uri="{FF2B5EF4-FFF2-40B4-BE49-F238E27FC236}">
                <a16:creationId xmlns:a16="http://schemas.microsoft.com/office/drawing/2014/main" id="{CBB8F13B-0791-885E-041D-01570A5AD779}"/>
              </a:ext>
            </a:extLst>
          </p:cNvPr>
          <p:cNvSpPr txBox="1">
            <a:spLocks/>
          </p:cNvSpPr>
          <p:nvPr/>
        </p:nvSpPr>
        <p:spPr>
          <a:xfrm>
            <a:off x="646864" y="5764333"/>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I need to share the main points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in an executive summary. Write three paragraphs that include why these points are important to our company. </a:t>
            </a:r>
          </a:p>
        </p:txBody>
      </p:sp>
      <p:pic>
        <p:nvPicPr>
          <p:cNvPr id="8" name="Picture 7" descr="Portrait of Megan">
            <a:extLst>
              <a:ext uri="{FF2B5EF4-FFF2-40B4-BE49-F238E27FC236}">
                <a16:creationId xmlns:a16="http://schemas.microsoft.com/office/drawing/2014/main" id="{2B7223B3-1403-4318-DBE5-FC0FA18DC376}"/>
              </a:ext>
              <a:ext uri="{C183D7F6-B498-43B3-948B-1728B52AA6E4}">
                <adec:decorative xmlns:adec="http://schemas.microsoft.com/office/drawing/2017/decorative" val="0"/>
              </a:ext>
            </a:extLst>
          </p:cNvPr>
          <p:cNvPicPr>
            <a:picLocks noChangeAspect="1"/>
          </p:cNvPicPr>
          <p:nvPr/>
        </p:nvPicPr>
        <p:blipFill>
          <a:blip r:embed="rId14" cstate="print">
            <a:extLst>
              <a:ext uri="{28A0092B-C50C-407E-A947-70E740481C1C}">
                <a14:useLocalDpi xmlns:a14="http://schemas.microsoft.com/office/drawing/2010/main" val="0"/>
              </a:ext>
            </a:extLst>
          </a:blip>
          <a:srcRect t="8542" r="9323"/>
          <a:stretch>
            <a:fillRect/>
          </a:stretch>
        </p:blipFill>
        <p:spPr>
          <a:xfrm>
            <a:off x="9024646" y="585788"/>
            <a:ext cx="3167354" cy="6272212"/>
          </a:xfrm>
          <a:custGeom>
            <a:avLst/>
            <a:gdLst>
              <a:gd name="connsiteX0" fmla="*/ 0 w 3167354"/>
              <a:gd name="connsiteY0" fmla="*/ 0 h 6272212"/>
              <a:gd name="connsiteX1" fmla="*/ 3167354 w 3167354"/>
              <a:gd name="connsiteY1" fmla="*/ 0 h 6272212"/>
              <a:gd name="connsiteX2" fmla="*/ 3167354 w 3167354"/>
              <a:gd name="connsiteY2" fmla="*/ 6272212 h 6272212"/>
              <a:gd name="connsiteX3" fmla="*/ 0 w 3167354"/>
              <a:gd name="connsiteY3" fmla="*/ 6272212 h 6272212"/>
            </a:gdLst>
            <a:ahLst/>
            <a:cxnLst>
              <a:cxn ang="0">
                <a:pos x="connsiteX0" y="connsiteY0"/>
              </a:cxn>
              <a:cxn ang="0">
                <a:pos x="connsiteX1" y="connsiteY1"/>
              </a:cxn>
              <a:cxn ang="0">
                <a:pos x="connsiteX2" y="connsiteY2"/>
              </a:cxn>
              <a:cxn ang="0">
                <a:pos x="connsiteX3" y="connsiteY3"/>
              </a:cxn>
            </a:cxnLst>
            <a:rect l="l" t="t" r="r" b="b"/>
            <a:pathLst>
              <a:path w="3167354" h="6272212">
                <a:moveTo>
                  <a:pt x="0" y="0"/>
                </a:moveTo>
                <a:lnTo>
                  <a:pt x="3167354" y="0"/>
                </a:lnTo>
                <a:lnTo>
                  <a:pt x="3167354" y="6272212"/>
                </a:lnTo>
                <a:lnTo>
                  <a:pt x="0" y="6272212"/>
                </a:lnTo>
                <a:close/>
              </a:path>
            </a:pathLst>
          </a:custGeom>
          <a:effectLst>
            <a:outerShdw blurRad="393700" dist="38100" dir="2700000" algn="tl" rotWithShape="0">
              <a:prstClr val="black">
                <a:alpha val="40000"/>
              </a:prstClr>
            </a:outerShdw>
          </a:effectLst>
        </p:spPr>
      </p:pic>
      <p:sp>
        <p:nvSpPr>
          <p:cNvPr id="144" name="Freeform: Shape 143">
            <a:extLst>
              <a:ext uri="{FF2B5EF4-FFF2-40B4-BE49-F238E27FC236}">
                <a16:creationId xmlns:a16="http://schemas.microsoft.com/office/drawing/2014/main" id="{F69B8E38-66C5-D954-9683-A9E62BCF554A}"/>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45" name="Rectangle 144">
            <a:extLst>
              <a:ext uri="{FF2B5EF4-FFF2-40B4-BE49-F238E27FC236}">
                <a16:creationId xmlns:a16="http://schemas.microsoft.com/office/drawing/2014/main" id="{D62D5C5D-9B31-CE52-B83F-D68479218835}"/>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Megan leads a product development team</a:t>
            </a:r>
          </a:p>
        </p:txBody>
      </p:sp>
    </p:spTree>
    <p:extLst>
      <p:ext uri="{BB962C8B-B14F-4D97-AF65-F5344CB8AC3E}">
        <p14:creationId xmlns:p14="http://schemas.microsoft.com/office/powerpoint/2010/main" val="332678273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3" y="2459504"/>
            <a:ext cx="5348079" cy="1938992"/>
          </a:xfrm>
        </p:spPr>
        <p:txBody>
          <a:bodyPr/>
          <a:lstStyle/>
          <a:p>
            <a:r>
              <a:rPr lang="en-US" sz="4200">
                <a:gradFill flip="none">
                  <a:gsLst>
                    <a:gs pos="0">
                      <a:srgbClr val="3E76D4"/>
                    </a:gs>
                    <a:gs pos="50000">
                      <a:srgbClr val="8661C5"/>
                    </a:gs>
                    <a:gs pos="100000">
                      <a:srgbClr val="C73ECC"/>
                    </a:gs>
                  </a:gsLst>
                  <a:lin ang="2700000" scaled="1"/>
                  <a:tileRect/>
                </a:gradFill>
                <a:cs typeface="Segoe UI"/>
              </a:rPr>
              <a:t>Copilot for Microsoft 365 </a:t>
            </a:r>
            <a:br>
              <a:rPr lang="en-US" sz="4200" dirty="0"/>
            </a:br>
            <a:r>
              <a:rPr lang="en-US" sz="4200" dirty="0">
                <a:cs typeface="Segoe UI"/>
              </a:rPr>
              <a:t>AI for Sales</a:t>
            </a:r>
          </a:p>
        </p:txBody>
      </p:sp>
      <p:pic>
        <p:nvPicPr>
          <p:cNvPr id="2" name="Picture 2" descr="Microsoft Copilot logo">
            <a:extLst>
              <a:ext uri="{FF2B5EF4-FFF2-40B4-BE49-F238E27FC236}">
                <a16:creationId xmlns:a16="http://schemas.microsoft.com/office/drawing/2014/main" id="{654294A9-D25F-2197-A4E1-8CF6E950BC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0AB2AF80-AD3C-9B24-6A7A-B623BA4EA90E}"/>
              </a:ext>
              <a:ext uri="{C183D7F6-B498-43B3-948B-1728B52AA6E4}">
                <adec:decorative xmlns:adec="http://schemas.microsoft.com/office/drawing/2017/decorative" val="1"/>
              </a:ext>
            </a:extLst>
          </p:cNvPr>
          <p:cNvGrpSpPr/>
          <p:nvPr/>
        </p:nvGrpSpPr>
        <p:grpSpPr>
          <a:xfrm>
            <a:off x="6461096" y="946407"/>
            <a:ext cx="4965186" cy="4965186"/>
            <a:chOff x="448978" y="1473296"/>
            <a:chExt cx="4253520" cy="4253520"/>
          </a:xfrm>
        </p:grpSpPr>
        <p:sp>
          <p:nvSpPr>
            <p:cNvPr id="29" name="Oval 28">
              <a:extLst>
                <a:ext uri="{FF2B5EF4-FFF2-40B4-BE49-F238E27FC236}">
                  <a16:creationId xmlns:a16="http://schemas.microsoft.com/office/drawing/2014/main" id="{ECEC9678-B85A-F30A-4621-9695704FA2E2}"/>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30" name="Picture 29">
              <a:extLst>
                <a:ext uri="{FF2B5EF4-FFF2-40B4-BE49-F238E27FC236}">
                  <a16:creationId xmlns:a16="http://schemas.microsoft.com/office/drawing/2014/main" id="{09E456EB-F644-1801-D79F-8DEF7EDAFF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4062" t="13908" r="23734" b="37696"/>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250407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8CF109-18A4-FA8D-B694-397A1F9A3141}"/>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Rectangle: Rounded Corners 6">
            <a:extLst>
              <a:ext uri="{FF2B5EF4-FFF2-40B4-BE49-F238E27FC236}">
                <a16:creationId xmlns:a16="http://schemas.microsoft.com/office/drawing/2014/main" id="{506BD760-E163-1529-2E1E-EE49AED02CE8}"/>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3">
            <a:extLst>
              <a:ext uri="{FF2B5EF4-FFF2-40B4-BE49-F238E27FC236}">
                <a16:creationId xmlns:a16="http://schemas.microsoft.com/office/drawing/2014/main" id="{BC346AE6-44B2-3B40-8926-9A0835375359}"/>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Give your sales team an AI assistant</a:t>
            </a:r>
          </a:p>
        </p:txBody>
      </p:sp>
      <p:sp>
        <p:nvSpPr>
          <p:cNvPr id="10" name="TextBox 9">
            <a:extLst>
              <a:ext uri="{FF2B5EF4-FFF2-40B4-BE49-F238E27FC236}">
                <a16:creationId xmlns:a16="http://schemas.microsoft.com/office/drawing/2014/main" id="{CF8CE227-F419-167E-F8A1-CEE3B192C2BE}"/>
              </a:ext>
            </a:extLst>
          </p:cNvPr>
          <p:cNvSpPr txBox="1"/>
          <p:nvPr/>
        </p:nvSpPr>
        <p:spPr>
          <a:xfrm>
            <a:off x="2112865" y="2598003"/>
            <a:ext cx="7966269" cy="1785104"/>
          </a:xfrm>
          <a:prstGeom prst="rect">
            <a:avLst/>
          </a:prstGeom>
        </p:spPr>
        <p:txBody>
          <a:bodyPr wrap="square" lIns="0" tIns="0" rIns="0" bIns="0" anchor="ctr">
            <a:spAutoFit/>
          </a:bodyPr>
          <a:lstStyle/>
          <a:p>
            <a:pPr marL="0" marR="0" lvl="0" indent="0" algn="ctr" defTabSz="914400" rtl="0" eaLnBrk="1" fontAlgn="auto" latinLnBrk="0" hangingPunct="1">
              <a:lnSpc>
                <a:spcPct val="100000"/>
              </a:lnSpc>
              <a:spcBef>
                <a:spcPts val="3600"/>
              </a:spcBef>
              <a:spcAft>
                <a:spcPts val="0"/>
              </a:spcAft>
              <a:buClrTx/>
              <a:buSzTx/>
              <a:buFontTx/>
              <a:buNone/>
              <a:tabLst/>
              <a:defRPr/>
            </a:pP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86% of people </a:t>
            </a:r>
            <a:br>
              <a:rPr kumimoji="0" lang="en-US" sz="2800" b="0" i="0" u="none" strike="noStrike" kern="1200" cap="none" spc="0" normalizeH="0" baseline="0" noProof="0">
                <a:ln w="3175">
                  <a:noFill/>
                </a:ln>
                <a:solidFill>
                  <a:prstClr val="black"/>
                </a:solidFill>
                <a:effectLst/>
                <a:uLnTx/>
                <a:uFillTx/>
                <a:latin typeface="Segoe UI Semibold"/>
                <a:ea typeface="+mj-lt"/>
                <a:cs typeface="Segoe UI" pitchFamily="34" charset="0"/>
              </a:rPr>
            </a:br>
            <a:r>
              <a:rPr kumimoji="0" lang="en-US" sz="2800" b="0" i="0" u="none" strike="noStrike" kern="1200" cap="none" spc="0" normalizeH="0" baseline="0" noProof="0">
                <a:ln>
                  <a:noFill/>
                </a:ln>
                <a:solidFill>
                  <a:prstClr val="black"/>
                </a:solidFill>
                <a:effectLst/>
                <a:uLnTx/>
                <a:uFillTx/>
                <a:latin typeface="Segoe UI"/>
                <a:ea typeface="+mj-lt"/>
                <a:cs typeface="Segoe UI"/>
              </a:rPr>
              <a:t>are looking for AI to assist with </a:t>
            </a:r>
            <a:br>
              <a:rPr kumimoji="0" lang="en-US" sz="2800" b="0" i="0" u="none" strike="noStrike" kern="1200" cap="none" spc="0" normalizeH="0" baseline="0" noProof="0">
                <a:ln>
                  <a:noFill/>
                </a:ln>
                <a:solidFill>
                  <a:prstClr val="black"/>
                </a:solidFill>
                <a:effectLst/>
                <a:uLnTx/>
                <a:uFillTx/>
                <a:latin typeface="Segoe UI"/>
                <a:ea typeface="+mj-lt"/>
                <a:cs typeface="Segoe UI"/>
              </a:rPr>
            </a:br>
            <a:r>
              <a:rPr kumimoji="0" lang="en-US" sz="2800" b="0" i="0" u="none" strike="noStrike" kern="1200" cap="none" spc="0" normalizeH="0" baseline="0" noProof="0">
                <a:ln>
                  <a:noFill/>
                </a:ln>
                <a:solidFill>
                  <a:prstClr val="black"/>
                </a:solidFill>
                <a:effectLst/>
                <a:uLnTx/>
                <a:uFillTx/>
                <a:latin typeface="Segoe UI"/>
                <a:ea typeface="+mj-lt"/>
                <a:cs typeface="Segoe UI"/>
              </a:rPr>
              <a:t>finding the right information</a:t>
            </a: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11" name="TextBox 10">
            <a:extLst>
              <a:ext uri="{FF2B5EF4-FFF2-40B4-BE49-F238E27FC236}">
                <a16:creationId xmlns:a16="http://schemas.microsoft.com/office/drawing/2014/main" id="{9433A48A-9F06-7EC4-0F19-DBD34436B510}"/>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3454875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300"/>
                                        <p:tgtEl>
                                          <p:spTgt spid="10"/>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8" name="Group 1047">
            <a:extLst>
              <a:ext uri="{FF2B5EF4-FFF2-40B4-BE49-F238E27FC236}">
                <a16:creationId xmlns:a16="http://schemas.microsoft.com/office/drawing/2014/main" id="{286D3C62-41E3-CB8F-F2BE-EE25388D5649}"/>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grpSp>
          <p:nvGrpSpPr>
            <p:cNvPr id="1024" name="Group 1023">
              <a:extLst>
                <a:ext uri="{FF2B5EF4-FFF2-40B4-BE49-F238E27FC236}">
                  <a16:creationId xmlns:a16="http://schemas.microsoft.com/office/drawing/2014/main" id="{A8DE8D6A-5AC1-0EC4-C47C-8E9F9026D316}"/>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sp>
            <p:nvSpPr>
              <p:cNvPr id="1025" name="Rectangle: Single Corner Rounded 1024">
                <a:extLst>
                  <a:ext uri="{FF2B5EF4-FFF2-40B4-BE49-F238E27FC236}">
                    <a16:creationId xmlns:a16="http://schemas.microsoft.com/office/drawing/2014/main" id="{70F5447B-5237-7636-D83A-7AAD870BBBAC}"/>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1026" name="Group 1025">
                <a:extLst>
                  <a:ext uri="{FF2B5EF4-FFF2-40B4-BE49-F238E27FC236}">
                    <a16:creationId xmlns:a16="http://schemas.microsoft.com/office/drawing/2014/main" id="{FAEF51D7-ED86-FDCD-D686-A693965CE4E2}"/>
                  </a:ext>
                  <a:ext uri="{C183D7F6-B498-43B3-948B-1728B52AA6E4}">
                    <adec:decorative xmlns:adec="http://schemas.microsoft.com/office/drawing/2017/decorative" val="1"/>
                  </a:ext>
                </a:extLst>
              </p:cNvPr>
              <p:cNvGrpSpPr/>
              <p:nvPr/>
            </p:nvGrpSpPr>
            <p:grpSpPr>
              <a:xfrm>
                <a:off x="-2" y="1103972"/>
                <a:ext cx="12205140" cy="5414304"/>
                <a:chOff x="-2" y="1103972"/>
                <a:chExt cx="12205140" cy="5414304"/>
              </a:xfrm>
            </p:grpSpPr>
            <p:pic>
              <p:nvPicPr>
                <p:cNvPr id="1027" name="Picture 1026">
                  <a:extLst>
                    <a:ext uri="{FF2B5EF4-FFF2-40B4-BE49-F238E27FC236}">
                      <a16:creationId xmlns:a16="http://schemas.microsoft.com/office/drawing/2014/main" id="{B06B8918-4FB9-DADC-0501-EA3301517ABE}"/>
                    </a:ext>
                    <a:ext uri="{C183D7F6-B498-43B3-948B-1728B52AA6E4}">
                      <adec:decorative xmlns:adec="http://schemas.microsoft.com/office/drawing/2017/decorative" val="1"/>
                    </a:ext>
                  </a:extLst>
                </p:cNvPr>
                <p:cNvPicPr>
                  <a:picLocks/>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1028" name="Rectangle: Top Corners Rounded 1027">
                  <a:extLst>
                    <a:ext uri="{FF2B5EF4-FFF2-40B4-BE49-F238E27FC236}">
                      <a16:creationId xmlns:a16="http://schemas.microsoft.com/office/drawing/2014/main" id="{6B619960-1A42-C5B3-D04E-E973A847A774}"/>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032" name="Group 1031">
                  <a:extLst>
                    <a:ext uri="{FF2B5EF4-FFF2-40B4-BE49-F238E27FC236}">
                      <a16:creationId xmlns:a16="http://schemas.microsoft.com/office/drawing/2014/main" id="{AAB98876-7131-8FFB-CB56-61A093CBFED7}"/>
                    </a:ext>
                  </a:extLst>
                </p:cNvPr>
                <p:cNvGrpSpPr/>
                <p:nvPr/>
              </p:nvGrpSpPr>
              <p:grpSpPr>
                <a:xfrm>
                  <a:off x="-2" y="1103972"/>
                  <a:ext cx="12205140" cy="4806944"/>
                  <a:chOff x="-2" y="1103972"/>
                  <a:chExt cx="12205140" cy="4806944"/>
                </a:xfrm>
              </p:grpSpPr>
              <p:sp>
                <p:nvSpPr>
                  <p:cNvPr id="1044" name="Arrow: Bent 1043">
                    <a:extLst>
                      <a:ext uri="{FF2B5EF4-FFF2-40B4-BE49-F238E27FC236}">
                        <a16:creationId xmlns:a16="http://schemas.microsoft.com/office/drawing/2014/main" id="{686FFFFA-BE64-FDCD-0938-FCC7832A8B59}"/>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45" name="Arrow: Bent 1044">
                    <a:extLst>
                      <a:ext uri="{FF2B5EF4-FFF2-40B4-BE49-F238E27FC236}">
                        <a16:creationId xmlns:a16="http://schemas.microsoft.com/office/drawing/2014/main" id="{61C23973-2947-629A-8814-8CDD7E3EB32D}"/>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33" name="Rectangle: Rounded Corners 6">
                  <a:extLst>
                    <a:ext uri="{FF2B5EF4-FFF2-40B4-BE49-F238E27FC236}">
                      <a16:creationId xmlns:a16="http://schemas.microsoft.com/office/drawing/2014/main" id="{05396E5B-5970-99AA-32A6-B0308D45D1E3}"/>
                    </a:ext>
                    <a:ext uri="{C183D7F6-B498-43B3-948B-1728B52AA6E4}">
                      <adec:decorative xmlns:adec="http://schemas.microsoft.com/office/drawing/2017/decorative" val="1"/>
                    </a:ext>
                  </a:extLst>
                </p:cNvPr>
                <p:cNvSpPr/>
                <p:nvPr/>
              </p:nvSpPr>
              <p:spPr bwMode="auto">
                <a:xfrm>
                  <a:off x="4038600"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034" name="Straight Connector 1033">
                  <a:extLst>
                    <a:ext uri="{FF2B5EF4-FFF2-40B4-BE49-F238E27FC236}">
                      <a16:creationId xmlns:a16="http://schemas.microsoft.com/office/drawing/2014/main" id="{E0C90FDF-6705-AF3B-28E6-F20B47E48F95}"/>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5" name="Straight Connector 1034">
                  <a:extLst>
                    <a:ext uri="{FF2B5EF4-FFF2-40B4-BE49-F238E27FC236}">
                      <a16:creationId xmlns:a16="http://schemas.microsoft.com/office/drawing/2014/main" id="{3FE28D64-D2AD-3794-1E1F-736ADADA76CB}"/>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6" name="Straight Connector 1035">
                  <a:extLst>
                    <a:ext uri="{FF2B5EF4-FFF2-40B4-BE49-F238E27FC236}">
                      <a16:creationId xmlns:a16="http://schemas.microsoft.com/office/drawing/2014/main" id="{349C6437-D676-B3CA-C75F-CE6A730C6D81}"/>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7" name="Straight Connector 1036">
                  <a:extLst>
                    <a:ext uri="{FF2B5EF4-FFF2-40B4-BE49-F238E27FC236}">
                      <a16:creationId xmlns:a16="http://schemas.microsoft.com/office/drawing/2014/main" id="{2AE3BC6B-7DC5-3254-AA5E-652047167C77}"/>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8" name="Straight Connector 1037">
                  <a:extLst>
                    <a:ext uri="{FF2B5EF4-FFF2-40B4-BE49-F238E27FC236}">
                      <a16:creationId xmlns:a16="http://schemas.microsoft.com/office/drawing/2014/main" id="{9D7EE95A-B9D9-913C-8837-65B437803167}"/>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39" name="Straight Connector 1038">
                  <a:extLst>
                    <a:ext uri="{FF2B5EF4-FFF2-40B4-BE49-F238E27FC236}">
                      <a16:creationId xmlns:a16="http://schemas.microsoft.com/office/drawing/2014/main" id="{A8FD98F9-FD9A-C3E8-DD16-F92D12180736}"/>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0" name="Straight Connector 1039">
                  <a:extLst>
                    <a:ext uri="{FF2B5EF4-FFF2-40B4-BE49-F238E27FC236}">
                      <a16:creationId xmlns:a16="http://schemas.microsoft.com/office/drawing/2014/main" id="{8126196B-275B-FD2D-8B22-6D73EE9A2D68}"/>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1" name="Straight Connector 1040">
                  <a:extLst>
                    <a:ext uri="{FF2B5EF4-FFF2-40B4-BE49-F238E27FC236}">
                      <a16:creationId xmlns:a16="http://schemas.microsoft.com/office/drawing/2014/main" id="{78AE8299-F276-A16C-86D9-E03A3F8A1827}"/>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2" name="Straight Connector 1041">
                  <a:extLst>
                    <a:ext uri="{FF2B5EF4-FFF2-40B4-BE49-F238E27FC236}">
                      <a16:creationId xmlns:a16="http://schemas.microsoft.com/office/drawing/2014/main" id="{B8F595D1-DD1B-4595-CB70-7672DE010B90}"/>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3" name="Straight Connector 1042">
                  <a:extLst>
                    <a:ext uri="{FF2B5EF4-FFF2-40B4-BE49-F238E27FC236}">
                      <a16:creationId xmlns:a16="http://schemas.microsoft.com/office/drawing/2014/main" id="{A0DAA22D-8F8C-6F3A-E491-F73E20BCB1C4}"/>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cxnSp>
          <p:nvCxnSpPr>
            <p:cNvPr id="1046" name="Straight Connector 1045">
              <a:extLst>
                <a:ext uri="{FF2B5EF4-FFF2-40B4-BE49-F238E27FC236}">
                  <a16:creationId xmlns:a16="http://schemas.microsoft.com/office/drawing/2014/main" id="{8308347A-B63B-58F1-0117-B6BCF7EC007A}"/>
                </a:ext>
                <a:ext uri="{C183D7F6-B498-43B3-948B-1728B52AA6E4}">
                  <adec:decorative xmlns:adec="http://schemas.microsoft.com/office/drawing/2017/decorative" val="1"/>
                </a:ext>
              </a:extLst>
            </p:cNvPr>
            <p:cNvCxnSpPr>
              <a:cxnSpLocks/>
            </p:cNvCxnSpPr>
            <p:nvPr/>
          </p:nvCxnSpPr>
          <p:spPr>
            <a:xfrm>
              <a:off x="6505438"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47" name="Straight Connector 1046">
              <a:extLst>
                <a:ext uri="{FF2B5EF4-FFF2-40B4-BE49-F238E27FC236}">
                  <a16:creationId xmlns:a16="http://schemas.microsoft.com/office/drawing/2014/main" id="{7A9E5B2B-1806-E058-2B94-AE188C8B0281}"/>
                </a:ext>
                <a:ext uri="{C183D7F6-B498-43B3-948B-1728B52AA6E4}">
                  <adec:decorative xmlns:adec="http://schemas.microsoft.com/office/drawing/2017/decorative" val="1"/>
                </a:ext>
              </a:extLst>
            </p:cNvPr>
            <p:cNvCxnSpPr>
              <a:cxnSpLocks/>
            </p:cNvCxnSpPr>
            <p:nvPr/>
          </p:nvCxnSpPr>
          <p:spPr>
            <a:xfrm>
              <a:off x="9095814"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Deliver better sales presentations with an AI assistant</a:t>
            </a:r>
            <a:endParaRPr lang="en-IN" sz="3200">
              <a:gradFill flip="none" rotWithShape="1">
                <a:gsLst>
                  <a:gs pos="50000">
                    <a:srgbClr val="8661C5"/>
                  </a:gs>
                  <a:gs pos="0">
                    <a:srgbClr val="3E76D4"/>
                  </a:gs>
                  <a:gs pos="100000">
                    <a:srgbClr val="C73ECC"/>
                  </a:gs>
                </a:gsLst>
                <a:lin ang="2700000" scaled="1"/>
                <a:tileRect/>
              </a:gradFill>
              <a:cs typeface="+mn-cs"/>
            </a:endParaRPr>
          </a:p>
        </p:txBody>
      </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5"/>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595089" y="5743274"/>
              <a:ext cx="693723" cy="693723"/>
            </a:xfrm>
            <a:prstGeom prst="rect">
              <a:avLst/>
            </a:prstGeom>
          </p:spPr>
        </p:pic>
      </p:grpSp>
      <p:pic>
        <p:nvPicPr>
          <p:cNvPr id="35" name="Picture 2" descr="Microsoft Copilot logo">
            <a:extLst>
              <a:ext uri="{FF2B5EF4-FFF2-40B4-BE49-F238E27FC236}">
                <a16:creationId xmlns:a16="http://schemas.microsoft.com/office/drawing/2014/main" id="{08C667A8-ABE6-715A-3133-EDDC4532119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87" name="TextBox 86">
            <a:extLst>
              <a:ext uri="{FF2B5EF4-FFF2-40B4-BE49-F238E27FC236}">
                <a16:creationId xmlns:a16="http://schemas.microsoft.com/office/drawing/2014/main" id="{8B2524A7-8EC9-71B5-1371-B91904C88689}"/>
              </a:ext>
            </a:extLst>
          </p:cNvPr>
          <p:cNvSpPr txBox="1"/>
          <p:nvPr/>
        </p:nvSpPr>
        <p:spPr>
          <a:xfrm>
            <a:off x="588963" y="1524000"/>
            <a:ext cx="2782887" cy="196977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From conducting industry research to creating proposals, Copilot works alongside sales teams, handling administrative and routine, repetitive tasks. As a result, they can save time and focus on building pipeline and closing deals. .</a:t>
            </a:r>
          </a:p>
        </p:txBody>
      </p:sp>
      <p:sp>
        <p:nvSpPr>
          <p:cNvPr id="88" name="TextBox 87">
            <a:extLst>
              <a:ext uri="{FF2B5EF4-FFF2-40B4-BE49-F238E27FC236}">
                <a16:creationId xmlns:a16="http://schemas.microsoft.com/office/drawing/2014/main" id="{6990989F-FEED-B3D8-8921-9EA18CAB7C38}"/>
              </a:ext>
            </a:extLst>
          </p:cNvPr>
          <p:cNvSpPr txBox="1"/>
          <p:nvPr/>
        </p:nvSpPr>
        <p:spPr>
          <a:xfrm>
            <a:off x="588963" y="4638870"/>
            <a:ext cx="2807380"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86% </a:t>
            </a:r>
            <a:r>
              <a:rPr kumimoji="0" lang="en-US" sz="32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of people</a:t>
            </a:r>
            <a:endParaRPr kumimoji="0" lang="en-US" sz="36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endParaRPr>
          </a:p>
        </p:txBody>
      </p:sp>
      <p:sp>
        <p:nvSpPr>
          <p:cNvPr id="89" name="TextBox 88">
            <a:extLst>
              <a:ext uri="{FF2B5EF4-FFF2-40B4-BE49-F238E27FC236}">
                <a16:creationId xmlns:a16="http://schemas.microsoft.com/office/drawing/2014/main" id="{798F02D7-1C51-37F7-9D38-45A1407EED1E}"/>
              </a:ext>
            </a:extLst>
          </p:cNvPr>
          <p:cNvSpPr txBox="1"/>
          <p:nvPr/>
        </p:nvSpPr>
        <p:spPr>
          <a:xfrm>
            <a:off x="588963" y="5220195"/>
            <a:ext cx="2740024" cy="430887"/>
          </a:xfrm>
          <a:prstGeom prst="rect">
            <a:avLst/>
          </a:prstGeom>
          <a:noFill/>
        </p:spPr>
        <p:txBody>
          <a:bodyPr wrap="square" lIns="0" tIns="0" rIns="0" bIns="0" anchor="t">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DengXian"/>
                <a:cs typeface="Segoe UI"/>
              </a:rPr>
              <a:t>are looking for AI to assist with finding the right information</a:t>
            </a:r>
          </a:p>
        </p:txBody>
      </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a:grpSpLocks/>
          </p:cNvGrpSpPr>
          <p:nvPr/>
        </p:nvGrpSpPr>
        <p:grpSpPr>
          <a:xfrm>
            <a:off x="4173992" y="1313320"/>
            <a:ext cx="534543" cy="534543"/>
            <a:chOff x="12648363" y="6739401"/>
            <a:chExt cx="534543" cy="534543"/>
          </a:xfrm>
        </p:grpSpPr>
        <p:sp>
          <p:nvSpPr>
            <p:cNvPr id="65" name="Rounded Rectangle 46">
              <a:hlinkClick r:id="rId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2724341" y="6815379"/>
              <a:ext cx="382586" cy="382585"/>
            </a:xfrm>
            <a:prstGeom prst="rect">
              <a:avLst/>
            </a:prstGeom>
          </p:spPr>
        </p:pic>
      </p:grpSp>
      <p:sp>
        <p:nvSpPr>
          <p:cNvPr id="93" name="TextBox 92">
            <a:extLst>
              <a:ext uri="{FF2B5EF4-FFF2-40B4-BE49-F238E27FC236}">
                <a16:creationId xmlns:a16="http://schemas.microsoft.com/office/drawing/2014/main" id="{6D617EA9-A7AE-F327-9967-9B2816763DF5}"/>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Loop</a:t>
            </a:r>
          </a:p>
        </p:txBody>
      </p:sp>
      <p:sp>
        <p:nvSpPr>
          <p:cNvPr id="94" name="TextBox 93">
            <a:extLst>
              <a:ext uri="{FF2B5EF4-FFF2-40B4-BE49-F238E27FC236}">
                <a16:creationId xmlns:a16="http://schemas.microsoft.com/office/drawing/2014/main" id="{0BB17FDA-D33D-B06F-8BE6-E2FA34340E62}"/>
              </a:ext>
              <a:ext uri="{C183D7F6-B498-43B3-948B-1728B52AA6E4}">
                <adec:decorative xmlns:adec="http://schemas.microsoft.com/office/drawing/2017/decorative" val="0"/>
              </a:ext>
            </a:extLst>
          </p:cNvPr>
          <p:cNvSpPr txBox="1"/>
          <p:nvPr/>
        </p:nvSpPr>
        <p:spPr>
          <a:xfrm>
            <a:off x="6756400" y="141131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Refine the customer discovery session goals and components using Copilot </a:t>
            </a:r>
            <a:br>
              <a:rPr kumimoji="0" lang="en-US" sz="1100" b="0" i="0" u="none" strike="noStrike" kern="1200" cap="none" spc="0" normalizeH="0" baseline="0" noProof="0">
                <a:ln>
                  <a:noFill/>
                </a:ln>
                <a:solidFill>
                  <a:prstClr val="black"/>
                </a:solidFill>
                <a:effectLst/>
                <a:uLnTx/>
                <a:uFillTx/>
                <a:latin typeface="Segoe UI"/>
                <a:ea typeface="+mn-ea"/>
                <a:cs typeface="+mn-cs"/>
              </a:rPr>
            </a:br>
            <a:r>
              <a:rPr kumimoji="0" lang="en-US" sz="1100" b="0" i="0" u="none" strike="noStrike" kern="1200" cap="none" spc="0" normalizeH="0" baseline="0" noProof="0">
                <a:ln>
                  <a:noFill/>
                </a:ln>
                <a:solidFill>
                  <a:prstClr val="black"/>
                </a:solidFill>
                <a:effectLst/>
                <a:uLnTx/>
                <a:uFillTx/>
                <a:latin typeface="Segoe UI"/>
                <a:ea typeface="+mn-ea"/>
                <a:cs typeface="+mn-cs"/>
              </a:rPr>
              <a:t>in Loop.</a:t>
            </a:r>
          </a:p>
        </p:txBody>
      </p:sp>
      <p:grpSp>
        <p:nvGrpSpPr>
          <p:cNvPr id="18" name="Group 17">
            <a:extLst>
              <a:ext uri="{FF2B5EF4-FFF2-40B4-BE49-F238E27FC236}">
                <a16:creationId xmlns:a16="http://schemas.microsoft.com/office/drawing/2014/main" id="{C8FF243B-370E-DE24-B65B-D0498D79936D}"/>
              </a:ext>
              <a:ext uri="{C183D7F6-B498-43B3-948B-1728B52AA6E4}">
                <adec:decorative xmlns:adec="http://schemas.microsoft.com/office/drawing/2017/decorative" val="1"/>
              </a:ext>
            </a:extLst>
          </p:cNvPr>
          <p:cNvGrpSpPr>
            <a:grpSpLocks/>
          </p:cNvGrpSpPr>
          <p:nvPr/>
        </p:nvGrpSpPr>
        <p:grpSpPr>
          <a:xfrm>
            <a:off x="4173992" y="2084475"/>
            <a:ext cx="534543" cy="534543"/>
            <a:chOff x="12778532" y="5665565"/>
            <a:chExt cx="534543" cy="534543"/>
          </a:xfrm>
        </p:grpSpPr>
        <p:sp>
          <p:nvSpPr>
            <p:cNvPr id="19" name="Rounded Rectangle 46">
              <a:hlinkClick r:id="rId12"/>
              <a:extLst>
                <a:ext uri="{FF2B5EF4-FFF2-40B4-BE49-F238E27FC236}">
                  <a16:creationId xmlns:a16="http://schemas.microsoft.com/office/drawing/2014/main" id="{2E16B87D-FA3D-9852-FC6B-9B674F1A4B25}"/>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0" name="Picture 19" descr="A picture containing graphics, logo, symbol, electric blue&#10;&#10;Description automatically generated">
              <a:hlinkClick r:id="rId12"/>
              <a:extLst>
                <a:ext uri="{FF2B5EF4-FFF2-40B4-BE49-F238E27FC236}">
                  <a16:creationId xmlns:a16="http://schemas.microsoft.com/office/drawing/2014/main" id="{0CB9FDA1-FB53-F670-EF31-3E63524F8687}"/>
                </a:ext>
              </a:extLst>
            </p:cNvPr>
            <p:cNvPicPr>
              <a:picLocks noChangeAspect="1"/>
            </p:cNvPicPr>
            <p:nvPr/>
          </p:nvPicPr>
          <p:blipFill>
            <a:blip r:embed="rId13"/>
            <a:stretch>
              <a:fillRect/>
            </a:stretch>
          </p:blipFill>
          <p:spPr>
            <a:xfrm>
              <a:off x="12870088" y="5768479"/>
              <a:ext cx="382583" cy="371252"/>
            </a:xfrm>
            <a:prstGeom prst="rect">
              <a:avLst/>
            </a:prstGeom>
          </p:spPr>
        </p:pic>
      </p:grpSp>
      <p:sp>
        <p:nvSpPr>
          <p:cNvPr id="98" name="TextBox 97">
            <a:extLst>
              <a:ext uri="{FF2B5EF4-FFF2-40B4-BE49-F238E27FC236}">
                <a16:creationId xmlns:a16="http://schemas.microsoft.com/office/drawing/2014/main" id="{9315AD8C-A08A-5249-E83A-D9BA3E62D1B9}"/>
              </a:ext>
              <a:ext uri="{C183D7F6-B498-43B3-948B-1728B52AA6E4}">
                <adec:decorative xmlns:adec="http://schemas.microsoft.com/office/drawing/2017/decorative" val="0"/>
              </a:ext>
            </a:extLst>
          </p:cNvPr>
          <p:cNvSpPr txBox="1"/>
          <p:nvPr/>
        </p:nvSpPr>
        <p:spPr>
          <a:xfrm>
            <a:off x="4953152" y="225941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a:defRPr/>
            </a:pPr>
            <a:r>
              <a:rPr lang="en-US">
                <a:solidFill>
                  <a:prstClr val="black"/>
                </a:solidFill>
                <a:latin typeface="Segoe UI Semibold"/>
              </a:rPr>
              <a:t>Microsoft Copilot</a:t>
            </a:r>
            <a:endParaRPr kumimoji="0" lang="en-US" sz="1200" b="0" i="0" u="none" strike="noStrike" kern="1200" cap="none" spc="0" normalizeH="0" baseline="0" noProof="0">
              <a:ln>
                <a:noFill/>
              </a:ln>
              <a:solidFill>
                <a:prstClr val="black"/>
              </a:solidFill>
              <a:effectLst/>
              <a:uLnTx/>
              <a:uFillTx/>
              <a:latin typeface="Segoe UI Semibold"/>
              <a:ea typeface="+mn-ea"/>
              <a:cs typeface="+mn-cs"/>
            </a:endParaRPr>
          </a:p>
        </p:txBody>
      </p:sp>
      <p:sp>
        <p:nvSpPr>
          <p:cNvPr id="99" name="TextBox 98">
            <a:extLst>
              <a:ext uri="{FF2B5EF4-FFF2-40B4-BE49-F238E27FC236}">
                <a16:creationId xmlns:a16="http://schemas.microsoft.com/office/drawing/2014/main" id="{0C8FDD98-034D-CA6D-6359-59CCDE710A8F}"/>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defTabSz="914367">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information on the customer using </a:t>
            </a:r>
            <a:r>
              <a:rPr lang="en-US" sz="1100">
                <a:solidFill>
                  <a:prstClr val="black"/>
                </a:solidFill>
                <a:latin typeface="Segoe UI"/>
              </a:rPr>
              <a:t>Microsoft Copilot </a:t>
            </a:r>
            <a:r>
              <a:rPr kumimoji="0" lang="en-US" sz="1100" b="0" i="0" u="none" strike="noStrike" kern="1200" cap="none" spc="0" normalizeH="0" baseline="0" noProof="0">
                <a:ln>
                  <a:noFill/>
                </a:ln>
                <a:solidFill>
                  <a:prstClr val="black"/>
                </a:solidFill>
                <a:effectLst/>
                <a:uLnTx/>
                <a:uFillTx/>
                <a:latin typeface="Segoe UI"/>
                <a:ea typeface="+mn-ea"/>
                <a:cs typeface="+mn-cs"/>
              </a:rPr>
              <a:t>to </a:t>
            </a:r>
            <a:r>
              <a:rPr kumimoji="0" lang="en-US" sz="1100" b="0" i="0" u="none" strike="noStrike" kern="1200" cap="none" spc="0" normalizeH="0" baseline="0" noProof="0" dirty="0">
                <a:ln>
                  <a:noFill/>
                </a:ln>
                <a:solidFill>
                  <a:prstClr val="black"/>
                </a:solidFill>
                <a:effectLst/>
                <a:uLnTx/>
                <a:uFillTx/>
                <a:latin typeface="Segoe UI"/>
                <a:ea typeface="+mn-ea"/>
                <a:cs typeface="+mn-cs"/>
              </a:rPr>
              <a:t>summarize their Annual Report for goals, risks, and financial information.</a:t>
            </a:r>
          </a:p>
        </p:txBody>
      </p:sp>
      <p:grpSp>
        <p:nvGrpSpPr>
          <p:cNvPr id="52" name="Group 51">
            <a:extLst>
              <a:ext uri="{FF2B5EF4-FFF2-40B4-BE49-F238E27FC236}">
                <a16:creationId xmlns:a16="http://schemas.microsoft.com/office/drawing/2014/main" id="{82D86922-17D7-5B4A-E856-776F1F729810}"/>
              </a:ext>
              <a:ext uri="{C183D7F6-B498-43B3-948B-1728B52AA6E4}">
                <adec:decorative xmlns:adec="http://schemas.microsoft.com/office/drawing/2017/decorative" val="1"/>
              </a:ext>
            </a:extLst>
          </p:cNvPr>
          <p:cNvGrpSpPr>
            <a:grpSpLocks/>
          </p:cNvGrpSpPr>
          <p:nvPr/>
        </p:nvGrpSpPr>
        <p:grpSpPr>
          <a:xfrm>
            <a:off x="4173992" y="2855630"/>
            <a:ext cx="534543" cy="534543"/>
            <a:chOff x="10616632" y="8381781"/>
            <a:chExt cx="534543" cy="534543"/>
          </a:xfrm>
        </p:grpSpPr>
        <p:sp>
          <p:nvSpPr>
            <p:cNvPr id="68" name="Rounded Rectangle 46">
              <a:extLst>
                <a:ext uri="{FF2B5EF4-FFF2-40B4-BE49-F238E27FC236}">
                  <a16:creationId xmlns:a16="http://schemas.microsoft.com/office/drawing/2014/main" id="{F0CF12FD-89A9-7743-7C2D-184E287CD893}"/>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9" name="Picture 2" descr="Zip Co logo SVG free download, id: 101874 - Brandlogos.net">
              <a:hlinkClick r:id="rId14"/>
              <a:extLst>
                <a:ext uri="{FF2B5EF4-FFF2-40B4-BE49-F238E27FC236}">
                  <a16:creationId xmlns:a16="http://schemas.microsoft.com/office/drawing/2014/main" id="{EACC0D6B-B9D6-E2FD-945E-ADF0E358513B}"/>
                </a:ext>
              </a:extLst>
            </p:cNvPr>
            <p:cNvPicPr>
              <a:picLocks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03" name="TextBox 102">
            <a:extLst>
              <a:ext uri="{FF2B5EF4-FFF2-40B4-BE49-F238E27FC236}">
                <a16:creationId xmlns:a16="http://schemas.microsoft.com/office/drawing/2014/main" id="{B95EFE9E-3928-5485-3E74-548597084243}"/>
              </a:ext>
              <a:ext uri="{C183D7F6-B498-43B3-948B-1728B52AA6E4}">
                <adec:decorative xmlns:adec="http://schemas.microsoft.com/office/drawing/2017/decorative" val="0"/>
              </a:ext>
            </a:extLst>
          </p:cNvPr>
          <p:cNvSpPr txBox="1"/>
          <p:nvPr/>
        </p:nvSpPr>
        <p:spPr>
          <a:xfrm>
            <a:off x="4953152" y="3030566"/>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04" name="TextBox 103">
            <a:extLst>
              <a:ext uri="{FF2B5EF4-FFF2-40B4-BE49-F238E27FC236}">
                <a16:creationId xmlns:a16="http://schemas.microsoft.com/office/drawing/2014/main" id="{315F734E-2C78-031C-B9D9-81AC99CAD551}"/>
              </a:ext>
              <a:ext uri="{C183D7F6-B498-43B3-948B-1728B52AA6E4}">
                <adec:decorative xmlns:adec="http://schemas.microsoft.com/office/drawing/2017/decorative" val="0"/>
              </a:ext>
            </a:extLst>
          </p:cNvPr>
          <p:cNvSpPr txBox="1"/>
          <p:nvPr/>
        </p:nvSpPr>
        <p:spPr>
          <a:xfrm>
            <a:off x="6756400" y="295362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bulleted list of notes using recent email threads before the meeting with the customer to understand the asks that need to be addressed.</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29" name="Group 1028">
            <a:extLst>
              <a:ext uri="{FF2B5EF4-FFF2-40B4-BE49-F238E27FC236}">
                <a16:creationId xmlns:a16="http://schemas.microsoft.com/office/drawing/2014/main" id="{26DC41D1-EA82-7356-938B-DBD277EE06AB}"/>
              </a:ext>
              <a:ext uri="{C183D7F6-B498-43B3-948B-1728B52AA6E4}">
                <adec:decorative xmlns:adec="http://schemas.microsoft.com/office/drawing/2017/decorative" val="1"/>
              </a:ext>
            </a:extLst>
          </p:cNvPr>
          <p:cNvGrpSpPr>
            <a:grpSpLocks/>
          </p:cNvGrpSpPr>
          <p:nvPr/>
        </p:nvGrpSpPr>
        <p:grpSpPr>
          <a:xfrm>
            <a:off x="4173992" y="3626785"/>
            <a:ext cx="534543" cy="534543"/>
            <a:chOff x="9021721" y="8381781"/>
            <a:chExt cx="534543" cy="534543"/>
          </a:xfrm>
        </p:grpSpPr>
        <p:sp>
          <p:nvSpPr>
            <p:cNvPr id="1030" name="Rounded Rectangle 46">
              <a:extLst>
                <a:ext uri="{FF2B5EF4-FFF2-40B4-BE49-F238E27FC236}">
                  <a16:creationId xmlns:a16="http://schemas.microsoft.com/office/drawing/2014/main" id="{984F5584-6445-66A8-4524-42F5707F2A8F}"/>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1" name="Picture 4" descr="Microsoft PowerPoint Logo - PNG and Vector - Logo Download">
              <a:hlinkClick r:id="rId16"/>
              <a:extLst>
                <a:ext uri="{FF2B5EF4-FFF2-40B4-BE49-F238E27FC236}">
                  <a16:creationId xmlns:a16="http://schemas.microsoft.com/office/drawing/2014/main" id="{DF04E3E2-E395-834D-4E81-1742E65DA136}"/>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08" name="TextBox 107">
            <a:extLst>
              <a:ext uri="{FF2B5EF4-FFF2-40B4-BE49-F238E27FC236}">
                <a16:creationId xmlns:a16="http://schemas.microsoft.com/office/drawing/2014/main" id="{EBA32BEB-DA1D-E9C5-7C70-3BB9DFC32632}"/>
              </a:ext>
              <a:ext uri="{C183D7F6-B498-43B3-948B-1728B52AA6E4}">
                <adec:decorative xmlns:adec="http://schemas.microsoft.com/office/drawing/2017/decorative" val="0"/>
              </a:ext>
            </a:extLst>
          </p:cNvPr>
          <p:cNvSpPr txBox="1"/>
          <p:nvPr/>
        </p:nvSpPr>
        <p:spPr>
          <a:xfrm>
            <a:off x="4953152" y="3801720"/>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09" name="TextBox 108">
            <a:extLst>
              <a:ext uri="{FF2B5EF4-FFF2-40B4-BE49-F238E27FC236}">
                <a16:creationId xmlns:a16="http://schemas.microsoft.com/office/drawing/2014/main" id="{8D5615CC-1A6E-DD7D-CB09-8A314B458795}"/>
              </a:ext>
              <a:ext uri="{C183D7F6-B498-43B3-948B-1728B52AA6E4}">
                <adec:decorative xmlns:adec="http://schemas.microsoft.com/office/drawing/2017/decorative" val="0"/>
              </a:ext>
            </a:extLst>
          </p:cNvPr>
          <p:cNvSpPr txBox="1"/>
          <p:nvPr/>
        </p:nvSpPr>
        <p:spPr>
          <a:xfrm>
            <a:off x="6756400" y="3724780"/>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Refine a sales presentation with a new slide using customer details from the email summary and visuals relevant to their industry.</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21" name="Group 20">
            <a:extLst>
              <a:ext uri="{FF2B5EF4-FFF2-40B4-BE49-F238E27FC236}">
                <a16:creationId xmlns:a16="http://schemas.microsoft.com/office/drawing/2014/main" id="{1EEB2E5F-DF6B-402B-22A7-6FD6D46A5481}"/>
              </a:ext>
              <a:ext uri="{C183D7F6-B498-43B3-948B-1728B52AA6E4}">
                <adec:decorative xmlns:adec="http://schemas.microsoft.com/office/drawing/2017/decorative" val="1"/>
              </a:ext>
            </a:extLst>
          </p:cNvPr>
          <p:cNvGrpSpPr>
            <a:grpSpLocks/>
          </p:cNvGrpSpPr>
          <p:nvPr/>
        </p:nvGrpSpPr>
        <p:grpSpPr>
          <a:xfrm>
            <a:off x="4173992" y="4397940"/>
            <a:ext cx="534543" cy="534543"/>
            <a:chOff x="4236994" y="8381781"/>
            <a:chExt cx="534543" cy="534543"/>
          </a:xfrm>
        </p:grpSpPr>
        <p:sp>
          <p:nvSpPr>
            <p:cNvPr id="22" name="Rounded Rectangle 46">
              <a:extLst>
                <a:ext uri="{FF2B5EF4-FFF2-40B4-BE49-F238E27FC236}">
                  <a16:creationId xmlns:a16="http://schemas.microsoft.com/office/drawing/2014/main" id="{DC4B29A0-34B8-4F37-C233-80DBC780EC4D}"/>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 name="Picture 6" descr="Microsoft Teams Logo, symbol, meaning, history, PNG">
              <a:hlinkClick r:id="rId18"/>
              <a:extLst>
                <a:ext uri="{FF2B5EF4-FFF2-40B4-BE49-F238E27FC236}">
                  <a16:creationId xmlns:a16="http://schemas.microsoft.com/office/drawing/2014/main" id="{ABF473A1-D6FD-9D78-84C3-191702809D21}"/>
                </a:ext>
              </a:extLst>
            </p:cNvPr>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15" name="TextBox 114">
            <a:extLst>
              <a:ext uri="{FF2B5EF4-FFF2-40B4-BE49-F238E27FC236}">
                <a16:creationId xmlns:a16="http://schemas.microsoft.com/office/drawing/2014/main" id="{52B88AFD-DB5A-27EA-E882-0DCA3D8DD70F}"/>
              </a:ext>
              <a:ext uri="{C183D7F6-B498-43B3-948B-1728B52AA6E4}">
                <adec:decorative xmlns:adec="http://schemas.microsoft.com/office/drawing/2017/decorative" val="0"/>
              </a:ext>
            </a:extLst>
          </p:cNvPr>
          <p:cNvSpPr txBox="1"/>
          <p:nvPr/>
        </p:nvSpPr>
        <p:spPr>
          <a:xfrm>
            <a:off x="4953152" y="4572874"/>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16" name="TextBox 115">
            <a:extLst>
              <a:ext uri="{FF2B5EF4-FFF2-40B4-BE49-F238E27FC236}">
                <a16:creationId xmlns:a16="http://schemas.microsoft.com/office/drawing/2014/main" id="{530BB891-74CC-0981-9EC6-E3810B817A11}"/>
              </a:ext>
              <a:ext uri="{C183D7F6-B498-43B3-948B-1728B52AA6E4}">
                <adec:decorative xmlns:adec="http://schemas.microsoft.com/office/drawing/2017/decorative" val="0"/>
              </a:ext>
            </a:extLst>
          </p:cNvPr>
          <p:cNvSpPr txBox="1"/>
          <p:nvPr/>
        </p:nvSpPr>
        <p:spPr>
          <a:xfrm>
            <a:off x="6756400" y="4411297"/>
            <a:ext cx="4852987" cy="507831"/>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Give the customer your full attention in the meeting by relying on Copilot to handle note taking. Ask Copilot to summarize the meeting and provide detailed action items.​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36" name="Group 35">
            <a:extLst>
              <a:ext uri="{FF2B5EF4-FFF2-40B4-BE49-F238E27FC236}">
                <a16:creationId xmlns:a16="http://schemas.microsoft.com/office/drawing/2014/main" id="{826386B5-8689-654E-4268-6EF782F55913}"/>
              </a:ext>
              <a:ext uri="{C183D7F6-B498-43B3-948B-1728B52AA6E4}">
                <adec:decorative xmlns:adec="http://schemas.microsoft.com/office/drawing/2017/decorative" val="1"/>
              </a:ext>
            </a:extLst>
          </p:cNvPr>
          <p:cNvGrpSpPr>
            <a:grpSpLocks/>
          </p:cNvGrpSpPr>
          <p:nvPr/>
        </p:nvGrpSpPr>
        <p:grpSpPr>
          <a:xfrm>
            <a:off x="4173992" y="5169093"/>
            <a:ext cx="534543" cy="534543"/>
            <a:chOff x="1047176" y="8381781"/>
            <a:chExt cx="534543" cy="534543"/>
          </a:xfrm>
        </p:grpSpPr>
        <p:sp>
          <p:nvSpPr>
            <p:cNvPr id="37" name="server_2" title="Icon of a server with a padlock in the lower right corner">
              <a:extLst>
                <a:ext uri="{FF2B5EF4-FFF2-40B4-BE49-F238E27FC236}">
                  <a16:creationId xmlns:a16="http://schemas.microsoft.com/office/drawing/2014/main" id="{4BA3F36A-DDD2-45C2-2817-6C6F0F9BED62}"/>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43" name="Rounded Rectangle 46">
              <a:extLst>
                <a:ext uri="{FF2B5EF4-FFF2-40B4-BE49-F238E27FC236}">
                  <a16:creationId xmlns:a16="http://schemas.microsoft.com/office/drawing/2014/main" id="{C302FED5-0ACD-EF67-FA47-FFFDD1838976}"/>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5" name="Picture 10" descr="Microsoft Word Logo - PNG and Vector - Logo Download">
              <a:hlinkClick r:id="rId20"/>
              <a:extLst>
                <a:ext uri="{FF2B5EF4-FFF2-40B4-BE49-F238E27FC236}">
                  <a16:creationId xmlns:a16="http://schemas.microsoft.com/office/drawing/2014/main" id="{39F3593C-C4B2-F5C7-E50B-115A255BA697}"/>
                </a:ext>
              </a:extLst>
            </p:cNvPr>
            <p:cNvPicPr>
              <a:picLocks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20" name="TextBox 119">
            <a:extLst>
              <a:ext uri="{FF2B5EF4-FFF2-40B4-BE49-F238E27FC236}">
                <a16:creationId xmlns:a16="http://schemas.microsoft.com/office/drawing/2014/main" id="{1E4178AD-8A5A-3506-BD75-D78BC2AE094F}"/>
              </a:ext>
              <a:ext uri="{C183D7F6-B498-43B3-948B-1728B52AA6E4}">
                <adec:decorative xmlns:adec="http://schemas.microsoft.com/office/drawing/2017/decorative" val="0"/>
              </a:ext>
            </a:extLst>
          </p:cNvPr>
          <p:cNvSpPr txBox="1"/>
          <p:nvPr/>
        </p:nvSpPr>
        <p:spPr>
          <a:xfrm>
            <a:off x="4953152" y="534403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21" name="TextBox 120">
            <a:extLst>
              <a:ext uri="{FF2B5EF4-FFF2-40B4-BE49-F238E27FC236}">
                <a16:creationId xmlns:a16="http://schemas.microsoft.com/office/drawing/2014/main" id="{CEC09FA9-F40A-83CD-C434-B0B61331B181}"/>
              </a:ext>
              <a:ext uri="{C183D7F6-B498-43B3-948B-1728B52AA6E4}">
                <adec:decorative xmlns:adec="http://schemas.microsoft.com/office/drawing/2017/decorative" val="0"/>
              </a:ext>
            </a:extLst>
          </p:cNvPr>
          <p:cNvSpPr txBox="1"/>
          <p:nvPr/>
        </p:nvSpPr>
        <p:spPr>
          <a:xfrm>
            <a:off x="6756400" y="5267088"/>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Draft the final proposal using Copilot to take content from your emails, meeting notes, and presentations.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sp>
        <p:nvSpPr>
          <p:cNvPr id="122" name="TextBox 121">
            <a:extLst>
              <a:ext uri="{FF2B5EF4-FFF2-40B4-BE49-F238E27FC236}">
                <a16:creationId xmlns:a16="http://schemas.microsoft.com/office/drawing/2014/main" id="{1261F683-9333-4DDD-851F-08047FADF199}"/>
              </a:ext>
            </a:extLst>
          </p:cNvPr>
          <p:cNvSpPr txBox="1"/>
          <p:nvPr/>
        </p:nvSpPr>
        <p:spPr>
          <a:xfrm>
            <a:off x="4057374" y="6184399"/>
            <a:ext cx="2305752"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2">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23" name="TextBox 122">
            <a:extLst>
              <a:ext uri="{FF2B5EF4-FFF2-40B4-BE49-F238E27FC236}">
                <a16:creationId xmlns:a16="http://schemas.microsoft.com/office/drawing/2014/main" id="{A0B69C73-AC68-190F-3797-0F523351B290}"/>
              </a:ext>
            </a:extLst>
          </p:cNvPr>
          <p:cNvSpPr txBox="1"/>
          <p:nvPr/>
        </p:nvSpPr>
        <p:spPr>
          <a:xfrm>
            <a:off x="6647750" y="6184399"/>
            <a:ext cx="2305752"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3">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24" name="TextBox 123">
            <a:extLst>
              <a:ext uri="{FF2B5EF4-FFF2-40B4-BE49-F238E27FC236}">
                <a16:creationId xmlns:a16="http://schemas.microsoft.com/office/drawing/2014/main" id="{22693DB1-7662-AC35-A772-C02ED4913E40}"/>
              </a:ext>
            </a:extLst>
          </p:cNvPr>
          <p:cNvSpPr txBox="1"/>
          <p:nvPr/>
        </p:nvSpPr>
        <p:spPr>
          <a:xfrm>
            <a:off x="9238126" y="6185136"/>
            <a:ext cx="2305752"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4">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27" name="TextBox 126">
            <a:extLst>
              <a:ext uri="{FF2B5EF4-FFF2-40B4-BE49-F238E27FC236}">
                <a16:creationId xmlns:a16="http://schemas.microsoft.com/office/drawing/2014/main" id="{A88E2E75-F3D9-B5A3-7468-EC3790305ED5}"/>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a:ea typeface="+mn-ea"/>
                <a:cs typeface="+mn-cs"/>
                <a:hlinkClick r:id="rId25">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prstClr val="black"/>
              </a:solidFill>
              <a:effectLst/>
              <a:uLnTx/>
              <a:uFillTx/>
              <a:latin typeface="Segoe UI"/>
              <a:ea typeface="+mn-ea"/>
              <a:cs typeface="+mn-cs"/>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 uri="{C183D7F6-B498-43B3-948B-1728B52AA6E4}">
                <adec:decorative xmlns:adec="http://schemas.microsoft.com/office/drawing/2017/decorative" val="1"/>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26"/>
              <a:extLst>
                <a:ext uri="{FF2B5EF4-FFF2-40B4-BE49-F238E27FC236}">
                  <a16:creationId xmlns:a16="http://schemas.microsoft.com/office/drawing/2014/main" id="{8F158F4A-0557-4EB3-75DA-835959493C89}"/>
                </a:ext>
              </a:extLst>
            </p:cNvPr>
            <p:cNvPicPr>
              <a:picLocks noChangeArrowheads="1"/>
            </p:cNvPicPr>
            <p:nvPr/>
          </p:nvPicPr>
          <p:blipFill rotWithShape="1">
            <a:blip r:embed="rId2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21862" y="1838638"/>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20"/>
              <a:extLst>
                <a:ext uri="{FF2B5EF4-FFF2-40B4-BE49-F238E27FC236}">
                  <a16:creationId xmlns:a16="http://schemas.microsoft.com/office/drawing/2014/main" id="{DAD8B5CB-A2C5-5A1C-E8BB-28ECB76446C2}"/>
                </a:ext>
              </a:extLst>
            </p:cNvPr>
            <p:cNvPicPr>
              <a:picLocks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6"/>
              <a:extLst>
                <a:ext uri="{FF2B5EF4-FFF2-40B4-BE49-F238E27FC236}">
                  <a16:creationId xmlns:a16="http://schemas.microsoft.com/office/drawing/2014/main" id="{5F19379A-147E-0335-8BD4-1F1633180699}"/>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18"/>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14"/>
              <a:extLst>
                <a:ext uri="{FF2B5EF4-FFF2-40B4-BE49-F238E27FC236}">
                  <a16:creationId xmlns:a16="http://schemas.microsoft.com/office/drawing/2014/main" id="{7AFF613E-BE21-4995-D34C-15C1A4248D87}"/>
                </a:ext>
              </a:extLst>
            </p:cNvPr>
            <p:cNvPicPr>
              <a:picLocks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8"/>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8"/>
              <a:extLst>
                <a:ext uri="{FF2B5EF4-FFF2-40B4-BE49-F238E27FC236}">
                  <a16:creationId xmlns:a16="http://schemas.microsoft.com/office/drawing/2014/main" id="{DED28364-B60D-1697-AAE8-488720735194}"/>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12"/>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12"/>
              <a:extLst>
                <a:ext uri="{FF2B5EF4-FFF2-40B4-BE49-F238E27FC236}">
                  <a16:creationId xmlns:a16="http://schemas.microsoft.com/office/drawing/2014/main" id="{709545DF-9136-0108-A8F4-56F58FCE96A4}"/>
                </a:ext>
              </a:extLst>
            </p:cNvPr>
            <p:cNvPicPr>
              <a:picLocks noChangeAspect="1"/>
            </p:cNvPicPr>
            <p:nvPr/>
          </p:nvPicPr>
          <p:blipFill>
            <a:blip r:embed="rId13"/>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30"/>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30"/>
              <a:extLst>
                <a:ext uri="{FF2B5EF4-FFF2-40B4-BE49-F238E27FC236}">
                  <a16:creationId xmlns:a16="http://schemas.microsoft.com/office/drawing/2014/main" id="{69AB0380-4C15-A6BB-9634-4CC891FA94DD}"/>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5073698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Deliver better sales presentations with an AI assistant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4" name="Picture 2" descr="Microsoft Copilot logo">
            <a:extLst>
              <a:ext uri="{FF2B5EF4-FFF2-40B4-BE49-F238E27FC236}">
                <a16:creationId xmlns:a16="http://schemas.microsoft.com/office/drawing/2014/main" id="{C384C9D7-80EF-8FE9-AC2D-8B6EDCC6241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26B4D79D-4657-0D6B-CB57-3285B2289B04}"/>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19" name="Rectangle: Rounded Corners 6">
              <a:extLst>
                <a:ext uri="{FF2B5EF4-FFF2-40B4-BE49-F238E27FC236}">
                  <a16:creationId xmlns:a16="http://schemas.microsoft.com/office/drawing/2014/main" id="{2C52F2F9-FF92-008E-6F5B-BCE76EE48F73}"/>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6">
              <a:extLst>
                <a:ext uri="{FF2B5EF4-FFF2-40B4-BE49-F238E27FC236}">
                  <a16:creationId xmlns:a16="http://schemas.microsoft.com/office/drawing/2014/main" id="{D13CD84D-2214-67E8-3AF2-A69047BDDB5E}"/>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Rounded Corners 6">
              <a:extLst>
                <a:ext uri="{FF2B5EF4-FFF2-40B4-BE49-F238E27FC236}">
                  <a16:creationId xmlns:a16="http://schemas.microsoft.com/office/drawing/2014/main" id="{78DEDA43-A67A-B838-8F98-A278D78143A9}"/>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3" name="Rectangle: Rounded Corners 3">
              <a:extLst>
                <a:ext uri="{FF2B5EF4-FFF2-40B4-BE49-F238E27FC236}">
                  <a16:creationId xmlns:a16="http://schemas.microsoft.com/office/drawing/2014/main" id="{DCBFF3F0-2652-B514-0CF1-4CC0C0E6F170}"/>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24" name="Rectangle: Rounded Corners 6">
              <a:extLst>
                <a:ext uri="{FF2B5EF4-FFF2-40B4-BE49-F238E27FC236}">
                  <a16:creationId xmlns:a16="http://schemas.microsoft.com/office/drawing/2014/main" id="{60D4D464-8DDF-1BBF-D97C-FDDDA06E3C69}"/>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6" name="Rectangle: Rounded Corners 6">
              <a:extLst>
                <a:ext uri="{FF2B5EF4-FFF2-40B4-BE49-F238E27FC236}">
                  <a16:creationId xmlns:a16="http://schemas.microsoft.com/office/drawing/2014/main" id="{EE586CF9-D850-F793-79C7-277CB438CB06}"/>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Rectangle: Rounded Corners 6">
              <a:extLst>
                <a:ext uri="{FF2B5EF4-FFF2-40B4-BE49-F238E27FC236}">
                  <a16:creationId xmlns:a16="http://schemas.microsoft.com/office/drawing/2014/main" id="{DD0947D8-8033-E103-8B18-1F30AF58CB2D}"/>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8" name="Rectangle: Rounded Corners 3">
              <a:extLst>
                <a:ext uri="{FF2B5EF4-FFF2-40B4-BE49-F238E27FC236}">
                  <a16:creationId xmlns:a16="http://schemas.microsoft.com/office/drawing/2014/main" id="{0E6CC2B9-8886-ECBD-88A2-D40A570C0ADE}"/>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29" name="TextBox 28">
            <a:extLst>
              <a:ext uri="{FF2B5EF4-FFF2-40B4-BE49-F238E27FC236}">
                <a16:creationId xmlns:a16="http://schemas.microsoft.com/office/drawing/2014/main" id="{506C0D26-231A-9C7F-3382-D3453C874BFD}"/>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Refine a discovery session</a:t>
            </a:r>
          </a:p>
        </p:txBody>
      </p:sp>
      <p:sp>
        <p:nvSpPr>
          <p:cNvPr id="31" name="Text Placeholder 2">
            <a:extLst>
              <a:ext uri="{FF2B5EF4-FFF2-40B4-BE49-F238E27FC236}">
                <a16:creationId xmlns:a16="http://schemas.microsoft.com/office/drawing/2014/main" id="{754BB11F-CC53-BA75-B875-48959701B353}"/>
              </a:ext>
            </a:extLst>
          </p:cNvPr>
          <p:cNvSpPr txBox="1">
            <a:spLocks/>
          </p:cNvSpPr>
          <p:nvPr/>
        </p:nvSpPr>
        <p:spPr>
          <a:xfrm>
            <a:off x="754898"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Prompt Copilot in Loop</a:t>
            </a:r>
          </a:p>
        </p:txBody>
      </p:sp>
      <p:grpSp>
        <p:nvGrpSpPr>
          <p:cNvPr id="3" name="Group 2" descr="Logo of Microsoft loop">
            <a:extLst>
              <a:ext uri="{FF2B5EF4-FFF2-40B4-BE49-F238E27FC236}">
                <a16:creationId xmlns:a16="http://schemas.microsoft.com/office/drawing/2014/main" id="{AD917FF0-CBD0-C449-84A4-432C725DC588}"/>
              </a:ext>
              <a:ext uri="{C183D7F6-B498-43B3-948B-1728B52AA6E4}">
                <adec:decorative xmlns:adec="http://schemas.microsoft.com/office/drawing/2017/decorative" val="0"/>
              </a:ext>
            </a:extLst>
          </p:cNvPr>
          <p:cNvGrpSpPr>
            <a:grpSpLocks/>
          </p:cNvGrpSpPr>
          <p:nvPr/>
        </p:nvGrpSpPr>
        <p:grpSpPr>
          <a:xfrm>
            <a:off x="3610467" y="1434677"/>
            <a:ext cx="534543" cy="534543"/>
            <a:chOff x="12648363" y="6739401"/>
            <a:chExt cx="534543" cy="534543"/>
          </a:xfrm>
        </p:grpSpPr>
        <p:sp>
          <p:nvSpPr>
            <p:cNvPr id="4" name="Rounded Rectangle 46">
              <a:hlinkClick r:id="rId4"/>
              <a:extLst>
                <a:ext uri="{FF2B5EF4-FFF2-40B4-BE49-F238E27FC236}">
                  <a16:creationId xmlns:a16="http://schemas.microsoft.com/office/drawing/2014/main" id="{E3DAB78F-F145-A10B-A0CE-C6EFA9A57876}"/>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 name="Graphic 4">
              <a:hlinkClick r:id="rId4"/>
              <a:extLst>
                <a:ext uri="{FF2B5EF4-FFF2-40B4-BE49-F238E27FC236}">
                  <a16:creationId xmlns:a16="http://schemas.microsoft.com/office/drawing/2014/main" id="{2D821C02-DA21-DAFA-99A2-884F53F161B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724341" y="6815380"/>
              <a:ext cx="382586" cy="382585"/>
            </a:xfrm>
            <a:prstGeom prst="rect">
              <a:avLst/>
            </a:prstGeom>
          </p:spPr>
        </p:pic>
      </p:grpSp>
      <p:sp>
        <p:nvSpPr>
          <p:cNvPr id="35" name="Rectangle: Rounded Corners 6">
            <a:extLst>
              <a:ext uri="{FF2B5EF4-FFF2-40B4-BE49-F238E27FC236}">
                <a16:creationId xmlns:a16="http://schemas.microsoft.com/office/drawing/2014/main" id="{29F098DC-0C7E-D11F-D531-3DDB75DEB50A}"/>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6" name="Title 1">
            <a:extLst>
              <a:ext uri="{FF2B5EF4-FFF2-40B4-BE49-F238E27FC236}">
                <a16:creationId xmlns:a16="http://schemas.microsoft.com/office/drawing/2014/main" id="{7B733D0E-D189-A28D-1A55-C7006BA4D8E8}"/>
              </a:ext>
            </a:extLst>
          </p:cNvPr>
          <p:cNvSpPr txBox="1">
            <a:spLocks/>
          </p:cNvSpPr>
          <p:nvPr/>
        </p:nvSpPr>
        <p:spPr>
          <a:xfrm>
            <a:off x="878319" y="2942199"/>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set of questions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for a customer discovery session focused on the primary use cases for the product.</a:t>
            </a:r>
          </a:p>
        </p:txBody>
      </p:sp>
      <p:sp>
        <p:nvSpPr>
          <p:cNvPr id="37" name="TextBox 36">
            <a:extLst>
              <a:ext uri="{FF2B5EF4-FFF2-40B4-BE49-F238E27FC236}">
                <a16:creationId xmlns:a16="http://schemas.microsoft.com/office/drawing/2014/main" id="{9A848992-C607-CA4D-7EFE-021614937BF8}"/>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Discover company information</a:t>
            </a:r>
          </a:p>
        </p:txBody>
      </p:sp>
      <p:sp>
        <p:nvSpPr>
          <p:cNvPr id="38" name="Text Placeholder 2">
            <a:extLst>
              <a:ext uri="{FF2B5EF4-FFF2-40B4-BE49-F238E27FC236}">
                <a16:creationId xmlns:a16="http://schemas.microsoft.com/office/drawing/2014/main" id="{C5C4DF18-AFF0-DF5B-1B3A-B6AF3C38344E}"/>
              </a:ext>
            </a:extLst>
          </p:cNvPr>
          <p:cNvSpPr txBox="1">
            <a:spLocks/>
          </p:cNvSpPr>
          <p:nvPr/>
        </p:nvSpPr>
        <p:spPr>
          <a:xfrm>
            <a:off x="4490013"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defTabSz="932472" fontAlgn="base">
              <a:spcBef>
                <a:spcPct val="0"/>
              </a:spcBef>
              <a:spcAft>
                <a:spcPct val="0"/>
              </a:spcAf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a:rPr>
              <a:t>Prompt </a:t>
            </a:r>
            <a:r>
              <a:rPr lang="en-US" sz="1050">
                <a:ln w="3175">
                  <a:noFill/>
                </a:ln>
                <a:solidFill>
                  <a:prstClr val="black"/>
                </a:solidFill>
                <a:latin typeface="Segoe UI"/>
                <a:cs typeface="Segoe UI"/>
              </a:rPr>
              <a:t>Microsoft Copilot</a:t>
            </a:r>
            <a:r>
              <a:rPr kumimoji="0" lang="en-US" sz="1050" b="0" i="0" u="none" strike="noStrike" kern="1200" cap="none" spc="0" normalizeH="0" baseline="0" noProof="0">
                <a:ln w="3175">
                  <a:noFill/>
                </a:ln>
                <a:solidFill>
                  <a:prstClr val="black"/>
                </a:solidFill>
                <a:effectLst/>
                <a:uLnTx/>
                <a:uFillTx/>
                <a:latin typeface="Segoe UI"/>
                <a:ea typeface="+mn-ea"/>
                <a:cs typeface="Segoe UI"/>
              </a:rPr>
              <a:t> in the Edge browser </a:t>
            </a:r>
            <a:r>
              <a:rPr kumimoji="0" lang="en-US" sz="1050" b="0" i="0" u="none" strike="noStrike" kern="1200" cap="none" spc="0" normalizeH="0" baseline="0" noProof="0" dirty="0">
                <a:ln w="3175">
                  <a:noFill/>
                </a:ln>
                <a:solidFill>
                  <a:prstClr val="black"/>
                </a:solidFill>
                <a:effectLst/>
                <a:uLnTx/>
                <a:uFillTx/>
                <a:latin typeface="Segoe UI"/>
                <a:ea typeface="+mn-ea"/>
                <a:cs typeface="Segoe UI"/>
              </a:rPr>
              <a:t>sidebar</a:t>
            </a:r>
          </a:p>
        </p:txBody>
      </p:sp>
      <p:grpSp>
        <p:nvGrpSpPr>
          <p:cNvPr id="7" name="Group 6" descr="Logo of Microsoft bing">
            <a:extLst>
              <a:ext uri="{FF2B5EF4-FFF2-40B4-BE49-F238E27FC236}">
                <a16:creationId xmlns:a16="http://schemas.microsoft.com/office/drawing/2014/main" id="{873EBBF2-4AE7-4DF5-C5B7-CEF1BEC3CB84}"/>
              </a:ext>
              <a:ext uri="{C183D7F6-B498-43B3-948B-1728B52AA6E4}">
                <adec:decorative xmlns:adec="http://schemas.microsoft.com/office/drawing/2017/decorative" val="0"/>
              </a:ext>
            </a:extLst>
          </p:cNvPr>
          <p:cNvGrpSpPr>
            <a:grpSpLocks/>
          </p:cNvGrpSpPr>
          <p:nvPr/>
        </p:nvGrpSpPr>
        <p:grpSpPr>
          <a:xfrm>
            <a:off x="7372687" y="1430406"/>
            <a:ext cx="534544" cy="534544"/>
            <a:chOff x="12778532" y="5665565"/>
            <a:chExt cx="534543" cy="534543"/>
          </a:xfrm>
        </p:grpSpPr>
        <p:sp>
          <p:nvSpPr>
            <p:cNvPr id="8" name="Rounded Rectangle 46">
              <a:hlinkClick r:id="rId7"/>
              <a:extLst>
                <a:ext uri="{FF2B5EF4-FFF2-40B4-BE49-F238E27FC236}">
                  <a16:creationId xmlns:a16="http://schemas.microsoft.com/office/drawing/2014/main" id="{0EFAABC5-23EA-002B-DE68-9B852E303534}"/>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 name="Picture 9" descr="A picture containing graphics, logo, symbol, electric blue&#10;&#10;Description automatically generated">
              <a:hlinkClick r:id="rId7"/>
              <a:extLst>
                <a:ext uri="{FF2B5EF4-FFF2-40B4-BE49-F238E27FC236}">
                  <a16:creationId xmlns:a16="http://schemas.microsoft.com/office/drawing/2014/main" id="{9E413210-D2D1-EE24-73B1-D884417C43D7}"/>
                </a:ext>
              </a:extLst>
            </p:cNvPr>
            <p:cNvPicPr>
              <a:picLocks noChangeAspect="1"/>
            </p:cNvPicPr>
            <p:nvPr/>
          </p:nvPicPr>
          <p:blipFill>
            <a:blip r:embed="rId8"/>
            <a:stretch>
              <a:fillRect/>
            </a:stretch>
          </p:blipFill>
          <p:spPr>
            <a:xfrm>
              <a:off x="12870088" y="5761541"/>
              <a:ext cx="382583" cy="378191"/>
            </a:xfrm>
            <a:prstGeom prst="rect">
              <a:avLst/>
            </a:prstGeom>
          </p:spPr>
        </p:pic>
      </p:grpSp>
      <p:sp>
        <p:nvSpPr>
          <p:cNvPr id="45" name="Rectangle: Rounded Corners 6">
            <a:extLst>
              <a:ext uri="{FF2B5EF4-FFF2-40B4-BE49-F238E27FC236}">
                <a16:creationId xmlns:a16="http://schemas.microsoft.com/office/drawing/2014/main" id="{55A1A51C-C5B5-5338-71C6-3CAA71047AD3}"/>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6" name="Title 1">
            <a:extLst>
              <a:ext uri="{FF2B5EF4-FFF2-40B4-BE49-F238E27FC236}">
                <a16:creationId xmlns:a16="http://schemas.microsoft.com/office/drawing/2014/main" id="{95D065E1-D5CD-ABB9-AC49-D033D61932FD}"/>
              </a:ext>
            </a:extLst>
          </p:cNvPr>
          <p:cNvSpPr txBox="1">
            <a:spLocks/>
          </p:cNvSpPr>
          <p:nvPr/>
        </p:nvSpPr>
        <p:spPr>
          <a:xfrm>
            <a:off x="4613434" y="3019143"/>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the Contoso annual report including goals, risks, and financial metrics.</a:t>
            </a:r>
          </a:p>
        </p:txBody>
      </p:sp>
      <p:sp>
        <p:nvSpPr>
          <p:cNvPr id="47" name="TextBox 46">
            <a:extLst>
              <a:ext uri="{FF2B5EF4-FFF2-40B4-BE49-F238E27FC236}">
                <a16:creationId xmlns:a16="http://schemas.microsoft.com/office/drawing/2014/main" id="{B7B15BC3-6C08-3245-700A-79A8F7408F70}"/>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Find the asks in your emails</a:t>
            </a:r>
          </a:p>
        </p:txBody>
      </p:sp>
      <p:sp>
        <p:nvSpPr>
          <p:cNvPr id="49" name="Text Placeholder 2">
            <a:extLst>
              <a:ext uri="{FF2B5EF4-FFF2-40B4-BE49-F238E27FC236}">
                <a16:creationId xmlns:a16="http://schemas.microsoft.com/office/drawing/2014/main" id="{ED4925DD-76F2-C751-2211-89ECC0A44847}"/>
              </a:ext>
            </a:extLst>
          </p:cNvPr>
          <p:cNvSpPr txBox="1">
            <a:spLocks/>
          </p:cNvSpPr>
          <p:nvPr/>
        </p:nvSpPr>
        <p:spPr>
          <a:xfrm>
            <a:off x="8229191"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Microsoft Copilot app in Teams prompt</a:t>
            </a:r>
          </a:p>
        </p:txBody>
      </p:sp>
      <p:grpSp>
        <p:nvGrpSpPr>
          <p:cNvPr id="40" name="Group 39" descr="Logo of Microsoft Copilot">
            <a:extLst>
              <a:ext uri="{FF2B5EF4-FFF2-40B4-BE49-F238E27FC236}">
                <a16:creationId xmlns:a16="http://schemas.microsoft.com/office/drawing/2014/main" id="{2F86FF01-4345-80A5-90A9-3D923B1B8116}"/>
              </a:ext>
            </a:extLst>
          </p:cNvPr>
          <p:cNvGrpSpPr>
            <a:grpSpLocks/>
          </p:cNvGrpSpPr>
          <p:nvPr/>
        </p:nvGrpSpPr>
        <p:grpSpPr>
          <a:xfrm>
            <a:off x="11118806" y="1412879"/>
            <a:ext cx="534543" cy="534543"/>
            <a:chOff x="3610465" y="1434675"/>
            <a:chExt cx="534543" cy="534543"/>
          </a:xfrm>
        </p:grpSpPr>
        <p:sp>
          <p:nvSpPr>
            <p:cNvPr id="42" name="Rounded Rectangle 46">
              <a:extLst>
                <a:ext uri="{FF2B5EF4-FFF2-40B4-BE49-F238E27FC236}">
                  <a16:creationId xmlns:a16="http://schemas.microsoft.com/office/drawing/2014/main" id="{9B7B5163-B3BF-51BC-5F20-01236A453CAF}"/>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9"/>
              <a:extLst>
                <a:ext uri="{FF2B5EF4-FFF2-40B4-BE49-F238E27FC236}">
                  <a16:creationId xmlns:a16="http://schemas.microsoft.com/office/drawing/2014/main" id="{48D1A364-A89E-A6BC-50CF-C2EC569BE45D}"/>
                </a:ext>
              </a:extLst>
            </p:cNvPr>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54" name="Rectangle: Rounded Corners 6">
            <a:extLst>
              <a:ext uri="{FF2B5EF4-FFF2-40B4-BE49-F238E27FC236}">
                <a16:creationId xmlns:a16="http://schemas.microsoft.com/office/drawing/2014/main" id="{1906065F-13B3-5931-1B95-E7358C8C382B}"/>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5" name="Title 1">
            <a:extLst>
              <a:ext uri="{FF2B5EF4-FFF2-40B4-BE49-F238E27FC236}">
                <a16:creationId xmlns:a16="http://schemas.microsoft.com/office/drawing/2014/main" id="{C9DB0AC6-2F7E-9AFF-0138-473832B77433}"/>
              </a:ext>
            </a:extLst>
          </p:cNvPr>
          <p:cNvSpPr txBox="1">
            <a:spLocks/>
          </p:cNvSpPr>
          <p:nvPr/>
        </p:nvSpPr>
        <p:spPr>
          <a:xfrm>
            <a:off x="8352613" y="2942199"/>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Provide me with a bulleted list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of notes from my emails mentioning Fabrikam over the last two weeks.</a:t>
            </a:r>
          </a:p>
        </p:txBody>
      </p:sp>
      <p:sp>
        <p:nvSpPr>
          <p:cNvPr id="56" name="TextBox 55">
            <a:extLst>
              <a:ext uri="{FF2B5EF4-FFF2-40B4-BE49-F238E27FC236}">
                <a16:creationId xmlns:a16="http://schemas.microsoft.com/office/drawing/2014/main" id="{AE3EA9A2-FCD7-13F3-8A45-B4C7FAB8FD5E}"/>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Update the sales presentation</a:t>
            </a:r>
          </a:p>
        </p:txBody>
      </p:sp>
      <p:sp>
        <p:nvSpPr>
          <p:cNvPr id="57" name="Text Placeholder 2">
            <a:extLst>
              <a:ext uri="{FF2B5EF4-FFF2-40B4-BE49-F238E27FC236}">
                <a16:creationId xmlns:a16="http://schemas.microsoft.com/office/drawing/2014/main" id="{97F3EB11-1066-41A2-E150-A756EFA0E72D}"/>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the existing presentation prompt</a:t>
            </a:r>
          </a:p>
        </p:txBody>
      </p:sp>
      <p:grpSp>
        <p:nvGrpSpPr>
          <p:cNvPr id="72" name="Group 71" descr="Logo of Microsoft PowerPoint">
            <a:extLst>
              <a:ext uri="{FF2B5EF4-FFF2-40B4-BE49-F238E27FC236}">
                <a16:creationId xmlns:a16="http://schemas.microsoft.com/office/drawing/2014/main" id="{45A59C04-E1E6-4DD3-E259-9F0C75630E08}"/>
              </a:ext>
            </a:extLst>
          </p:cNvPr>
          <p:cNvGrpSpPr>
            <a:grpSpLocks/>
          </p:cNvGrpSpPr>
          <p:nvPr/>
        </p:nvGrpSpPr>
        <p:grpSpPr>
          <a:xfrm>
            <a:off x="3641326" y="4031175"/>
            <a:ext cx="534544" cy="534544"/>
            <a:chOff x="587375" y="1790700"/>
            <a:chExt cx="1371600" cy="1371600"/>
          </a:xfrm>
        </p:grpSpPr>
        <p:sp>
          <p:nvSpPr>
            <p:cNvPr id="76" name="Rounded Rectangle 46">
              <a:extLst>
                <a:ext uri="{FF2B5EF4-FFF2-40B4-BE49-F238E27FC236}">
                  <a16:creationId xmlns:a16="http://schemas.microsoft.com/office/drawing/2014/main" id="{23985D0A-4011-BB87-6F3C-66012610E546}"/>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7" name="Picture 2" descr="Microsoft PowerPoint Logo - PNG and Vector - Logo Download">
              <a:hlinkClick r:id="rId11"/>
              <a:extLst>
                <a:ext uri="{FF2B5EF4-FFF2-40B4-BE49-F238E27FC236}">
                  <a16:creationId xmlns:a16="http://schemas.microsoft.com/office/drawing/2014/main" id="{E38F82F9-6652-AF8C-964C-EDA135E31926}"/>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Rectangle: Rounded Corners 6">
            <a:extLst>
              <a:ext uri="{FF2B5EF4-FFF2-40B4-BE49-F238E27FC236}">
                <a16:creationId xmlns:a16="http://schemas.microsoft.com/office/drawing/2014/main" id="{FD7B5BBE-B4B6-4520-CAD1-82022265D8B2}"/>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2" name="Title 1">
            <a:extLst>
              <a:ext uri="{FF2B5EF4-FFF2-40B4-BE49-F238E27FC236}">
                <a16:creationId xmlns:a16="http://schemas.microsoft.com/office/drawing/2014/main" id="{0427713B-B0B2-0F56-C717-C8451D4DA073}"/>
              </a:ext>
            </a:extLst>
          </p:cNvPr>
          <p:cNvSpPr txBox="1">
            <a:spLocks/>
          </p:cNvSpPr>
          <p:nvPr/>
        </p:nvSpPr>
        <p:spPr>
          <a:xfrm>
            <a:off x="878319"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Add a slide about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[copy in email summary from Microsoft Copilot] and include an image appropriate for the medical industry.</a:t>
            </a:r>
          </a:p>
        </p:txBody>
      </p:sp>
      <p:sp>
        <p:nvSpPr>
          <p:cNvPr id="63" name="TextBox 62">
            <a:extLst>
              <a:ext uri="{FF2B5EF4-FFF2-40B4-BE49-F238E27FC236}">
                <a16:creationId xmlns:a16="http://schemas.microsoft.com/office/drawing/2014/main" id="{7E30452F-876F-3628-47F6-ADFA2963543C}"/>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Summarize the meeting</a:t>
            </a:r>
          </a:p>
        </p:txBody>
      </p:sp>
      <p:sp>
        <p:nvSpPr>
          <p:cNvPr id="64" name="Text Placeholder 2">
            <a:extLst>
              <a:ext uri="{FF2B5EF4-FFF2-40B4-BE49-F238E27FC236}">
                <a16:creationId xmlns:a16="http://schemas.microsoft.com/office/drawing/2014/main" id="{8BCFE76E-C828-F500-6445-0B467488E2B3}"/>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meeting recap prompt Copilot in Teams</a:t>
            </a:r>
          </a:p>
        </p:txBody>
      </p:sp>
      <p:grpSp>
        <p:nvGrpSpPr>
          <p:cNvPr id="58" name="Group 57" descr="Logo of Microsoft Teams">
            <a:extLst>
              <a:ext uri="{FF2B5EF4-FFF2-40B4-BE49-F238E27FC236}">
                <a16:creationId xmlns:a16="http://schemas.microsoft.com/office/drawing/2014/main" id="{BEBE0F6F-16E8-A978-86BD-0A29E28394A1}"/>
              </a:ext>
              <a:ext uri="{C183D7F6-B498-43B3-948B-1728B52AA6E4}">
                <adec:decorative xmlns:adec="http://schemas.microsoft.com/office/drawing/2017/decorative" val="0"/>
              </a:ext>
            </a:extLst>
          </p:cNvPr>
          <p:cNvGrpSpPr>
            <a:grpSpLocks/>
          </p:cNvGrpSpPr>
          <p:nvPr/>
        </p:nvGrpSpPr>
        <p:grpSpPr>
          <a:xfrm>
            <a:off x="7372337" y="4028484"/>
            <a:ext cx="534544" cy="534544"/>
            <a:chOff x="3125234" y="13590476"/>
            <a:chExt cx="659280" cy="659280"/>
          </a:xfrm>
        </p:grpSpPr>
        <p:sp>
          <p:nvSpPr>
            <p:cNvPr id="59" name="Rounded Rectangle 56">
              <a:extLst>
                <a:ext uri="{FF2B5EF4-FFF2-40B4-BE49-F238E27FC236}">
                  <a16:creationId xmlns:a16="http://schemas.microsoft.com/office/drawing/2014/main" id="{9966B966-54C0-6047-704C-1A8E13592E2D}"/>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0" name="Graphic 59">
              <a:extLst>
                <a:ext uri="{FF2B5EF4-FFF2-40B4-BE49-F238E27FC236}">
                  <a16:creationId xmlns:a16="http://schemas.microsoft.com/office/drawing/2014/main" id="{E6C3AB40-9201-BC31-4253-D90E8B194BE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229606" y="13694555"/>
              <a:ext cx="451120" cy="451118"/>
            </a:xfrm>
            <a:prstGeom prst="rect">
              <a:avLst/>
            </a:prstGeom>
          </p:spPr>
        </p:pic>
      </p:grpSp>
      <p:sp>
        <p:nvSpPr>
          <p:cNvPr id="68" name="Rectangle: Rounded Corners 6">
            <a:extLst>
              <a:ext uri="{FF2B5EF4-FFF2-40B4-BE49-F238E27FC236}">
                <a16:creationId xmlns:a16="http://schemas.microsoft.com/office/drawing/2014/main" id="{D6F7FCEE-EB2B-3669-15DE-66F1C02836EA}"/>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9" name="Title 1">
            <a:extLst>
              <a:ext uri="{FF2B5EF4-FFF2-40B4-BE49-F238E27FC236}">
                <a16:creationId xmlns:a16="http://schemas.microsoft.com/office/drawing/2014/main" id="{02B7DB50-9D13-C875-21DF-DB097EAB8DB2}"/>
              </a:ext>
            </a:extLst>
          </p:cNvPr>
          <p:cNvSpPr txBox="1">
            <a:spLocks/>
          </p:cNvSpPr>
          <p:nvPr/>
        </p:nvSpPr>
        <p:spPr>
          <a:xfrm>
            <a:off x="4613434" y="5621319"/>
            <a:ext cx="2735299" cy="307777"/>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meeting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list the action items discussed and their current status.</a:t>
            </a:r>
          </a:p>
        </p:txBody>
      </p:sp>
      <p:sp>
        <p:nvSpPr>
          <p:cNvPr id="70" name="TextBox 69">
            <a:extLst>
              <a:ext uri="{FF2B5EF4-FFF2-40B4-BE49-F238E27FC236}">
                <a16:creationId xmlns:a16="http://schemas.microsoft.com/office/drawing/2014/main" id="{31A12B41-CFC3-3576-5B82-8C2E99382925}"/>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the proposal</a:t>
            </a:r>
          </a:p>
        </p:txBody>
      </p:sp>
      <p:sp>
        <p:nvSpPr>
          <p:cNvPr id="71" name="Text Placeholder 2">
            <a:extLst>
              <a:ext uri="{FF2B5EF4-FFF2-40B4-BE49-F238E27FC236}">
                <a16:creationId xmlns:a16="http://schemas.microsoft.com/office/drawing/2014/main" id="{9071B72B-C8D0-0B00-CE6A-95F9493292C3}"/>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with a new document prompt Copilot</a:t>
            </a:r>
          </a:p>
        </p:txBody>
      </p:sp>
      <p:grpSp>
        <p:nvGrpSpPr>
          <p:cNvPr id="84" name="Group 83" descr="Logo of Microsoft Word">
            <a:extLst>
              <a:ext uri="{FF2B5EF4-FFF2-40B4-BE49-F238E27FC236}">
                <a16:creationId xmlns:a16="http://schemas.microsoft.com/office/drawing/2014/main" id="{DD8F540E-ADE9-702C-F2B1-CC1F5B9D2E38}"/>
              </a:ext>
              <a:ext uri="{C183D7F6-B498-43B3-948B-1728B52AA6E4}">
                <adec:decorative xmlns:adec="http://schemas.microsoft.com/office/drawing/2017/decorative" val="0"/>
              </a:ext>
            </a:extLst>
          </p:cNvPr>
          <p:cNvGrpSpPr>
            <a:grpSpLocks/>
          </p:cNvGrpSpPr>
          <p:nvPr/>
        </p:nvGrpSpPr>
        <p:grpSpPr>
          <a:xfrm>
            <a:off x="11118807" y="4026755"/>
            <a:ext cx="534543" cy="534543"/>
            <a:chOff x="5006422" y="10181153"/>
            <a:chExt cx="659280" cy="659280"/>
          </a:xfrm>
        </p:grpSpPr>
        <p:sp>
          <p:nvSpPr>
            <p:cNvPr id="88" name="Rounded Rectangle 46">
              <a:extLst>
                <a:ext uri="{FF2B5EF4-FFF2-40B4-BE49-F238E27FC236}">
                  <a16:creationId xmlns:a16="http://schemas.microsoft.com/office/drawing/2014/main" id="{7E26656D-975C-965E-4F52-CE943744183A}"/>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9" name="Graphic 88">
              <a:extLst>
                <a:ext uri="{FF2B5EF4-FFF2-40B4-BE49-F238E27FC236}">
                  <a16:creationId xmlns:a16="http://schemas.microsoft.com/office/drawing/2014/main" id="{45458FB4-B5D2-79D4-3CA2-2505862C5C91}"/>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26279" t="26853" r="22699" b="26853"/>
            <a:stretch/>
          </p:blipFill>
          <p:spPr>
            <a:xfrm>
              <a:off x="5112857" y="10308272"/>
              <a:ext cx="446412" cy="405040"/>
            </a:xfrm>
            <a:prstGeom prst="rect">
              <a:avLst/>
            </a:prstGeom>
          </p:spPr>
        </p:pic>
      </p:grpSp>
      <p:sp>
        <p:nvSpPr>
          <p:cNvPr id="78" name="Rectangle: Rounded Corners 6">
            <a:extLst>
              <a:ext uri="{FF2B5EF4-FFF2-40B4-BE49-F238E27FC236}">
                <a16:creationId xmlns:a16="http://schemas.microsoft.com/office/drawing/2014/main" id="{FE6D964C-7D63-A39A-0628-7C97AC2FE2CF}"/>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2" name="Title 1">
            <a:extLst>
              <a:ext uri="{FF2B5EF4-FFF2-40B4-BE49-F238E27FC236}">
                <a16:creationId xmlns:a16="http://schemas.microsoft.com/office/drawing/2014/main" id="{73EA53D6-2B78-E340-98FF-DE04EBC46241}"/>
              </a:ext>
            </a:extLst>
          </p:cNvPr>
          <p:cNvSpPr txBox="1">
            <a:spLocks/>
          </p:cNvSpPr>
          <p:nvPr/>
        </p:nvSpPr>
        <p:spPr>
          <a:xfrm>
            <a:off x="8352613" y="5621319"/>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proposal based on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Contoso Sales Presentation.pptx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Sales Meeting Notes.docx.</a:t>
            </a:r>
          </a:p>
        </p:txBody>
      </p:sp>
    </p:spTree>
    <p:extLst>
      <p:ext uri="{BB962C8B-B14F-4D97-AF65-F5344CB8AC3E}">
        <p14:creationId xmlns:p14="http://schemas.microsoft.com/office/powerpoint/2010/main" val="250344320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202C65F-3341-DC8F-D825-3AC30F8A62DF}"/>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51" name="Freeform: Shape 50">
              <a:extLst>
                <a:ext uri="{FF2B5EF4-FFF2-40B4-BE49-F238E27FC236}">
                  <a16:creationId xmlns:a16="http://schemas.microsoft.com/office/drawing/2014/main" id="{4186C0E1-14D3-06E1-03F3-8C39299F173D}"/>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37" name="Group 36">
              <a:extLst>
                <a:ext uri="{FF2B5EF4-FFF2-40B4-BE49-F238E27FC236}">
                  <a16:creationId xmlns:a16="http://schemas.microsoft.com/office/drawing/2014/main" id="{741105D2-D59F-F964-6B77-61D5492A2D05}"/>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36" name="Oval 35">
                <a:extLst>
                  <a:ext uri="{FF2B5EF4-FFF2-40B4-BE49-F238E27FC236}">
                    <a16:creationId xmlns:a16="http://schemas.microsoft.com/office/drawing/2014/main" id="{72C67526-0EBB-63FD-1988-CF4204801973}"/>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5" name="Graphic 68">
                <a:extLst>
                  <a:ext uri="{FF2B5EF4-FFF2-40B4-BE49-F238E27FC236}">
                    <a16:creationId xmlns:a16="http://schemas.microsoft.com/office/drawing/2014/main" id="{8255C674-0BD6-06B6-C738-C1E3401CDD9B}"/>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38" name="Group 37">
              <a:extLst>
                <a:ext uri="{FF2B5EF4-FFF2-40B4-BE49-F238E27FC236}">
                  <a16:creationId xmlns:a16="http://schemas.microsoft.com/office/drawing/2014/main" id="{DBB556C5-7888-D8BC-0E57-F99F9DD01CA5}"/>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39" name="Oval 38">
                <a:extLst>
                  <a:ext uri="{FF2B5EF4-FFF2-40B4-BE49-F238E27FC236}">
                    <a16:creationId xmlns:a16="http://schemas.microsoft.com/office/drawing/2014/main" id="{5A3C61C9-9F1C-0BAD-545E-CAD83BAB6EF8}"/>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0" name="Graphic 68">
                <a:extLst>
                  <a:ext uri="{FF2B5EF4-FFF2-40B4-BE49-F238E27FC236}">
                    <a16:creationId xmlns:a16="http://schemas.microsoft.com/office/drawing/2014/main" id="{CFA32647-9FCA-0FD7-D14E-1DC9523DF696}"/>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44" name="Group 43">
              <a:extLst>
                <a:ext uri="{FF2B5EF4-FFF2-40B4-BE49-F238E27FC236}">
                  <a16:creationId xmlns:a16="http://schemas.microsoft.com/office/drawing/2014/main" id="{3D435934-74D8-51E2-C41B-7C93B3A0765E}"/>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45" name="Oval 44">
                <a:extLst>
                  <a:ext uri="{FF2B5EF4-FFF2-40B4-BE49-F238E27FC236}">
                    <a16:creationId xmlns:a16="http://schemas.microsoft.com/office/drawing/2014/main" id="{E942539E-2659-A0B2-9435-755FCED6ABCE}"/>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6" name="Graphic 68">
                <a:extLst>
                  <a:ext uri="{FF2B5EF4-FFF2-40B4-BE49-F238E27FC236}">
                    <a16:creationId xmlns:a16="http://schemas.microsoft.com/office/drawing/2014/main" id="{BB98AAB3-A4A3-6C2B-E1C5-5B41287CB191}"/>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47" name="Group 46">
              <a:extLst>
                <a:ext uri="{FF2B5EF4-FFF2-40B4-BE49-F238E27FC236}">
                  <a16:creationId xmlns:a16="http://schemas.microsoft.com/office/drawing/2014/main" id="{0CF65879-686E-C1A1-D11A-AC7AF83A740E}"/>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48" name="Oval 47">
                <a:extLst>
                  <a:ext uri="{FF2B5EF4-FFF2-40B4-BE49-F238E27FC236}">
                    <a16:creationId xmlns:a16="http://schemas.microsoft.com/office/drawing/2014/main" id="{D6F6D3A7-3F76-7093-BA08-9629C69005A5}"/>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9" name="Graphic 68">
                <a:extLst>
                  <a:ext uri="{FF2B5EF4-FFF2-40B4-BE49-F238E27FC236}">
                    <a16:creationId xmlns:a16="http://schemas.microsoft.com/office/drawing/2014/main" id="{4197A06B-89D6-2309-0801-EB24684DA896}"/>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9" name="Rectangle: Rounded Corners 6">
              <a:extLst>
                <a:ext uri="{FF2B5EF4-FFF2-40B4-BE49-F238E27FC236}">
                  <a16:creationId xmlns:a16="http://schemas.microsoft.com/office/drawing/2014/main" id="{8B0213A2-89F9-34EE-E7FA-838C0FC99EE4}"/>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6">
              <a:extLst>
                <a:ext uri="{FF2B5EF4-FFF2-40B4-BE49-F238E27FC236}">
                  <a16:creationId xmlns:a16="http://schemas.microsoft.com/office/drawing/2014/main" id="{D086AD7E-F711-1A85-A986-0E0BAC60188B}"/>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Rectangle: Rounded Corners 6">
              <a:extLst>
                <a:ext uri="{FF2B5EF4-FFF2-40B4-BE49-F238E27FC236}">
                  <a16:creationId xmlns:a16="http://schemas.microsoft.com/office/drawing/2014/main" id="{4846AAAF-D466-D27D-6982-37F38A8D2BB8}"/>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1" name="Rectangle: Rounded Corners 6">
              <a:extLst>
                <a:ext uri="{FF2B5EF4-FFF2-40B4-BE49-F238E27FC236}">
                  <a16:creationId xmlns:a16="http://schemas.microsoft.com/office/drawing/2014/main" id="{80C91159-6AF8-DD8E-4AA6-570BE8F5D44F}"/>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9" name="Rectangle: Rounded Corners 6">
              <a:extLst>
                <a:ext uri="{FF2B5EF4-FFF2-40B4-BE49-F238E27FC236}">
                  <a16:creationId xmlns:a16="http://schemas.microsoft.com/office/drawing/2014/main" id="{AF2ADA8C-11F2-95FD-376D-A3EA567D4BF7}"/>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5" name="Rectangle: Rounded Corners 6">
              <a:extLst>
                <a:ext uri="{FF2B5EF4-FFF2-40B4-BE49-F238E27FC236}">
                  <a16:creationId xmlns:a16="http://schemas.microsoft.com/office/drawing/2014/main" id="{5BF4796B-8617-1F86-BB2B-B8483B1AD197}"/>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0" name="Group 79">
              <a:extLst>
                <a:ext uri="{FF2B5EF4-FFF2-40B4-BE49-F238E27FC236}">
                  <a16:creationId xmlns:a16="http://schemas.microsoft.com/office/drawing/2014/main" id="{45AFA8BC-FD80-22F4-BF1E-5C0394FED32B}"/>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81" name="Oval 80">
                <a:extLst>
                  <a:ext uri="{FF2B5EF4-FFF2-40B4-BE49-F238E27FC236}">
                    <a16:creationId xmlns:a16="http://schemas.microsoft.com/office/drawing/2014/main" id="{B1313ABD-D7C6-6E19-976E-407B5DEF7C4B}"/>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2" name="Graphic 68">
                <a:extLst>
                  <a:ext uri="{FF2B5EF4-FFF2-40B4-BE49-F238E27FC236}">
                    <a16:creationId xmlns:a16="http://schemas.microsoft.com/office/drawing/2014/main" id="{309BB0A3-FBAC-1D73-332B-E2457C9831DC}"/>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 Sales Lead</a:t>
            </a:r>
          </a:p>
        </p:txBody>
      </p:sp>
      <p:pic>
        <p:nvPicPr>
          <p:cNvPr id="2" name="Picture 2" descr="Microsoft Copilot logo">
            <a:extLst>
              <a:ext uri="{FF2B5EF4-FFF2-40B4-BE49-F238E27FC236}">
                <a16:creationId xmlns:a16="http://schemas.microsoft.com/office/drawing/2014/main" id="{A525943C-DECB-B724-85C9-1E3825D476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034F62D5-AC0E-610B-ABD3-BD0CF16B9D9F}"/>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8:00 AM</a:t>
            </a:r>
          </a:p>
        </p:txBody>
      </p:sp>
      <p:sp>
        <p:nvSpPr>
          <p:cNvPr id="26" name="TextBox 25">
            <a:extLst>
              <a:ext uri="{FF2B5EF4-FFF2-40B4-BE49-F238E27FC236}">
                <a16:creationId xmlns:a16="http://schemas.microsoft.com/office/drawing/2014/main" id="{36C40E22-9029-8988-F017-9E661E26992C}"/>
              </a:ext>
            </a:extLst>
          </p:cNvPr>
          <p:cNvSpPr txBox="1"/>
          <p:nvPr/>
        </p:nvSpPr>
        <p:spPr>
          <a:xfrm>
            <a:off x="588263" y="1587288"/>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Cassandra needs to prepare for her big pitch to Contoso so she summarizes the emails and chats from her main client. </a:t>
            </a:r>
          </a:p>
        </p:txBody>
      </p:sp>
      <p:grpSp>
        <p:nvGrpSpPr>
          <p:cNvPr id="63" name="Group 62">
            <a:extLst>
              <a:ext uri="{FF2B5EF4-FFF2-40B4-BE49-F238E27FC236}">
                <a16:creationId xmlns:a16="http://schemas.microsoft.com/office/drawing/2014/main" id="{0A50708D-FD9F-86E0-2B9E-01E54D1B904B}"/>
              </a:ext>
              <a:ext uri="{C183D7F6-B498-43B3-948B-1728B52AA6E4}">
                <adec:decorative xmlns:adec="http://schemas.microsoft.com/office/drawing/2017/decorative" val="1"/>
              </a:ext>
            </a:extLst>
          </p:cNvPr>
          <p:cNvGrpSpPr/>
          <p:nvPr/>
        </p:nvGrpSpPr>
        <p:grpSpPr>
          <a:xfrm>
            <a:off x="588263" y="2375244"/>
            <a:ext cx="534543" cy="534543"/>
            <a:chOff x="10616632" y="8381781"/>
            <a:chExt cx="534543" cy="534543"/>
          </a:xfrm>
        </p:grpSpPr>
        <p:sp>
          <p:nvSpPr>
            <p:cNvPr id="65" name="Rounded Rectangle 46">
              <a:extLst>
                <a:ext uri="{FF2B5EF4-FFF2-40B4-BE49-F238E27FC236}">
                  <a16:creationId xmlns:a16="http://schemas.microsoft.com/office/drawing/2014/main" id="{630805B2-AB72-8751-1587-44B0008BDB0A}"/>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Picture 2" descr="Zip Co logo SVG free download, id: 101874 - Brandlogos.net">
              <a:hlinkClick r:id="rId4"/>
              <a:extLst>
                <a:ext uri="{FF2B5EF4-FFF2-40B4-BE49-F238E27FC236}">
                  <a16:creationId xmlns:a16="http://schemas.microsoft.com/office/drawing/2014/main" id="{6DE1496A-15EE-21E4-EEF6-3B2E5794CCED}"/>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TextBox 75">
            <a:extLst>
              <a:ext uri="{FF2B5EF4-FFF2-40B4-BE49-F238E27FC236}">
                <a16:creationId xmlns:a16="http://schemas.microsoft.com/office/drawing/2014/main" id="{13F562BD-53B6-676A-48BB-5D47812E7109}"/>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7" name="Title 1">
            <a:extLst>
              <a:ext uri="{FF2B5EF4-FFF2-40B4-BE49-F238E27FC236}">
                <a16:creationId xmlns:a16="http://schemas.microsoft.com/office/drawing/2014/main" id="{B10C3D25-BA39-7911-272D-DDE65E23C640}"/>
              </a:ext>
            </a:extLst>
          </p:cNvPr>
          <p:cNvSpPr txBox="1">
            <a:spLocks/>
          </p:cNvSpPr>
          <p:nvPr/>
        </p:nvSpPr>
        <p:spPr>
          <a:xfrm>
            <a:off x="646864" y="3126504"/>
            <a:ext cx="2443118" cy="369332"/>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 all of the emails and Teams chats in the past month from Contoso highlighting the primary asks and open items.</a:t>
            </a:r>
          </a:p>
        </p:txBody>
      </p:sp>
      <p:sp>
        <p:nvSpPr>
          <p:cNvPr id="11" name="Rectangle: Rounded Corners 10">
            <a:extLst>
              <a:ext uri="{FF2B5EF4-FFF2-40B4-BE49-F238E27FC236}">
                <a16:creationId xmlns:a16="http://schemas.microsoft.com/office/drawing/2014/main" id="{CD42D79E-CB43-74B5-AAA4-D23437E365F4}"/>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8:15 AM</a:t>
            </a:r>
          </a:p>
        </p:txBody>
      </p:sp>
      <p:sp>
        <p:nvSpPr>
          <p:cNvPr id="27" name="TextBox 26">
            <a:extLst>
              <a:ext uri="{FF2B5EF4-FFF2-40B4-BE49-F238E27FC236}">
                <a16:creationId xmlns:a16="http://schemas.microsoft.com/office/drawing/2014/main" id="{DB0F44FC-E2F4-64DB-336B-871FE2672E8F}"/>
              </a:ext>
            </a:extLst>
          </p:cNvPr>
          <p:cNvSpPr txBox="1"/>
          <p:nvPr/>
        </p:nvSpPr>
        <p:spPr>
          <a:xfrm>
            <a:off x="3417469" y="1587288"/>
            <a:ext cx="2598477"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Cassandra commands Copilot to create a message to confirm the meeting. </a:t>
            </a:r>
          </a:p>
        </p:txBody>
      </p:sp>
      <p:grpSp>
        <p:nvGrpSpPr>
          <p:cNvPr id="97" name="Group 96">
            <a:extLst>
              <a:ext uri="{FF2B5EF4-FFF2-40B4-BE49-F238E27FC236}">
                <a16:creationId xmlns:a16="http://schemas.microsoft.com/office/drawing/2014/main" id="{70FBE80E-AF26-9601-55E5-9A751EAA5C52}"/>
              </a:ext>
              <a:ext uri="{C183D7F6-B498-43B3-948B-1728B52AA6E4}">
                <adec:decorative xmlns:adec="http://schemas.microsoft.com/office/drawing/2017/decorative" val="1"/>
              </a:ext>
            </a:extLst>
          </p:cNvPr>
          <p:cNvGrpSpPr/>
          <p:nvPr/>
        </p:nvGrpSpPr>
        <p:grpSpPr>
          <a:xfrm>
            <a:off x="3417469" y="2375244"/>
            <a:ext cx="534543" cy="534543"/>
            <a:chOff x="12716387" y="5818028"/>
            <a:chExt cx="534543" cy="534543"/>
          </a:xfrm>
        </p:grpSpPr>
        <p:sp>
          <p:nvSpPr>
            <p:cNvPr id="101" name="Rounded Rectangle 46">
              <a:hlinkClick r:id="rId6"/>
              <a:extLst>
                <a:ext uri="{FF2B5EF4-FFF2-40B4-BE49-F238E27FC236}">
                  <a16:creationId xmlns:a16="http://schemas.microsoft.com/office/drawing/2014/main" id="{7ABDDF93-274E-A921-076B-7205FC7F56CC}"/>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5" name="Graphic 104">
              <a:extLst>
                <a:ext uri="{FF2B5EF4-FFF2-40B4-BE49-F238E27FC236}">
                  <a16:creationId xmlns:a16="http://schemas.microsoft.com/office/drawing/2014/main" id="{778511BB-BE70-132B-EF11-C053F25DD9A1}"/>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0075" t="20075" r="20075" b="20075"/>
            <a:stretch/>
          </p:blipFill>
          <p:spPr>
            <a:xfrm>
              <a:off x="12734356" y="5882542"/>
              <a:ext cx="415190" cy="415188"/>
            </a:xfrm>
            <a:prstGeom prst="rect">
              <a:avLst/>
            </a:prstGeom>
          </p:spPr>
        </p:pic>
      </p:grpSp>
      <p:sp>
        <p:nvSpPr>
          <p:cNvPr id="112" name="TextBox 111">
            <a:extLst>
              <a:ext uri="{FF2B5EF4-FFF2-40B4-BE49-F238E27FC236}">
                <a16:creationId xmlns:a16="http://schemas.microsoft.com/office/drawing/2014/main" id="{6B944B8F-3643-99FC-5CFA-8396101C83D7}"/>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20" name="Title 1">
            <a:extLst>
              <a:ext uri="{FF2B5EF4-FFF2-40B4-BE49-F238E27FC236}">
                <a16:creationId xmlns:a16="http://schemas.microsoft.com/office/drawing/2014/main" id="{D8A72A5A-982D-850A-F05A-2E215CDFBF7C}"/>
              </a:ext>
            </a:extLst>
          </p:cNvPr>
          <p:cNvSpPr txBox="1">
            <a:spLocks/>
          </p:cNvSpPr>
          <p:nvPr/>
        </p:nvSpPr>
        <p:spPr>
          <a:xfrm>
            <a:off x="3476070" y="3060182"/>
            <a:ext cx="2443118" cy="492443"/>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Draft an email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to confirm the meeting this afternoon. Highlight how excited we are to present the latest product updates and new pricing. Use a formal tone and keep the email concise.</a:t>
            </a:r>
          </a:p>
        </p:txBody>
      </p:sp>
      <p:sp>
        <p:nvSpPr>
          <p:cNvPr id="14" name="Rectangle: Rounded Corners 13">
            <a:extLst>
              <a:ext uri="{FF2B5EF4-FFF2-40B4-BE49-F238E27FC236}">
                <a16:creationId xmlns:a16="http://schemas.microsoft.com/office/drawing/2014/main" id="{44C43A32-A271-70F6-4D06-120B3D7609A8}"/>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9:00 AM</a:t>
            </a:r>
          </a:p>
        </p:txBody>
      </p:sp>
      <p:sp>
        <p:nvSpPr>
          <p:cNvPr id="28" name="TextBox 27">
            <a:extLst>
              <a:ext uri="{FF2B5EF4-FFF2-40B4-BE49-F238E27FC236}">
                <a16:creationId xmlns:a16="http://schemas.microsoft.com/office/drawing/2014/main" id="{C4806922-3203-D2DD-A733-F3D52AC71E6D}"/>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Cassandra received the latest financial numbers from her business planning lead. She uses Copilot to create some amazing charts to showcase the value of the offer. </a:t>
            </a:r>
          </a:p>
        </p:txBody>
      </p:sp>
      <p:grpSp>
        <p:nvGrpSpPr>
          <p:cNvPr id="77" name="Group 76">
            <a:extLst>
              <a:ext uri="{FF2B5EF4-FFF2-40B4-BE49-F238E27FC236}">
                <a16:creationId xmlns:a16="http://schemas.microsoft.com/office/drawing/2014/main" id="{B3B98BEE-C896-79F0-4007-3E88BAFE19C9}"/>
              </a:ext>
              <a:ext uri="{C183D7F6-B498-43B3-948B-1728B52AA6E4}">
                <adec:decorative xmlns:adec="http://schemas.microsoft.com/office/drawing/2017/decorative" val="1"/>
              </a:ext>
            </a:extLst>
          </p:cNvPr>
          <p:cNvGrpSpPr/>
          <p:nvPr/>
        </p:nvGrpSpPr>
        <p:grpSpPr>
          <a:xfrm>
            <a:off x="6246676" y="2375244"/>
            <a:ext cx="534543" cy="534543"/>
            <a:chOff x="5831903" y="8381781"/>
            <a:chExt cx="534543" cy="534543"/>
          </a:xfrm>
        </p:grpSpPr>
        <p:sp>
          <p:nvSpPr>
            <p:cNvPr id="78" name="Rounded Rectangle 46">
              <a:extLst>
                <a:ext uri="{FF2B5EF4-FFF2-40B4-BE49-F238E27FC236}">
                  <a16:creationId xmlns:a16="http://schemas.microsoft.com/office/drawing/2014/main" id="{7BE104E2-E7F6-7C1C-126E-B4F459B9E768}"/>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6" name="Picture 8" descr="Microsoft Excel Logo - PNG and Vector - Logo Download">
              <a:hlinkClick r:id="rId9"/>
              <a:extLst>
                <a:ext uri="{FF2B5EF4-FFF2-40B4-BE49-F238E27FC236}">
                  <a16:creationId xmlns:a16="http://schemas.microsoft.com/office/drawing/2014/main" id="{FA3CCB9F-DBFB-B66B-66B4-2F230BD53206}"/>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08" name="TextBox 107">
            <a:extLst>
              <a:ext uri="{FF2B5EF4-FFF2-40B4-BE49-F238E27FC236}">
                <a16:creationId xmlns:a16="http://schemas.microsoft.com/office/drawing/2014/main" id="{9081899C-7579-8BBC-C9AC-749C198BF8FC}"/>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58" name="Title 1">
            <a:extLst>
              <a:ext uri="{FF2B5EF4-FFF2-40B4-BE49-F238E27FC236}">
                <a16:creationId xmlns:a16="http://schemas.microsoft.com/office/drawing/2014/main" id="{8FC99839-84B9-6734-1824-CF0D85D7F054}"/>
              </a:ext>
            </a:extLst>
          </p:cNvPr>
          <p:cNvSpPr txBox="1">
            <a:spLocks/>
          </p:cNvSpPr>
          <p:nvPr/>
        </p:nvSpPr>
        <p:spPr>
          <a:xfrm>
            <a:off x="6305277" y="3255444"/>
            <a:ext cx="2443118" cy="123111"/>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Show all data insights.</a:t>
            </a:r>
            <a:endParaRPr kumimoji="0" lang="en-US" sz="800" b="1" i="0" u="none" strike="noStrike" kern="1200" cap="none" spc="0" normalizeH="0" baseline="0" noProof="0">
              <a:ln w="3175">
                <a:noFill/>
              </a:ln>
              <a:solidFill>
                <a:prstClr val="black"/>
              </a:solidFill>
              <a:effectLst/>
              <a:uLnTx/>
              <a:uFillTx/>
              <a:latin typeface="Segoe UI"/>
              <a:ea typeface="+mn-ea"/>
              <a:cs typeface="Segoe UI" pitchFamily="34" charset="0"/>
            </a:endParaRPr>
          </a:p>
        </p:txBody>
      </p:sp>
      <p:sp>
        <p:nvSpPr>
          <p:cNvPr id="15" name="Rectangle: Rounded Corners 14">
            <a:extLst>
              <a:ext uri="{FF2B5EF4-FFF2-40B4-BE49-F238E27FC236}">
                <a16:creationId xmlns:a16="http://schemas.microsoft.com/office/drawing/2014/main" id="{275A0418-1B3C-C3EF-FA1E-C5E230B821BD}"/>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11:00 AM</a:t>
            </a:r>
          </a:p>
        </p:txBody>
      </p:sp>
      <p:sp>
        <p:nvSpPr>
          <p:cNvPr id="29" name="TextBox 28">
            <a:extLst>
              <a:ext uri="{FF2B5EF4-FFF2-40B4-BE49-F238E27FC236}">
                <a16:creationId xmlns:a16="http://schemas.microsoft.com/office/drawing/2014/main" id="{BAF3371D-CDE1-B128-85FD-FF5E858B5480}"/>
              </a:ext>
            </a:extLst>
          </p:cNvPr>
          <p:cNvSpPr txBox="1"/>
          <p:nvPr/>
        </p:nvSpPr>
        <p:spPr>
          <a:xfrm>
            <a:off x="6246676"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Cassandra puts the final touches on the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pitch presentation by adding a slide based on the summary of the annual report she had Copilot draft.</a:t>
            </a:r>
          </a:p>
        </p:txBody>
      </p:sp>
      <p:grpSp>
        <p:nvGrpSpPr>
          <p:cNvPr id="70" name="Group 69">
            <a:extLst>
              <a:ext uri="{FF2B5EF4-FFF2-40B4-BE49-F238E27FC236}">
                <a16:creationId xmlns:a16="http://schemas.microsoft.com/office/drawing/2014/main" id="{7FB61D80-9419-3D5F-CAC0-82945BD4F079}"/>
              </a:ext>
              <a:ext uri="{C183D7F6-B498-43B3-948B-1728B52AA6E4}">
                <adec:decorative xmlns:adec="http://schemas.microsoft.com/office/drawing/2017/decorative" val="1"/>
              </a:ext>
            </a:extLst>
          </p:cNvPr>
          <p:cNvGrpSpPr/>
          <p:nvPr/>
        </p:nvGrpSpPr>
        <p:grpSpPr>
          <a:xfrm>
            <a:off x="6246676" y="5003768"/>
            <a:ext cx="534543" cy="534543"/>
            <a:chOff x="9021721" y="8381781"/>
            <a:chExt cx="534543" cy="534543"/>
          </a:xfrm>
        </p:grpSpPr>
        <p:sp>
          <p:nvSpPr>
            <p:cNvPr id="71" name="Rounded Rectangle 46">
              <a:extLst>
                <a:ext uri="{FF2B5EF4-FFF2-40B4-BE49-F238E27FC236}">
                  <a16:creationId xmlns:a16="http://schemas.microsoft.com/office/drawing/2014/main" id="{0E385661-1BB9-5446-0BCB-F9B3DC9F29BA}"/>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2" name="Picture 4" descr="Microsoft PowerPoint Logo - PNG and Vector - Logo Download">
              <a:hlinkClick r:id="rId11"/>
              <a:extLst>
                <a:ext uri="{FF2B5EF4-FFF2-40B4-BE49-F238E27FC236}">
                  <a16:creationId xmlns:a16="http://schemas.microsoft.com/office/drawing/2014/main" id="{6753667C-EA86-17A8-F20E-919F63EAEED7}"/>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74" name="TextBox 73">
            <a:extLst>
              <a:ext uri="{FF2B5EF4-FFF2-40B4-BE49-F238E27FC236}">
                <a16:creationId xmlns:a16="http://schemas.microsoft.com/office/drawing/2014/main" id="{3760460A-47F0-E662-E87D-8D4529FB8386}"/>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79" name="Title 1">
            <a:extLst>
              <a:ext uri="{FF2B5EF4-FFF2-40B4-BE49-F238E27FC236}">
                <a16:creationId xmlns:a16="http://schemas.microsoft.com/office/drawing/2014/main" id="{1A9FE261-3D98-5DF4-DB71-815B3E4FC6FA}"/>
              </a:ext>
            </a:extLst>
          </p:cNvPr>
          <p:cNvSpPr txBox="1">
            <a:spLocks/>
          </p:cNvSpPr>
          <p:nvPr/>
        </p:nvSpPr>
        <p:spPr>
          <a:xfrm>
            <a:off x="6315091" y="5823006"/>
            <a:ext cx="2443118" cy="246221"/>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slide</a:t>
            </a:r>
            <a:r>
              <a:rPr kumimoji="0" lang="en-US" sz="800" b="1" i="0" u="none" strike="noStrike" kern="1200" cap="none" spc="0" normalizeH="0" baseline="0" noProof="0">
                <a:ln w="3175">
                  <a:noFill/>
                </a:ln>
                <a:solidFill>
                  <a:prstClr val="black"/>
                </a:solidFill>
                <a:effectLst/>
                <a:uLnTx/>
                <a:uFillTx/>
                <a:latin typeface="Segoe UI"/>
                <a:ea typeface="+mn-ea"/>
                <a:cs typeface="Segoe UI" pitchFamily="34" charset="0"/>
              </a:rPr>
              <a:t>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based on [copy in annual report summary]</a:t>
            </a:r>
          </a:p>
        </p:txBody>
      </p:sp>
      <p:sp>
        <p:nvSpPr>
          <p:cNvPr id="13" name="Rectangle: Rounded Corners 12">
            <a:extLst>
              <a:ext uri="{FF2B5EF4-FFF2-40B4-BE49-F238E27FC236}">
                <a16:creationId xmlns:a16="http://schemas.microsoft.com/office/drawing/2014/main" id="{7FACD4E1-5AB8-B5DB-3992-ED47CD027D49}"/>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30" name="TextBox 29">
            <a:extLst>
              <a:ext uri="{FF2B5EF4-FFF2-40B4-BE49-F238E27FC236}">
                <a16:creationId xmlns:a16="http://schemas.microsoft.com/office/drawing/2014/main" id="{AF9B5CBD-0698-BF25-70CB-6A257556ECD2}"/>
              </a:ext>
            </a:extLst>
          </p:cNvPr>
          <p:cNvSpPr txBox="1"/>
          <p:nvPr/>
        </p:nvSpPr>
        <p:spPr>
          <a:xfrm>
            <a:off x="3417469"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It's time for the pitch. Cassandra can focus on her presentation knowing Copilot is taking notes. She commands Copilot to list the questions asked so she can be sure everything gets answered during the call.</a:t>
            </a:r>
          </a:p>
        </p:txBody>
      </p:sp>
      <p:grpSp>
        <p:nvGrpSpPr>
          <p:cNvPr id="50" name="Group 49">
            <a:extLst>
              <a:ext uri="{FF2B5EF4-FFF2-40B4-BE49-F238E27FC236}">
                <a16:creationId xmlns:a16="http://schemas.microsoft.com/office/drawing/2014/main" id="{E73F24DA-78C0-555E-C1CD-C2E5D3DC5D46}"/>
              </a:ext>
              <a:ext uri="{C183D7F6-B498-43B3-948B-1728B52AA6E4}">
                <adec:decorative xmlns:adec="http://schemas.microsoft.com/office/drawing/2017/decorative" val="1"/>
              </a:ext>
            </a:extLst>
          </p:cNvPr>
          <p:cNvGrpSpPr/>
          <p:nvPr/>
        </p:nvGrpSpPr>
        <p:grpSpPr>
          <a:xfrm>
            <a:off x="3417469" y="5003768"/>
            <a:ext cx="534543" cy="534543"/>
            <a:chOff x="4236994" y="8381781"/>
            <a:chExt cx="534543" cy="534543"/>
          </a:xfrm>
        </p:grpSpPr>
        <p:sp>
          <p:nvSpPr>
            <p:cNvPr id="52" name="Rounded Rectangle 46">
              <a:extLst>
                <a:ext uri="{FF2B5EF4-FFF2-40B4-BE49-F238E27FC236}">
                  <a16:creationId xmlns:a16="http://schemas.microsoft.com/office/drawing/2014/main" id="{72650022-8794-8C66-C82C-F59FD8FF2DF2}"/>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3" name="Picture 6" descr="Microsoft Teams Logo, symbol, meaning, history, PNG">
              <a:hlinkClick r:id="rId13"/>
              <a:extLst>
                <a:ext uri="{FF2B5EF4-FFF2-40B4-BE49-F238E27FC236}">
                  <a16:creationId xmlns:a16="http://schemas.microsoft.com/office/drawing/2014/main" id="{605D8882-BCC6-F55A-E169-88C6B5C33992}"/>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TextBox 54">
            <a:extLst>
              <a:ext uri="{FF2B5EF4-FFF2-40B4-BE49-F238E27FC236}">
                <a16:creationId xmlns:a16="http://schemas.microsoft.com/office/drawing/2014/main" id="{AFEBBC28-F714-4CA2-76C1-AD92E676AD7B}"/>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73" name="Title 1">
            <a:extLst>
              <a:ext uri="{FF2B5EF4-FFF2-40B4-BE49-F238E27FC236}">
                <a16:creationId xmlns:a16="http://schemas.microsoft.com/office/drawing/2014/main" id="{9A3C749F-326A-BE50-0430-F2AA1BF82E38}"/>
              </a:ext>
            </a:extLst>
          </p:cNvPr>
          <p:cNvSpPr txBox="1">
            <a:spLocks/>
          </p:cNvSpPr>
          <p:nvPr/>
        </p:nvSpPr>
        <p:spPr>
          <a:xfrm>
            <a:off x="3480977" y="5823006"/>
            <a:ext cx="2443118" cy="246221"/>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questions were asked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during the meeting that have not been answered?</a:t>
            </a:r>
          </a:p>
        </p:txBody>
      </p:sp>
      <p:sp>
        <p:nvSpPr>
          <p:cNvPr id="6" name="Rectangle: Rounded Corners 5">
            <a:extLst>
              <a:ext uri="{FF2B5EF4-FFF2-40B4-BE49-F238E27FC236}">
                <a16:creationId xmlns:a16="http://schemas.microsoft.com/office/drawing/2014/main" id="{B6C1D59C-6389-9BB3-B77C-1E90B7FA330D}"/>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31" name="TextBox 30">
            <a:extLst>
              <a:ext uri="{FF2B5EF4-FFF2-40B4-BE49-F238E27FC236}">
                <a16:creationId xmlns:a16="http://schemas.microsoft.com/office/drawing/2014/main" id="{BC9BF66F-D48C-C152-205A-5518425D4833}"/>
              </a:ext>
            </a:extLst>
          </p:cNvPr>
          <p:cNvSpPr txBox="1"/>
          <p:nvPr/>
        </p:nvSpPr>
        <p:spPr>
          <a:xfrm>
            <a:off x="588263"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Cassandra has missed a few chats during the day. She sees that her team has been discussing a new product launch and commands Copilot to summarize the conversation to quickly catch up. </a:t>
            </a:r>
          </a:p>
        </p:txBody>
      </p:sp>
      <p:grpSp>
        <p:nvGrpSpPr>
          <p:cNvPr id="113" name="Group 112">
            <a:extLst>
              <a:ext uri="{FF2B5EF4-FFF2-40B4-BE49-F238E27FC236}">
                <a16:creationId xmlns:a16="http://schemas.microsoft.com/office/drawing/2014/main" id="{9076A5B6-D034-44BD-EBFF-1CF9E30EF430}"/>
              </a:ext>
              <a:ext uri="{C183D7F6-B498-43B3-948B-1728B52AA6E4}">
                <adec:decorative xmlns:adec="http://schemas.microsoft.com/office/drawing/2017/decorative" val="1"/>
              </a:ext>
            </a:extLst>
          </p:cNvPr>
          <p:cNvGrpSpPr/>
          <p:nvPr/>
        </p:nvGrpSpPr>
        <p:grpSpPr>
          <a:xfrm>
            <a:off x="588263" y="5003768"/>
            <a:ext cx="534543" cy="534543"/>
            <a:chOff x="4236994" y="8381781"/>
            <a:chExt cx="534543" cy="534543"/>
          </a:xfrm>
        </p:grpSpPr>
        <p:sp>
          <p:nvSpPr>
            <p:cNvPr id="114" name="Rounded Rectangle 46">
              <a:extLst>
                <a:ext uri="{FF2B5EF4-FFF2-40B4-BE49-F238E27FC236}">
                  <a16:creationId xmlns:a16="http://schemas.microsoft.com/office/drawing/2014/main" id="{767722FB-7B2A-8D3A-6B1F-AB00ADC3E854}"/>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5" name="Picture 6" descr="Microsoft Teams Logo, symbol, meaning, history, PNG">
              <a:hlinkClick r:id="rId13"/>
              <a:extLst>
                <a:ext uri="{FF2B5EF4-FFF2-40B4-BE49-F238E27FC236}">
                  <a16:creationId xmlns:a16="http://schemas.microsoft.com/office/drawing/2014/main" id="{CC0B84BA-6869-4D70-8298-01FF6273373B}"/>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16" name="TextBox 115">
            <a:extLst>
              <a:ext uri="{FF2B5EF4-FFF2-40B4-BE49-F238E27FC236}">
                <a16:creationId xmlns:a16="http://schemas.microsoft.com/office/drawing/2014/main" id="{787FEB34-577C-DB46-D64B-6FE6127AAFBB}"/>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64" name="Title 1">
            <a:extLst>
              <a:ext uri="{FF2B5EF4-FFF2-40B4-BE49-F238E27FC236}">
                <a16:creationId xmlns:a16="http://schemas.microsoft.com/office/drawing/2014/main" id="{CF5464CF-1D69-E237-8826-958FF54ADC17}"/>
              </a:ext>
            </a:extLst>
          </p:cNvPr>
          <p:cNvSpPr txBox="1">
            <a:spLocks/>
          </p:cNvSpPr>
          <p:nvPr/>
        </p:nvSpPr>
        <p:spPr>
          <a:xfrm>
            <a:off x="646864" y="5825888"/>
            <a:ext cx="2443118" cy="246221"/>
          </a:xfrm>
          <a:prstGeom prst="rect">
            <a:avLst/>
          </a:prstGeom>
        </p:spPr>
        <p:txBody>
          <a:bodyPr vert="horz" wrap="square" lIns="0" tIns="0" rIns="0" bIns="0" rtlCol="0" anchor="t">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this chat</a:t>
            </a:r>
            <a:r>
              <a:rPr kumimoji="0" lang="en-US" sz="800" b="1" i="0" u="none" strike="noStrike" kern="1200" cap="none" spc="0" normalizeH="0" baseline="0" noProof="0">
                <a:ln w="3175">
                  <a:noFill/>
                </a:ln>
                <a:solidFill>
                  <a:prstClr val="black"/>
                </a:solidFill>
                <a:effectLst/>
                <a:uLnTx/>
                <a:uFillTx/>
                <a:latin typeface="Segoe UI"/>
                <a:ea typeface="+mn-ea"/>
                <a:cs typeface="Segoe UI" pitchFamily="34" charset="0"/>
              </a:rPr>
              <a:t>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and make sure to include the key points and who made them.</a:t>
            </a:r>
          </a:p>
        </p:txBody>
      </p:sp>
      <p:pic>
        <p:nvPicPr>
          <p:cNvPr id="83" name="Picture 82" descr="Portrait of Cassandra">
            <a:extLst>
              <a:ext uri="{FF2B5EF4-FFF2-40B4-BE49-F238E27FC236}">
                <a16:creationId xmlns:a16="http://schemas.microsoft.com/office/drawing/2014/main" id="{A015F063-0302-17AA-DFB8-C166368F183E}"/>
              </a:ext>
            </a:extLst>
          </p:cNvPr>
          <p:cNvPicPr>
            <a:picLocks noChangeAspect="1"/>
          </p:cNvPicPr>
          <p:nvPr/>
        </p:nvPicPr>
        <p:blipFill rotWithShape="1">
          <a:blip r:embed="rId15">
            <a:extLst>
              <a:ext uri="{28A0092B-C50C-407E-A947-70E740481C1C}">
                <a14:useLocalDpi xmlns:a14="http://schemas.microsoft.com/office/drawing/2010/main" val="0"/>
              </a:ext>
            </a:extLst>
          </a:blip>
          <a:srcRect l="50101" t="16196" r="29491"/>
          <a:stretch/>
        </p:blipFill>
        <p:spPr>
          <a:xfrm>
            <a:off x="9831217" y="1536529"/>
            <a:ext cx="1951142" cy="5321471"/>
          </a:xfrm>
          <a:prstGeom prst="rect">
            <a:avLst/>
          </a:prstGeom>
        </p:spPr>
      </p:pic>
      <p:sp>
        <p:nvSpPr>
          <p:cNvPr id="89" name="Freeform: Shape 88">
            <a:extLst>
              <a:ext uri="{FF2B5EF4-FFF2-40B4-BE49-F238E27FC236}">
                <a16:creationId xmlns:a16="http://schemas.microsoft.com/office/drawing/2014/main" id="{14FD2890-8F23-CFC2-EECD-C147D7AECAC3}"/>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3" name="Rectangle 92">
            <a:extLst>
              <a:ext uri="{FF2B5EF4-FFF2-40B4-BE49-F238E27FC236}">
                <a16:creationId xmlns:a16="http://schemas.microsoft.com/office/drawing/2014/main" id="{44A4250A-4381-2EB4-0EDC-0D6A31493148}"/>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Cassandra is a sales lead at Contoso</a:t>
            </a:r>
            <a:endParaRPr kumimoji="0" lang="en-US" sz="1400" b="0" i="0" u="none" strike="noStrike" kern="1200" cap="none" spc="0" normalizeH="0" baseline="0" noProof="0">
              <a:ln>
                <a:noFill/>
              </a:ln>
              <a:solidFill>
                <a:prstClr val="white"/>
              </a:solidFill>
              <a:effectLst/>
              <a:uLnTx/>
              <a:uFillTx/>
              <a:latin typeface="Segoe UI Semibold"/>
              <a:ea typeface="+mn-ea"/>
              <a:cs typeface="Segoe UI"/>
            </a:endParaRPr>
          </a:p>
        </p:txBody>
      </p:sp>
    </p:spTree>
    <p:extLst>
      <p:ext uri="{BB962C8B-B14F-4D97-AF65-F5344CB8AC3E}">
        <p14:creationId xmlns:p14="http://schemas.microsoft.com/office/powerpoint/2010/main" val="195815046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4" y="2459504"/>
            <a:ext cx="5420650" cy="1938992"/>
          </a:xfrm>
        </p:spPr>
        <p:txBody>
          <a:bodyPr/>
          <a:lstStyle/>
          <a:p>
            <a:pPr algn="ctr"/>
            <a:r>
              <a:rPr lang="en-US" sz="4200">
                <a:gradFill flip="none">
                  <a:gsLst>
                    <a:gs pos="0">
                      <a:srgbClr val="3E76D4"/>
                    </a:gs>
                    <a:gs pos="50000">
                      <a:srgbClr val="8661C5"/>
                    </a:gs>
                    <a:gs pos="100000">
                      <a:srgbClr val="C73ECC"/>
                    </a:gs>
                  </a:gsLst>
                  <a:lin ang="2700000" scaled="1"/>
                  <a:tileRect/>
                </a:gradFill>
                <a:latin typeface="Segoe UI Semibold"/>
                <a:cs typeface="Segoe UI"/>
              </a:rPr>
              <a:t>Copilot for Microsoft 365 </a:t>
            </a:r>
            <a:br>
              <a:rPr lang="en-US" sz="4200" dirty="0"/>
            </a:br>
            <a:r>
              <a:rPr lang="en-US" sz="4200">
                <a:cs typeface="Segoe UI"/>
              </a:rPr>
              <a:t>AI for Marketing</a:t>
            </a:r>
            <a:endParaRPr lang="en-US">
              <a:cs typeface="Segoe UI"/>
            </a:endParaRPr>
          </a:p>
        </p:txBody>
      </p:sp>
      <p:pic>
        <p:nvPicPr>
          <p:cNvPr id="2" name="Picture 2" descr="Microsoft Copilot logo">
            <a:extLst>
              <a:ext uri="{FF2B5EF4-FFF2-40B4-BE49-F238E27FC236}">
                <a16:creationId xmlns:a16="http://schemas.microsoft.com/office/drawing/2014/main" id="{47DB4199-7EF2-1894-5387-B4BD7BDE201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0AB2AF80-AD3C-9B24-6A7A-B623BA4EA90E}"/>
              </a:ext>
              <a:ext uri="{C183D7F6-B498-43B3-948B-1728B52AA6E4}">
                <adec:decorative xmlns:adec="http://schemas.microsoft.com/office/drawing/2017/decorative" val="1"/>
              </a:ext>
            </a:extLst>
          </p:cNvPr>
          <p:cNvGrpSpPr/>
          <p:nvPr/>
        </p:nvGrpSpPr>
        <p:grpSpPr>
          <a:xfrm>
            <a:off x="6461096" y="946407"/>
            <a:ext cx="4965186" cy="4965186"/>
            <a:chOff x="448978" y="1473296"/>
            <a:chExt cx="4253520" cy="4253520"/>
          </a:xfrm>
        </p:grpSpPr>
        <p:sp>
          <p:nvSpPr>
            <p:cNvPr id="29" name="Oval 28">
              <a:extLst>
                <a:ext uri="{FF2B5EF4-FFF2-40B4-BE49-F238E27FC236}">
                  <a16:creationId xmlns:a16="http://schemas.microsoft.com/office/drawing/2014/main" id="{ECEC9678-B85A-F30A-4621-9695704FA2E2}"/>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30" name="Picture 29">
              <a:extLst>
                <a:ext uri="{FF2B5EF4-FFF2-40B4-BE49-F238E27FC236}">
                  <a16:creationId xmlns:a16="http://schemas.microsoft.com/office/drawing/2014/main" id="{09E456EB-F644-1801-D79F-8DEF7EDAFF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659" t="22908" r="11867" b="19274"/>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203885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093E18-1DF5-1345-6FB1-A22E8CF3B374}"/>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Rectangle: Rounded Corners 6">
            <a:extLst>
              <a:ext uri="{FF2B5EF4-FFF2-40B4-BE49-F238E27FC236}">
                <a16:creationId xmlns:a16="http://schemas.microsoft.com/office/drawing/2014/main" id="{CDFF2152-5DFB-EE9B-B6CD-B68AAABB6000}"/>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3">
            <a:extLst>
              <a:ext uri="{FF2B5EF4-FFF2-40B4-BE49-F238E27FC236}">
                <a16:creationId xmlns:a16="http://schemas.microsoft.com/office/drawing/2014/main" id="{56BC5527-CD6C-E821-E9DE-F5A9322B3BC6}"/>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No one needs to start from scratch</a:t>
            </a:r>
          </a:p>
        </p:txBody>
      </p:sp>
      <p:sp>
        <p:nvSpPr>
          <p:cNvPr id="4" name="TextBox 3">
            <a:extLst>
              <a:ext uri="{FF2B5EF4-FFF2-40B4-BE49-F238E27FC236}">
                <a16:creationId xmlns:a16="http://schemas.microsoft.com/office/drawing/2014/main" id="{3E2F63C6-0A45-AC29-CF06-D228B0518C9F}"/>
              </a:ext>
            </a:extLst>
          </p:cNvPr>
          <p:cNvSpPr txBox="1"/>
          <p:nvPr/>
        </p:nvSpPr>
        <p:spPr>
          <a:xfrm>
            <a:off x="2112865" y="2924282"/>
            <a:ext cx="7966269" cy="1354217"/>
          </a:xfrm>
          <a:prstGeom prst="rect">
            <a:avLst/>
          </a:prstGeom>
        </p:spPr>
        <p:txBody>
          <a:bodyPr wrap="square" lIns="0" tIns="0" rIns="0" bIns="0" anchor="ctr">
            <a:spAutoFit/>
          </a:bodyPr>
          <a:lstStyle/>
          <a:p>
            <a:pPr algn="ctr">
              <a:spcBef>
                <a:spcPts val="3600"/>
              </a:spcBef>
              <a:defRPr/>
            </a:pPr>
            <a:r>
              <a:rPr lang="en-US" sz="6000">
                <a:ln w="3175">
                  <a:noFill/>
                </a:ln>
                <a:gradFill>
                  <a:gsLst>
                    <a:gs pos="33000">
                      <a:srgbClr val="1F78D4"/>
                    </a:gs>
                    <a:gs pos="81000">
                      <a:srgbClr val="8678D6"/>
                    </a:gs>
                  </a:gsLst>
                  <a:lin ang="2700000" scaled="1"/>
                </a:gradFill>
                <a:latin typeface="Segoe UI Semibold"/>
              </a:rPr>
              <a:t>73</a:t>
            </a: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 of people </a:t>
            </a:r>
            <a:br>
              <a:rPr lang="en-US" sz="2800" b="0" i="0" u="none" strike="noStrike" kern="1200" cap="none" spc="0" normalizeH="0" baseline="0" noProof="0">
                <a:ln w="3175">
                  <a:noFill/>
                </a:ln>
                <a:effectLst/>
                <a:uLnTx/>
                <a:uFillTx/>
                <a:latin typeface="Segoe UI Semibold"/>
                <a:ea typeface="+mj-lt"/>
                <a:cs typeface="Segoe UI" pitchFamily="34" charset="0"/>
              </a:rPr>
            </a:br>
            <a:r>
              <a:rPr kumimoji="0" lang="en-US" sz="2800" b="0" i="0" u="none" strike="noStrike" kern="1200" cap="none" spc="0" normalizeH="0" baseline="0" noProof="0">
                <a:ln>
                  <a:noFill/>
                </a:ln>
                <a:solidFill>
                  <a:prstClr val="black"/>
                </a:solidFill>
                <a:effectLst/>
                <a:uLnTx/>
                <a:uFillTx/>
                <a:latin typeface="Segoe UI"/>
                <a:ea typeface="+mj-lt"/>
                <a:cs typeface="Segoe UI"/>
              </a:rPr>
              <a:t>are </a:t>
            </a:r>
            <a:r>
              <a:rPr lang="en-US" sz="2800">
                <a:solidFill>
                  <a:prstClr val="black"/>
                </a:solidFill>
                <a:latin typeface="Segoe UI"/>
                <a:ea typeface="+mj-lt"/>
                <a:cs typeface="Segoe UI"/>
              </a:rPr>
              <a:t>comfortable using AI for creative work</a:t>
            </a:r>
            <a:endParaRPr lang="en-US" sz="2800" b="0" i="0" u="none" strike="noStrike" kern="1200" cap="none" spc="0" normalizeH="0" baseline="0" noProof="0">
              <a:ln>
                <a:noFill/>
              </a:ln>
              <a:solidFill>
                <a:prstClr val="black"/>
              </a:solidFill>
              <a:effectLst/>
              <a:uLnTx/>
              <a:uFillTx/>
              <a:latin typeface="Segoe UI"/>
              <a:cs typeface="Segoe UI"/>
            </a:endParaRPr>
          </a:p>
        </p:txBody>
      </p:sp>
      <p:sp>
        <p:nvSpPr>
          <p:cNvPr id="7" name="TextBox 6">
            <a:extLst>
              <a:ext uri="{FF2B5EF4-FFF2-40B4-BE49-F238E27FC236}">
                <a16:creationId xmlns:a16="http://schemas.microsoft.com/office/drawing/2014/main" id="{18E6A1D0-10B8-1C7A-C13F-6E969C009126}"/>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284053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300"/>
                                        <p:tgtEl>
                                          <p:spTgt spid="6"/>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26">
            <a:extLst>
              <a:ext uri="{FF2B5EF4-FFF2-40B4-BE49-F238E27FC236}">
                <a16:creationId xmlns:a16="http://schemas.microsoft.com/office/drawing/2014/main" id="{5248A115-E826-5085-2A7F-90D76DAA34DC}"/>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grpSp>
          <p:nvGrpSpPr>
            <p:cNvPr id="124" name="Group 123">
              <a:extLst>
                <a:ext uri="{FF2B5EF4-FFF2-40B4-BE49-F238E27FC236}">
                  <a16:creationId xmlns:a16="http://schemas.microsoft.com/office/drawing/2014/main" id="{C3DA62A7-3730-AD04-3962-54FC036F240F}"/>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sp>
            <p:nvSpPr>
              <p:cNvPr id="55" name="Rectangle: Single Corner Rounded 54">
                <a:extLst>
                  <a:ext uri="{FF2B5EF4-FFF2-40B4-BE49-F238E27FC236}">
                    <a16:creationId xmlns:a16="http://schemas.microsoft.com/office/drawing/2014/main" id="{5222704A-38E9-E1DC-EAD1-3AFFD86DE342}"/>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123" name="Group 122">
                <a:extLst>
                  <a:ext uri="{FF2B5EF4-FFF2-40B4-BE49-F238E27FC236}">
                    <a16:creationId xmlns:a16="http://schemas.microsoft.com/office/drawing/2014/main" id="{E154F2BD-D5BC-A00C-3E37-910331F3AA07}"/>
                  </a:ext>
                  <a:ext uri="{C183D7F6-B498-43B3-948B-1728B52AA6E4}">
                    <adec:decorative xmlns:adec="http://schemas.microsoft.com/office/drawing/2017/decorative" val="1"/>
                  </a:ext>
                </a:extLst>
              </p:cNvPr>
              <p:cNvGrpSpPr/>
              <p:nvPr/>
            </p:nvGrpSpPr>
            <p:grpSpPr>
              <a:xfrm>
                <a:off x="-2" y="1103972"/>
                <a:ext cx="12205140" cy="5414304"/>
                <a:chOff x="-2" y="1103972"/>
                <a:chExt cx="12205140" cy="5414304"/>
              </a:xfrm>
            </p:grpSpPr>
            <p:pic>
              <p:nvPicPr>
                <p:cNvPr id="53" name="Picture 52">
                  <a:extLst>
                    <a:ext uri="{FF2B5EF4-FFF2-40B4-BE49-F238E27FC236}">
                      <a16:creationId xmlns:a16="http://schemas.microsoft.com/office/drawing/2014/main" id="{20EA3E61-4CC5-A5B8-04FA-EA5E4767CBC3}"/>
                    </a:ext>
                    <a:ext uri="{C183D7F6-B498-43B3-948B-1728B52AA6E4}">
                      <adec:decorative xmlns:adec="http://schemas.microsoft.com/office/drawing/2017/decorative" val="1"/>
                    </a:ext>
                  </a:extLst>
                </p:cNvPr>
                <p:cNvPicPr>
                  <a:picLocks/>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56" name="Rectangle: Top Corners Rounded 55">
                  <a:extLst>
                    <a:ext uri="{FF2B5EF4-FFF2-40B4-BE49-F238E27FC236}">
                      <a16:creationId xmlns:a16="http://schemas.microsoft.com/office/drawing/2014/main" id="{4FD35B47-94D2-4C32-2A14-368E35F43007}"/>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57" name="Group 56">
                  <a:extLst>
                    <a:ext uri="{FF2B5EF4-FFF2-40B4-BE49-F238E27FC236}">
                      <a16:creationId xmlns:a16="http://schemas.microsoft.com/office/drawing/2014/main" id="{DED5E704-8A69-E536-7D01-4F6CB19FBDE8}"/>
                    </a:ext>
                  </a:extLst>
                </p:cNvPr>
                <p:cNvGrpSpPr/>
                <p:nvPr/>
              </p:nvGrpSpPr>
              <p:grpSpPr>
                <a:xfrm>
                  <a:off x="-2" y="1103972"/>
                  <a:ext cx="12205140" cy="4806944"/>
                  <a:chOff x="-2" y="1103972"/>
                  <a:chExt cx="12205140" cy="4806944"/>
                </a:xfrm>
              </p:grpSpPr>
              <p:sp>
                <p:nvSpPr>
                  <p:cNvPr id="77" name="Arrow: Bent 76">
                    <a:extLst>
                      <a:ext uri="{FF2B5EF4-FFF2-40B4-BE49-F238E27FC236}">
                        <a16:creationId xmlns:a16="http://schemas.microsoft.com/office/drawing/2014/main" id="{E33BF40B-95C5-868E-A856-FAB89049F167}"/>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8" name="Arrow: Bent 77">
                    <a:extLst>
                      <a:ext uri="{FF2B5EF4-FFF2-40B4-BE49-F238E27FC236}">
                        <a16:creationId xmlns:a16="http://schemas.microsoft.com/office/drawing/2014/main" id="{A86D2EE7-078B-4656-BEA3-59B68BAFC8E9}"/>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58" name="Rectangle: Rounded Corners 6">
                  <a:extLst>
                    <a:ext uri="{FF2B5EF4-FFF2-40B4-BE49-F238E27FC236}">
                      <a16:creationId xmlns:a16="http://schemas.microsoft.com/office/drawing/2014/main" id="{20E2639F-BEC2-B4DD-4451-92BB2BB12CF7}"/>
                    </a:ext>
                    <a:ext uri="{C183D7F6-B498-43B3-948B-1728B52AA6E4}">
                      <adec:decorative xmlns:adec="http://schemas.microsoft.com/office/drawing/2017/decorative" val="1"/>
                    </a:ext>
                  </a:extLst>
                </p:cNvPr>
                <p:cNvSpPr/>
                <p:nvPr/>
              </p:nvSpPr>
              <p:spPr bwMode="auto">
                <a:xfrm>
                  <a:off x="4038600"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67" name="Straight Connector 66">
                  <a:extLst>
                    <a:ext uri="{FF2B5EF4-FFF2-40B4-BE49-F238E27FC236}">
                      <a16:creationId xmlns:a16="http://schemas.microsoft.com/office/drawing/2014/main" id="{31F453C0-C7A8-5B88-4200-015184D4C457}"/>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2F2E38D-B911-9B59-BBBB-663B167236E1}"/>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EF1F735-4E9D-F5EB-B96B-07E73873226D}"/>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476A28BA-BBC1-D41C-5A10-14AD23AB0BEE}"/>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CE3F0D55-1427-6A74-765F-306BA1D82965}"/>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16B29C2-1139-DF12-99CF-91CD4D814607}"/>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8C17090B-9ABC-922F-4D63-DE2BE57DD3A8}"/>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2C702C7-3A37-00C4-B308-E46A7798F3D8}"/>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77852EBB-31A3-8FAE-1510-F6D7AB0795DC}"/>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529D0AB-91A5-F4DF-CD6F-286DD2D05362}"/>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cxnSp>
          <p:nvCxnSpPr>
            <p:cNvPr id="121" name="Straight Connector 120">
              <a:extLst>
                <a:ext uri="{FF2B5EF4-FFF2-40B4-BE49-F238E27FC236}">
                  <a16:creationId xmlns:a16="http://schemas.microsoft.com/office/drawing/2014/main" id="{E5B77CAC-573C-FC69-D851-1AE9746CA640}"/>
                </a:ext>
                <a:ext uri="{C183D7F6-B498-43B3-948B-1728B52AA6E4}">
                  <adec:decorative xmlns:adec="http://schemas.microsoft.com/office/drawing/2017/decorative" val="1"/>
                </a:ext>
              </a:extLst>
            </p:cNvPr>
            <p:cNvCxnSpPr>
              <a:cxnSpLocks/>
            </p:cNvCxnSpPr>
            <p:nvPr/>
          </p:nvCxnSpPr>
          <p:spPr>
            <a:xfrm>
              <a:off x="7639194"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B97A8A9-BCA6-B0C5-3ED0-046E52E16B21}"/>
                </a:ext>
                <a:ext uri="{C183D7F6-B498-43B3-948B-1728B52AA6E4}">
                  <adec:decorative xmlns:adec="http://schemas.microsoft.com/office/drawing/2017/decorative" val="1"/>
                </a:ext>
              </a:extLst>
            </p:cNvPr>
            <p:cNvCxnSpPr>
              <a:cxnSpLocks/>
            </p:cNvCxnSpPr>
            <p:nvPr/>
          </p:nvCxnSpPr>
          <p:spPr>
            <a:xfrm>
              <a:off x="10172982"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Create a marketing pitch in record time</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2" name="Picture 2" descr="Microsoft Copilot logo">
            <a:extLst>
              <a:ext uri="{FF2B5EF4-FFF2-40B4-BE49-F238E27FC236}">
                <a16:creationId xmlns:a16="http://schemas.microsoft.com/office/drawing/2014/main" id="{AFC6726F-8D8A-F5C0-DD85-721A1B74515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79" name="TextBox 78">
            <a:extLst>
              <a:ext uri="{FF2B5EF4-FFF2-40B4-BE49-F238E27FC236}">
                <a16:creationId xmlns:a16="http://schemas.microsoft.com/office/drawing/2014/main" id="{B457D16C-C53A-D400-CC26-60589A62F2E2}"/>
              </a:ext>
            </a:extLst>
          </p:cNvPr>
          <p:cNvSpPr txBox="1"/>
          <p:nvPr/>
        </p:nvSpPr>
        <p:spPr>
          <a:xfrm>
            <a:off x="588963" y="1524000"/>
            <a:ext cx="2814637" cy="1969770"/>
          </a:xfrm>
          <a:prstGeom prst="rect">
            <a:avLst/>
          </a:prstGeom>
          <a:noFill/>
        </p:spPr>
        <p:txBody>
          <a:bodyPr wrap="square" lIns="0" tIns="0" rIns="0" bIns="0" rtlCol="0" anchor="t">
            <a:spAutoFit/>
          </a:bodyPr>
          <a:lstStyle/>
          <a:p>
            <a:pPr marL="0" marR="0" lvl="0" indent="0" algn="l" defTabSz="914400" rtl="0" eaLnBrk="1" fontAlgn="base"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From developing strategic marketing plans, to collaborating with other teams, to composing copy, Copilot works alongside marketing teams, so they can focus on turning ideas into qualified revenue opportunities. ​</a:t>
            </a:r>
          </a:p>
        </p:txBody>
      </p:sp>
      <p:grpSp>
        <p:nvGrpSpPr>
          <p:cNvPr id="18" name="Group 17">
            <a:extLst>
              <a:ext uri="{FF2B5EF4-FFF2-40B4-BE49-F238E27FC236}">
                <a16:creationId xmlns:a16="http://schemas.microsoft.com/office/drawing/2014/main" id="{EA75DD64-883C-8750-831F-3680D4A9A230}"/>
              </a:ext>
              <a:ext uri="{C183D7F6-B498-43B3-948B-1728B52AA6E4}">
                <adec:decorative xmlns:adec="http://schemas.microsoft.com/office/drawing/2017/decorative" val="1"/>
              </a:ext>
            </a:extLst>
          </p:cNvPr>
          <p:cNvGrpSpPr>
            <a:grpSpLocks/>
          </p:cNvGrpSpPr>
          <p:nvPr/>
        </p:nvGrpSpPr>
        <p:grpSpPr>
          <a:xfrm>
            <a:off x="4173992" y="1313320"/>
            <a:ext cx="534543" cy="534543"/>
            <a:chOff x="12778532" y="5665565"/>
            <a:chExt cx="534543" cy="534543"/>
          </a:xfrm>
        </p:grpSpPr>
        <p:sp>
          <p:nvSpPr>
            <p:cNvPr id="19" name="Rounded Rectangle 46">
              <a:hlinkClick r:id="rId6"/>
              <a:extLst>
                <a:ext uri="{FF2B5EF4-FFF2-40B4-BE49-F238E27FC236}">
                  <a16:creationId xmlns:a16="http://schemas.microsoft.com/office/drawing/2014/main" id="{0BC8EE56-6457-80EF-D354-54D2899EF9A4}"/>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 name="Picture 22" descr="A picture containing graphics, logo, symbol, electric blue&#10;&#10;Description automatically generated">
              <a:hlinkClick r:id="rId6"/>
              <a:extLst>
                <a:ext uri="{FF2B5EF4-FFF2-40B4-BE49-F238E27FC236}">
                  <a16:creationId xmlns:a16="http://schemas.microsoft.com/office/drawing/2014/main" id="{85A06128-B1EA-BBB6-976C-30E2BBD40A27}"/>
                </a:ext>
              </a:extLst>
            </p:cNvPr>
            <p:cNvPicPr>
              <a:picLocks noChangeAspect="1"/>
            </p:cNvPicPr>
            <p:nvPr/>
          </p:nvPicPr>
          <p:blipFill>
            <a:blip r:embed="rId7"/>
            <a:stretch>
              <a:fillRect/>
            </a:stretch>
          </p:blipFill>
          <p:spPr>
            <a:xfrm>
              <a:off x="12870088" y="5768479"/>
              <a:ext cx="382583" cy="371252"/>
            </a:xfrm>
            <a:prstGeom prst="rect">
              <a:avLst/>
            </a:prstGeom>
          </p:spPr>
        </p:pic>
      </p:grpSp>
      <p:sp>
        <p:nvSpPr>
          <p:cNvPr id="85" name="TextBox 84">
            <a:extLst>
              <a:ext uri="{FF2B5EF4-FFF2-40B4-BE49-F238E27FC236}">
                <a16:creationId xmlns:a16="http://schemas.microsoft.com/office/drawing/2014/main" id="{099B3905-7EC1-AD19-BC29-83D17923BF1E}"/>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a:defRPr/>
            </a:pPr>
            <a:r>
              <a:rPr lang="en-US">
                <a:solidFill>
                  <a:prstClr val="black"/>
                </a:solidFill>
                <a:latin typeface="Segoe UI Semibold"/>
              </a:rPr>
              <a:t>Microsoft Copilot</a:t>
            </a:r>
            <a:endParaRPr kumimoji="0" lang="en-US" sz="1200" b="0" i="0" u="none" strike="noStrike" kern="1200" cap="none" spc="0" normalizeH="0" baseline="0" noProof="0">
              <a:ln>
                <a:noFill/>
              </a:ln>
              <a:solidFill>
                <a:prstClr val="black"/>
              </a:solidFill>
              <a:effectLst/>
              <a:uLnTx/>
              <a:uFillTx/>
              <a:latin typeface="Segoe UI Semibold"/>
              <a:ea typeface="+mn-ea"/>
              <a:cs typeface="+mn-cs"/>
            </a:endParaRPr>
          </a:p>
        </p:txBody>
      </p:sp>
      <p:sp>
        <p:nvSpPr>
          <p:cNvPr id="86" name="TextBox 85">
            <a:extLst>
              <a:ext uri="{FF2B5EF4-FFF2-40B4-BE49-F238E27FC236}">
                <a16:creationId xmlns:a16="http://schemas.microsoft.com/office/drawing/2014/main" id="{7885ACFF-E554-4A07-2F72-FFB76D0BA631}"/>
              </a:ext>
              <a:ext uri="{C183D7F6-B498-43B3-948B-1728B52AA6E4}">
                <adec:decorative xmlns:adec="http://schemas.microsoft.com/office/drawing/2017/decorative" val="0"/>
              </a:ext>
            </a:extLst>
          </p:cNvPr>
          <p:cNvSpPr txBox="1"/>
          <p:nvPr/>
        </p:nvSpPr>
        <p:spPr>
          <a:xfrm>
            <a:off x="6756400" y="1411315"/>
            <a:ext cx="4852987" cy="338554"/>
          </a:xfrm>
          <a:prstGeom prst="rect">
            <a:avLst/>
          </a:prstGeom>
          <a:noFill/>
        </p:spPr>
        <p:txBody>
          <a:bodyPr wrap="square" lIns="0" tIns="0" rIns="0" bIns="0" rtlCol="0" anchor="ctr">
            <a:spAutoFit/>
          </a:bodyPr>
          <a:lstStyle/>
          <a:p>
            <a:pPr defTabSz="914367">
              <a:spcAft>
                <a:spcPts val="1364"/>
              </a:spcAft>
              <a:defRPr/>
            </a:pPr>
            <a:r>
              <a:rPr kumimoji="0" lang="en-US" sz="1100" b="0" i="0" u="none" strike="noStrike" kern="1200" cap="none" spc="0" normalizeH="0" baseline="0" noProof="0">
                <a:ln>
                  <a:noFill/>
                </a:ln>
                <a:solidFill>
                  <a:prstClr val="black"/>
                </a:solidFill>
                <a:effectLst/>
                <a:uLnTx/>
                <a:uFillTx/>
                <a:latin typeface="Segoe UI"/>
                <a:ea typeface="+mn-ea"/>
                <a:cs typeface="+mn-cs"/>
              </a:rPr>
              <a:t>Utilize </a:t>
            </a:r>
            <a:r>
              <a:rPr lang="en-US" sz="1100">
                <a:solidFill>
                  <a:prstClr val="black"/>
                </a:solidFill>
                <a:latin typeface="Segoe UI"/>
              </a:rPr>
              <a:t>Microsoft Copilot</a:t>
            </a:r>
            <a:r>
              <a:rPr kumimoji="0" lang="en-US" sz="1100" b="0" i="0" u="none" strike="noStrike" kern="1200" cap="none" spc="0" normalizeH="0" baseline="0" noProof="0">
                <a:ln>
                  <a:noFill/>
                </a:ln>
                <a:solidFill>
                  <a:prstClr val="black"/>
                </a:solidFill>
                <a:effectLst/>
                <a:uLnTx/>
                <a:uFillTx/>
                <a:latin typeface="Segoe UI"/>
                <a:ea typeface="+mn-ea"/>
                <a:cs typeface="+mn-cs"/>
              </a:rPr>
              <a:t> to discover market research data and understand </a:t>
            </a:r>
            <a:r>
              <a:rPr kumimoji="0" lang="en-US" sz="1100" b="0" i="0" u="none" strike="noStrike" kern="1200" cap="none" spc="0" normalizeH="0" baseline="0" noProof="0" dirty="0">
                <a:ln>
                  <a:noFill/>
                </a:ln>
                <a:solidFill>
                  <a:prstClr val="black"/>
                </a:solidFill>
                <a:effectLst/>
                <a:uLnTx/>
                <a:uFillTx/>
                <a:latin typeface="Segoe UI"/>
                <a:ea typeface="+mn-ea"/>
                <a:cs typeface="+mn-cs"/>
              </a:rPr>
              <a:t>the key competitive offerings in each targeted market.</a:t>
            </a:r>
          </a:p>
        </p:txBody>
      </p:sp>
      <p:grpSp>
        <p:nvGrpSpPr>
          <p:cNvPr id="32" name="Group 31">
            <a:extLst>
              <a:ext uri="{FF2B5EF4-FFF2-40B4-BE49-F238E27FC236}">
                <a16:creationId xmlns:a16="http://schemas.microsoft.com/office/drawing/2014/main" id="{46567ABD-EE3E-F973-DC4F-A85704CF760B}"/>
              </a:ext>
              <a:ext uri="{C183D7F6-B498-43B3-948B-1728B52AA6E4}">
                <adec:decorative xmlns:adec="http://schemas.microsoft.com/office/drawing/2017/decorative" val="1"/>
              </a:ext>
            </a:extLst>
          </p:cNvPr>
          <p:cNvGrpSpPr>
            <a:grpSpLocks/>
          </p:cNvGrpSpPr>
          <p:nvPr/>
        </p:nvGrpSpPr>
        <p:grpSpPr>
          <a:xfrm>
            <a:off x="4173992" y="2084475"/>
            <a:ext cx="534543" cy="534543"/>
            <a:chOff x="5831903" y="8381781"/>
            <a:chExt cx="534543" cy="534543"/>
          </a:xfrm>
        </p:grpSpPr>
        <p:sp>
          <p:nvSpPr>
            <p:cNvPr id="35" name="Rounded Rectangle 46">
              <a:extLst>
                <a:ext uri="{FF2B5EF4-FFF2-40B4-BE49-F238E27FC236}">
                  <a16:creationId xmlns:a16="http://schemas.microsoft.com/office/drawing/2014/main" id="{92505A31-4336-0BAB-67B0-6848377AF63C}"/>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6" name="Picture 8" descr="Microsoft Excel Logo - PNG and Vector - Logo Download">
              <a:hlinkClick r:id="rId8"/>
              <a:extLst>
                <a:ext uri="{FF2B5EF4-FFF2-40B4-BE49-F238E27FC236}">
                  <a16:creationId xmlns:a16="http://schemas.microsoft.com/office/drawing/2014/main" id="{A9FF715B-CB8F-DA56-DCA1-43A53A6932DE}"/>
                </a:ext>
              </a:extLst>
            </p:cNvPr>
            <p:cNvPicPr>
              <a:picLocks noChangeArrowheads="1"/>
            </p:cNvPicPr>
            <p:nvPr/>
          </p:nvPicPr>
          <p:blipFill rotWithShape="1">
            <a:blip r:embed="rId9"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90" name="TextBox 89">
            <a:extLst>
              <a:ext uri="{FF2B5EF4-FFF2-40B4-BE49-F238E27FC236}">
                <a16:creationId xmlns:a16="http://schemas.microsoft.com/office/drawing/2014/main" id="{F62B9145-0DD5-F1A8-B54F-C904D98719DB}"/>
              </a:ext>
              <a:ext uri="{C183D7F6-B498-43B3-948B-1728B52AA6E4}">
                <adec:decorative xmlns:adec="http://schemas.microsoft.com/office/drawing/2017/decorative" val="0"/>
              </a:ext>
            </a:extLst>
          </p:cNvPr>
          <p:cNvSpPr txBox="1"/>
          <p:nvPr/>
        </p:nvSpPr>
        <p:spPr>
          <a:xfrm>
            <a:off x="4953152" y="225941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91" name="TextBox 90">
            <a:extLst>
              <a:ext uri="{FF2B5EF4-FFF2-40B4-BE49-F238E27FC236}">
                <a16:creationId xmlns:a16="http://schemas.microsoft.com/office/drawing/2014/main" id="{00433390-517A-1182-BFE4-EC040548BEEC}"/>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trends and outliers in the latest market research to identify which markets to target with promotions. </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47" name="Group 46">
            <a:extLst>
              <a:ext uri="{FF2B5EF4-FFF2-40B4-BE49-F238E27FC236}">
                <a16:creationId xmlns:a16="http://schemas.microsoft.com/office/drawing/2014/main" id="{EBD1ACF0-A3D7-CEEE-5793-E75679F1B514}"/>
              </a:ext>
              <a:ext uri="{C183D7F6-B498-43B3-948B-1728B52AA6E4}">
                <adec:decorative xmlns:adec="http://schemas.microsoft.com/office/drawing/2017/decorative" val="1"/>
              </a:ext>
            </a:extLst>
          </p:cNvPr>
          <p:cNvGrpSpPr>
            <a:grpSpLocks/>
          </p:cNvGrpSpPr>
          <p:nvPr/>
        </p:nvGrpSpPr>
        <p:grpSpPr>
          <a:xfrm>
            <a:off x="4173992" y="2855630"/>
            <a:ext cx="534543" cy="534543"/>
            <a:chOff x="1047176" y="8381781"/>
            <a:chExt cx="534543" cy="534543"/>
          </a:xfrm>
        </p:grpSpPr>
        <p:sp>
          <p:nvSpPr>
            <p:cNvPr id="49" name="server_2" title="Icon of a server with a padlock in the lower right corner">
              <a:extLst>
                <a:ext uri="{FF2B5EF4-FFF2-40B4-BE49-F238E27FC236}">
                  <a16:creationId xmlns:a16="http://schemas.microsoft.com/office/drawing/2014/main" id="{D8327EDC-073F-C508-1E3A-317C4DF18FF3}"/>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50" name="Rounded Rectangle 46">
              <a:extLst>
                <a:ext uri="{FF2B5EF4-FFF2-40B4-BE49-F238E27FC236}">
                  <a16:creationId xmlns:a16="http://schemas.microsoft.com/office/drawing/2014/main" id="{65180C12-70E9-6A2C-1470-5B66416D0B7F}"/>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2" name="Picture 10" descr="Microsoft Word Logo - PNG and Vector - Logo Download">
              <a:hlinkClick r:id="rId10"/>
              <a:extLst>
                <a:ext uri="{FF2B5EF4-FFF2-40B4-BE49-F238E27FC236}">
                  <a16:creationId xmlns:a16="http://schemas.microsoft.com/office/drawing/2014/main" id="{9F56BE5A-CAA6-F7A5-54E3-19D50EADB52F}"/>
                </a:ext>
              </a:extLst>
            </p:cNvPr>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95" name="TextBox 94">
            <a:extLst>
              <a:ext uri="{FF2B5EF4-FFF2-40B4-BE49-F238E27FC236}">
                <a16:creationId xmlns:a16="http://schemas.microsoft.com/office/drawing/2014/main" id="{C9BC299E-8F69-D4B9-A367-C5FF7E343375}"/>
              </a:ext>
              <a:ext uri="{C183D7F6-B498-43B3-948B-1728B52AA6E4}">
                <adec:decorative xmlns:adec="http://schemas.microsoft.com/office/drawing/2017/decorative" val="0"/>
              </a:ext>
            </a:extLst>
          </p:cNvPr>
          <p:cNvSpPr txBox="1"/>
          <p:nvPr/>
        </p:nvSpPr>
        <p:spPr>
          <a:xfrm>
            <a:off x="4953152" y="3030566"/>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96" name="TextBox 95">
            <a:extLst>
              <a:ext uri="{FF2B5EF4-FFF2-40B4-BE49-F238E27FC236}">
                <a16:creationId xmlns:a16="http://schemas.microsoft.com/office/drawing/2014/main" id="{C166612E-190F-571F-4995-9CB610CB8B0B}"/>
              </a:ext>
              <a:ext uri="{C183D7F6-B498-43B3-948B-1728B52AA6E4}">
                <adec:decorative xmlns:adec="http://schemas.microsoft.com/office/drawing/2017/decorative" val="0"/>
              </a:ext>
            </a:extLst>
          </p:cNvPr>
          <p:cNvSpPr txBox="1"/>
          <p:nvPr/>
        </p:nvSpPr>
        <p:spPr>
          <a:xfrm>
            <a:off x="6756400" y="3038262"/>
            <a:ext cx="4852987" cy="169277"/>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Command Copilot to draft a targeted promotion plan with suggested taglines.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29" name="Group 1028">
            <a:extLst>
              <a:ext uri="{FF2B5EF4-FFF2-40B4-BE49-F238E27FC236}">
                <a16:creationId xmlns:a16="http://schemas.microsoft.com/office/drawing/2014/main" id="{26DC41D1-EA82-7356-938B-DBD277EE06AB}"/>
              </a:ext>
              <a:ext uri="{C183D7F6-B498-43B3-948B-1728B52AA6E4}">
                <adec:decorative xmlns:adec="http://schemas.microsoft.com/office/drawing/2017/decorative" val="1"/>
              </a:ext>
            </a:extLst>
          </p:cNvPr>
          <p:cNvGrpSpPr>
            <a:grpSpLocks/>
          </p:cNvGrpSpPr>
          <p:nvPr/>
        </p:nvGrpSpPr>
        <p:grpSpPr>
          <a:xfrm>
            <a:off x="4173992" y="3626785"/>
            <a:ext cx="534543" cy="534543"/>
            <a:chOff x="9021721" y="8381781"/>
            <a:chExt cx="534543" cy="534543"/>
          </a:xfrm>
        </p:grpSpPr>
        <p:sp>
          <p:nvSpPr>
            <p:cNvPr id="1030" name="Rounded Rectangle 46">
              <a:extLst>
                <a:ext uri="{FF2B5EF4-FFF2-40B4-BE49-F238E27FC236}">
                  <a16:creationId xmlns:a16="http://schemas.microsoft.com/office/drawing/2014/main" id="{984F5584-6445-66A8-4524-42F5707F2A8F}"/>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1" name="Picture 4" descr="Microsoft PowerPoint Logo - PNG and Vector - Logo Download">
              <a:hlinkClick r:id="rId12"/>
              <a:extLst>
                <a:ext uri="{FF2B5EF4-FFF2-40B4-BE49-F238E27FC236}">
                  <a16:creationId xmlns:a16="http://schemas.microsoft.com/office/drawing/2014/main" id="{DF04E3E2-E395-834D-4E81-1742E65DA136}"/>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00" name="TextBox 99">
            <a:extLst>
              <a:ext uri="{FF2B5EF4-FFF2-40B4-BE49-F238E27FC236}">
                <a16:creationId xmlns:a16="http://schemas.microsoft.com/office/drawing/2014/main" id="{A62E2E83-7653-45CA-B4D3-02734C5141A8}"/>
              </a:ext>
              <a:ext uri="{C183D7F6-B498-43B3-948B-1728B52AA6E4}">
                <adec:decorative xmlns:adec="http://schemas.microsoft.com/office/drawing/2017/decorative" val="0"/>
              </a:ext>
            </a:extLst>
          </p:cNvPr>
          <p:cNvSpPr txBox="1"/>
          <p:nvPr/>
        </p:nvSpPr>
        <p:spPr>
          <a:xfrm>
            <a:off x="4953152" y="3801720"/>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01" name="TextBox 100">
            <a:extLst>
              <a:ext uri="{FF2B5EF4-FFF2-40B4-BE49-F238E27FC236}">
                <a16:creationId xmlns:a16="http://schemas.microsoft.com/office/drawing/2014/main" id="{893B49E0-36CD-CD50-8090-360D5D2132E2}"/>
              </a:ext>
              <a:ext uri="{C183D7F6-B498-43B3-948B-1728B52AA6E4}">
                <adec:decorative xmlns:adec="http://schemas.microsoft.com/office/drawing/2017/decorative" val="0"/>
              </a:ext>
            </a:extLst>
          </p:cNvPr>
          <p:cNvSpPr txBox="1"/>
          <p:nvPr/>
        </p:nvSpPr>
        <p:spPr>
          <a:xfrm>
            <a:off x="6756400" y="3724780"/>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pitch deck for the product using the design documentation from engineering. </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24" name="Group 1023">
            <a:extLst>
              <a:ext uri="{FF2B5EF4-FFF2-40B4-BE49-F238E27FC236}">
                <a16:creationId xmlns:a16="http://schemas.microsoft.com/office/drawing/2014/main" id="{4F9D16AE-AFC3-A046-9A27-FFA44E0928C4}"/>
              </a:ext>
              <a:ext uri="{C183D7F6-B498-43B3-948B-1728B52AA6E4}">
                <adec:decorative xmlns:adec="http://schemas.microsoft.com/office/drawing/2017/decorative" val="1"/>
              </a:ext>
            </a:extLst>
          </p:cNvPr>
          <p:cNvGrpSpPr>
            <a:grpSpLocks/>
          </p:cNvGrpSpPr>
          <p:nvPr/>
        </p:nvGrpSpPr>
        <p:grpSpPr>
          <a:xfrm>
            <a:off x="4173992" y="4397940"/>
            <a:ext cx="534543" cy="534543"/>
            <a:chOff x="12716387" y="5818028"/>
            <a:chExt cx="534543" cy="534543"/>
          </a:xfrm>
        </p:grpSpPr>
        <p:sp>
          <p:nvSpPr>
            <p:cNvPr id="1025" name="Rounded Rectangle 46">
              <a:hlinkClick r:id="rId14"/>
              <a:extLst>
                <a:ext uri="{FF2B5EF4-FFF2-40B4-BE49-F238E27FC236}">
                  <a16:creationId xmlns:a16="http://schemas.microsoft.com/office/drawing/2014/main" id="{C13A6CC3-F990-16FA-2C24-F97E6596835F}"/>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26" name="Graphic 1025">
              <a:extLst>
                <a:ext uri="{FF2B5EF4-FFF2-40B4-BE49-F238E27FC236}">
                  <a16:creationId xmlns:a16="http://schemas.microsoft.com/office/drawing/2014/main" id="{57FF81C4-B505-EFFB-4EB8-0AAC76C90E96}"/>
                </a:ext>
                <a:ext uri="{C183D7F6-B498-43B3-948B-1728B52AA6E4}">
                  <adec:decorative xmlns:adec="http://schemas.microsoft.com/office/drawing/2017/decorative" val="1"/>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24743" t="23563" r="22168" b="22190"/>
            <a:stretch/>
          </p:blipFill>
          <p:spPr>
            <a:xfrm>
              <a:off x="12799509" y="5897137"/>
              <a:ext cx="368300" cy="376326"/>
            </a:xfrm>
            <a:prstGeom prst="rect">
              <a:avLst/>
            </a:prstGeom>
          </p:spPr>
        </p:pic>
      </p:grpSp>
      <p:sp>
        <p:nvSpPr>
          <p:cNvPr id="105" name="TextBox 104">
            <a:extLst>
              <a:ext uri="{FF2B5EF4-FFF2-40B4-BE49-F238E27FC236}">
                <a16:creationId xmlns:a16="http://schemas.microsoft.com/office/drawing/2014/main" id="{D519E61B-68E3-EB18-9E71-6C5FA7D9829A}"/>
              </a:ext>
              <a:ext uri="{C183D7F6-B498-43B3-948B-1728B52AA6E4}">
                <adec:decorative xmlns:adec="http://schemas.microsoft.com/office/drawing/2017/decorative" val="0"/>
              </a:ext>
            </a:extLst>
          </p:cNvPr>
          <p:cNvSpPr txBox="1"/>
          <p:nvPr/>
        </p:nvSpPr>
        <p:spPr>
          <a:xfrm>
            <a:off x="4953152" y="4572874"/>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106" name="TextBox 105">
            <a:extLst>
              <a:ext uri="{FF2B5EF4-FFF2-40B4-BE49-F238E27FC236}">
                <a16:creationId xmlns:a16="http://schemas.microsoft.com/office/drawing/2014/main" id="{1DA1B568-3696-6911-3613-7FD310E7BE52}"/>
              </a:ext>
              <a:ext uri="{C183D7F6-B498-43B3-948B-1728B52AA6E4}">
                <adec:decorative xmlns:adec="http://schemas.microsoft.com/office/drawing/2017/decorative" val="0"/>
              </a:ext>
            </a:extLst>
          </p:cNvPr>
          <p:cNvSpPr txBox="1"/>
          <p:nvPr/>
        </p:nvSpPr>
        <p:spPr>
          <a:xfrm>
            <a:off x="6756400" y="449593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Create a promotional email using the product tagline and some bulleted items from the promotional plan.</a:t>
            </a:r>
          </a:p>
        </p:txBody>
      </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a:grpSpLocks/>
          </p:cNvGrpSpPr>
          <p:nvPr/>
        </p:nvGrpSpPr>
        <p:grpSpPr>
          <a:xfrm>
            <a:off x="4173992" y="5169093"/>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17"/>
              <a:extLst>
                <a:ext uri="{FF2B5EF4-FFF2-40B4-BE49-F238E27FC236}">
                  <a16:creationId xmlns:a16="http://schemas.microsoft.com/office/drawing/2014/main" id="{7AFF613E-BE21-4995-D34C-15C1A4248D87}"/>
                </a:ext>
              </a:extLst>
            </p:cNvPr>
            <p:cNvPicPr>
              <a:picLocks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14" name="TextBox 113">
            <a:extLst>
              <a:ext uri="{FF2B5EF4-FFF2-40B4-BE49-F238E27FC236}">
                <a16:creationId xmlns:a16="http://schemas.microsoft.com/office/drawing/2014/main" id="{396C4A0D-AC62-644C-8A85-F82E8936F8FE}"/>
              </a:ext>
              <a:ext uri="{C183D7F6-B498-43B3-948B-1728B52AA6E4}">
                <adec:decorative xmlns:adec="http://schemas.microsoft.com/office/drawing/2017/decorative" val="0"/>
              </a:ext>
            </a:extLst>
          </p:cNvPr>
          <p:cNvSpPr txBox="1"/>
          <p:nvPr/>
        </p:nvSpPr>
        <p:spPr>
          <a:xfrm>
            <a:off x="4953152" y="534403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15" name="TextBox 114">
            <a:extLst>
              <a:ext uri="{FF2B5EF4-FFF2-40B4-BE49-F238E27FC236}">
                <a16:creationId xmlns:a16="http://schemas.microsoft.com/office/drawing/2014/main" id="{84A6ECA4-8477-58F6-882E-BD8A6D076FDB}"/>
              </a:ext>
              <a:ext uri="{C183D7F6-B498-43B3-948B-1728B52AA6E4}">
                <adec:decorative xmlns:adec="http://schemas.microsoft.com/office/drawing/2017/decorative" val="0"/>
              </a:ext>
            </a:extLst>
          </p:cNvPr>
          <p:cNvSpPr txBox="1"/>
          <p:nvPr/>
        </p:nvSpPr>
        <p:spPr>
          <a:xfrm>
            <a:off x="6756400" y="5267088"/>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Command Copilot to create a series of social media posts based on the marketing content.</a:t>
            </a:r>
          </a:p>
        </p:txBody>
      </p:sp>
      <p:sp>
        <p:nvSpPr>
          <p:cNvPr id="116" name="TextBox 115">
            <a:extLst>
              <a:ext uri="{FF2B5EF4-FFF2-40B4-BE49-F238E27FC236}">
                <a16:creationId xmlns:a16="http://schemas.microsoft.com/office/drawing/2014/main" id="{641C179F-0920-C3EB-6467-06140B149112}"/>
              </a:ext>
            </a:extLst>
          </p:cNvPr>
          <p:cNvSpPr txBox="1"/>
          <p:nvPr/>
        </p:nvSpPr>
        <p:spPr>
          <a:xfrm>
            <a:off x="5473700" y="6184399"/>
            <a:ext cx="2051476"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19">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17" name="TextBox 116">
            <a:extLst>
              <a:ext uri="{FF2B5EF4-FFF2-40B4-BE49-F238E27FC236}">
                <a16:creationId xmlns:a16="http://schemas.microsoft.com/office/drawing/2014/main" id="{82E5E4B1-ED0F-C1E1-691D-19F876C38902}"/>
              </a:ext>
            </a:extLst>
          </p:cNvPr>
          <p:cNvSpPr txBox="1"/>
          <p:nvPr/>
        </p:nvSpPr>
        <p:spPr>
          <a:xfrm>
            <a:off x="7753212" y="6184399"/>
            <a:ext cx="2305752"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0">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18" name="TextBox 117">
            <a:extLst>
              <a:ext uri="{FF2B5EF4-FFF2-40B4-BE49-F238E27FC236}">
                <a16:creationId xmlns:a16="http://schemas.microsoft.com/office/drawing/2014/main" id="{EE8B7482-2184-2401-B809-0A14A26F72CD}"/>
              </a:ext>
            </a:extLst>
          </p:cNvPr>
          <p:cNvSpPr txBox="1"/>
          <p:nvPr/>
        </p:nvSpPr>
        <p:spPr>
          <a:xfrm>
            <a:off x="10287000" y="6185136"/>
            <a:ext cx="1256878"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1">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19" name="TextBox 118">
            <a:extLst>
              <a:ext uri="{FF2B5EF4-FFF2-40B4-BE49-F238E27FC236}">
                <a16:creationId xmlns:a16="http://schemas.microsoft.com/office/drawing/2014/main" id="{9AAE94E3-73F8-6FC4-3057-39D5226303FC}"/>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463668"/>
                </a:solidFill>
                <a:effectLst/>
                <a:uLnTx/>
                <a:uFillTx/>
                <a:latin typeface="Segoe UI"/>
                <a:ea typeface="+mn-ea"/>
                <a:cs typeface="+mn-cs"/>
                <a:hlinkClick r:id="rId22">
                  <a:extLst>
                    <a:ext uri="{A12FA001-AC4F-418D-AE19-62706E023703}">
                      <ahyp:hlinkClr xmlns:ahyp="http://schemas.microsoft.com/office/drawing/2018/hyperlinkcolor" val="tx"/>
                    </a:ext>
                  </a:extLst>
                </a:hlinkClick>
              </a:rPr>
              <a:t>Microsoft </a:t>
            </a:r>
            <a:r>
              <a:rPr kumimoji="0" lang="en-US" sz="900" b="0" i="0" u="none" strike="noStrike" kern="1200" cap="none" spc="0" normalizeH="0" baseline="0" noProof="0" err="1">
                <a:ln>
                  <a:noFill/>
                </a:ln>
                <a:solidFill>
                  <a:srgbClr val="463668"/>
                </a:solidFill>
                <a:effectLst/>
                <a:uLnTx/>
                <a:uFillTx/>
                <a:latin typeface="Segoe UI"/>
                <a:ea typeface="+mn-ea"/>
                <a:cs typeface="+mn-cs"/>
                <a:hlinkClick r:id="rId22">
                  <a:extLst>
                    <a:ext uri="{A12FA001-AC4F-418D-AE19-62706E023703}">
                      <ahyp:hlinkClr xmlns:ahyp="http://schemas.microsoft.com/office/drawing/2018/hyperlinkcolor" val="tx"/>
                    </a:ext>
                  </a:extLst>
                </a:hlinkClick>
              </a:rPr>
              <a:t>WorkLab</a:t>
            </a:r>
            <a:r>
              <a:rPr kumimoji="0" lang="en-US" sz="900" b="0" i="0" u="none" strike="noStrike" kern="1200" cap="none" spc="0" normalizeH="0" baseline="0" noProof="0">
                <a:ln>
                  <a:noFill/>
                </a:ln>
                <a:solidFill>
                  <a:srgbClr val="463668"/>
                </a:solidFill>
                <a:effectLst/>
                <a:uLnTx/>
                <a:uFillTx/>
                <a:latin typeface="Segoe UI"/>
                <a:ea typeface="+mn-ea"/>
                <a:cs typeface="+mn-cs"/>
                <a:hlinkClick r:id="rId22">
                  <a:extLst>
                    <a:ext uri="{A12FA001-AC4F-418D-AE19-62706E023703}">
                      <ahyp:hlinkClr xmlns:ahyp="http://schemas.microsoft.com/office/drawing/2018/hyperlinkcolor" val="tx"/>
                    </a:ext>
                  </a:extLst>
                </a:hlinkClick>
              </a:rPr>
              <a:t> Work Trend Index, May 2023</a:t>
            </a:r>
            <a:endParaRPr kumimoji="0" lang="en-US" sz="900" b="0" i="0" u="none" strike="noStrike" kern="1200" cap="none" spc="0" normalizeH="0" baseline="0" noProof="0">
              <a:ln>
                <a:noFill/>
              </a:ln>
              <a:solidFill>
                <a:srgbClr val="463668"/>
              </a:solidFill>
              <a:effectLst/>
              <a:uLnTx/>
              <a:uFillTx/>
              <a:latin typeface="Segoe UI"/>
              <a:ea typeface="+mn-ea"/>
              <a:cs typeface="+mn-cs"/>
            </a:endParaRPr>
          </a:p>
        </p:txBody>
      </p:sp>
      <p:sp>
        <p:nvSpPr>
          <p:cNvPr id="120" name="Title 37">
            <a:extLst>
              <a:ext uri="{FF2B5EF4-FFF2-40B4-BE49-F238E27FC236}">
                <a16:creationId xmlns:a16="http://schemas.microsoft.com/office/drawing/2014/main" id="{F2CE863C-84E2-1FE9-69A0-79EE341F6BFC}"/>
              </a:ext>
            </a:extLst>
          </p:cNvPr>
          <p:cNvSpPr txBox="1">
            <a:spLocks/>
          </p:cNvSpPr>
          <p:nvPr/>
        </p:nvSpPr>
        <p:spPr>
          <a:xfrm>
            <a:off x="4140200" y="6115804"/>
            <a:ext cx="1231900" cy="306467"/>
          </a:xfrm>
          <a:prstGeom prst="roundRect">
            <a:avLst>
              <a:gd name="adj" fmla="val 16848"/>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spAutoFit/>
          </a:bodyPr>
          <a:lstStyle>
            <a:defPPr>
              <a:defRPr lang="en-US"/>
            </a:defPPr>
            <a:lvl1pPr marR="0" lvl="0" indent="0" algn="ctr" defTabSz="932472" fontAlgn="base">
              <a:lnSpc>
                <a:spcPct val="100000"/>
              </a:lnSpc>
              <a:spcBef>
                <a:spcPct val="0"/>
              </a:spcBef>
              <a:spcAft>
                <a:spcPct val="0"/>
              </a:spcAft>
              <a:buClrTx/>
              <a:buSzTx/>
              <a:buFontTx/>
              <a:buNone/>
              <a:tabLst/>
              <a:defRPr kumimoji="0" b="0" i="0" u="none" strike="noStrike" cap="none" spc="0" normalizeH="0" baseline="0">
                <a:ln>
                  <a:noFill/>
                </a:ln>
                <a:gradFill>
                  <a:gsLst>
                    <a:gs pos="0">
                      <a:srgbClr val="FFFFFF"/>
                    </a:gs>
                    <a:gs pos="100000">
                      <a:srgbClr val="FFFFFF"/>
                    </a:gs>
                  </a:gsLst>
                  <a:lin ang="5400000" scaled="0"/>
                </a:gradFill>
                <a:effectLst/>
                <a:uLnTx/>
                <a:uFillTx/>
                <a:latin typeface="Segoe UI Semibold"/>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Semibold"/>
                <a:ea typeface="+mn-ea"/>
                <a:cs typeface="Segoe UI" pitchFamily="34" charset="0"/>
              </a:rPr>
              <a:t>Learn more</a:t>
            </a: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8"/>
              <a:extLst>
                <a:ext uri="{FF2B5EF4-FFF2-40B4-BE49-F238E27FC236}">
                  <a16:creationId xmlns:a16="http://schemas.microsoft.com/office/drawing/2014/main" id="{8F158F4A-0557-4EB3-75DA-835959493C89}"/>
                </a:ext>
              </a:extLst>
            </p:cNvPr>
            <p:cNvPicPr>
              <a:picLocks noChangeArrowheads="1"/>
            </p:cNvPicPr>
            <p:nvPr/>
          </p:nvPicPr>
          <p:blipFill rotWithShape="1">
            <a:blip r:embed="rId9"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37443" y="1795849"/>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10"/>
              <a:extLst>
                <a:ext uri="{FF2B5EF4-FFF2-40B4-BE49-F238E27FC236}">
                  <a16:creationId xmlns:a16="http://schemas.microsoft.com/office/drawing/2014/main" id="{DAD8B5CB-A2C5-5A1C-E8BB-28ECB76446C2}"/>
                </a:ext>
              </a:extLst>
            </p:cNvPr>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2"/>
              <a:extLst>
                <a:ext uri="{FF2B5EF4-FFF2-40B4-BE49-F238E27FC236}">
                  <a16:creationId xmlns:a16="http://schemas.microsoft.com/office/drawing/2014/main" id="{5F19379A-147E-0335-8BD4-1F1633180699}"/>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23"/>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14"/>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2595089" y="5743274"/>
              <a:ext cx="693723" cy="693723"/>
            </a:xfrm>
            <a:prstGeom prst="rect">
              <a:avLst/>
            </a:prstGeom>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5"/>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5"/>
              <a:extLst>
                <a:ext uri="{FF2B5EF4-FFF2-40B4-BE49-F238E27FC236}">
                  <a16:creationId xmlns:a16="http://schemas.microsoft.com/office/drawing/2014/main" id="{DED28364-B60D-1697-AAE8-488720735194}"/>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6"/>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6"/>
              <a:extLst>
                <a:ext uri="{FF2B5EF4-FFF2-40B4-BE49-F238E27FC236}">
                  <a16:creationId xmlns:a16="http://schemas.microsoft.com/office/drawing/2014/main" id="{709545DF-9136-0108-A8F4-56F58FCE96A4}"/>
                </a:ext>
              </a:extLst>
            </p:cNvPr>
            <p:cNvPicPr>
              <a:picLocks noChangeAspect="1"/>
            </p:cNvPicPr>
            <p:nvPr/>
          </p:nvPicPr>
          <p:blipFill>
            <a:blip r:embed="rId7"/>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27"/>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27"/>
              <a:extLst>
                <a:ext uri="{FF2B5EF4-FFF2-40B4-BE49-F238E27FC236}">
                  <a16:creationId xmlns:a16="http://schemas.microsoft.com/office/drawing/2014/main" id="{69AB0380-4C15-A6BB-9634-4CC891FA94DD}"/>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2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2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2724341" y="6815379"/>
              <a:ext cx="382586" cy="382585"/>
            </a:xfrm>
            <a:prstGeom prst="rect">
              <a:avLst/>
            </a:prstGeom>
          </p:spPr>
        </p:pic>
      </p:grpSp>
      <p:sp>
        <p:nvSpPr>
          <p:cNvPr id="5" name="TextBox 4">
            <a:extLst>
              <a:ext uri="{FF2B5EF4-FFF2-40B4-BE49-F238E27FC236}">
                <a16:creationId xmlns:a16="http://schemas.microsoft.com/office/drawing/2014/main" id="{4D47009A-34C2-561B-563D-5E203D32BD8F}"/>
              </a:ext>
            </a:extLst>
          </p:cNvPr>
          <p:cNvSpPr txBox="1"/>
          <p:nvPr/>
        </p:nvSpPr>
        <p:spPr>
          <a:xfrm>
            <a:off x="159374" y="4542891"/>
            <a:ext cx="3255724" cy="984885"/>
          </a:xfrm>
          <a:prstGeom prst="rect">
            <a:avLst/>
          </a:prstGeom>
        </p:spPr>
        <p:txBody>
          <a:bodyPr wrap="square" lIns="0" tIns="0" rIns="0" bIns="0" anchor="ctr">
            <a:spAutoFit/>
          </a:bodyPr>
          <a:lstStyle/>
          <a:p>
            <a:pPr algn="ctr">
              <a:spcBef>
                <a:spcPts val="3600"/>
              </a:spcBef>
              <a:defRPr/>
            </a:pPr>
            <a:r>
              <a:rPr lang="en-US" sz="3600">
                <a:ln w="3175">
                  <a:noFill/>
                </a:ln>
                <a:gradFill>
                  <a:gsLst>
                    <a:gs pos="33000">
                      <a:srgbClr val="1F78D4"/>
                    </a:gs>
                    <a:gs pos="81000">
                      <a:srgbClr val="8678D6"/>
                    </a:gs>
                  </a:gsLst>
                  <a:lin ang="2700000" scaled="1"/>
                </a:gradFill>
                <a:latin typeface="Segoe UI Semibold"/>
              </a:rPr>
              <a:t>73</a:t>
            </a:r>
            <a:r>
              <a:rPr kumimoji="0" lang="en-US" sz="36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 of people </a:t>
            </a:r>
            <a:br>
              <a:rPr lang="en-US" sz="1400" b="0" i="0" u="none" strike="noStrike" kern="1200" cap="none" spc="0" normalizeH="0" baseline="0" noProof="0">
                <a:ln w="3175">
                  <a:noFill/>
                </a:ln>
                <a:effectLst/>
                <a:uLnTx/>
                <a:uFillTx/>
                <a:latin typeface="Segoe UI Semibold"/>
                <a:ea typeface="+mj-lt"/>
                <a:cs typeface="Segoe UI" pitchFamily="34" charset="0"/>
              </a:rPr>
            </a:br>
            <a:r>
              <a:rPr kumimoji="0" lang="en-US" sz="1400" b="0" i="0" u="none" strike="noStrike" kern="1200" cap="none" spc="0" normalizeH="0" baseline="0" noProof="0">
                <a:ln>
                  <a:noFill/>
                </a:ln>
                <a:solidFill>
                  <a:prstClr val="black"/>
                </a:solidFill>
                <a:effectLst/>
                <a:uLnTx/>
                <a:uFillTx/>
                <a:latin typeface="Segoe UI"/>
                <a:ea typeface="+mj-lt"/>
                <a:cs typeface="Segoe UI"/>
              </a:rPr>
              <a:t>are </a:t>
            </a:r>
            <a:r>
              <a:rPr lang="en-US" sz="1400">
                <a:solidFill>
                  <a:prstClr val="black"/>
                </a:solidFill>
                <a:latin typeface="Segoe UI"/>
                <a:ea typeface="+mj-lt"/>
                <a:cs typeface="Segoe UI"/>
              </a:rPr>
              <a:t>comfortable using AI </a:t>
            </a:r>
            <a:br>
              <a:rPr lang="en-US" sz="1400">
                <a:solidFill>
                  <a:prstClr val="black"/>
                </a:solidFill>
                <a:latin typeface="Segoe UI"/>
                <a:ea typeface="+mj-lt"/>
                <a:cs typeface="Segoe UI"/>
              </a:rPr>
            </a:br>
            <a:r>
              <a:rPr lang="en-US" sz="1400">
                <a:solidFill>
                  <a:prstClr val="black"/>
                </a:solidFill>
                <a:latin typeface="Segoe UI"/>
                <a:ea typeface="+mj-lt"/>
                <a:cs typeface="Segoe UI"/>
              </a:rPr>
              <a:t>for creative work</a:t>
            </a:r>
            <a:endParaRPr lang="en-US" sz="1400" b="0" i="0" u="none" strike="noStrike" kern="1200" cap="none" spc="0" normalizeH="0" baseline="0" noProof="0">
              <a:ln>
                <a:noFill/>
              </a:ln>
              <a:solidFill>
                <a:prstClr val="black"/>
              </a:solidFill>
              <a:effectLst/>
              <a:uLnTx/>
              <a:uFillTx/>
              <a:latin typeface="Segoe UI"/>
              <a:cs typeface="Segoe UI"/>
            </a:endParaRPr>
          </a:p>
        </p:txBody>
      </p:sp>
    </p:spTree>
    <p:extLst>
      <p:ext uri="{BB962C8B-B14F-4D97-AF65-F5344CB8AC3E}">
        <p14:creationId xmlns:p14="http://schemas.microsoft.com/office/powerpoint/2010/main" val="1248149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F738E-3E51-0D98-0536-1372AFAD1451}"/>
              </a:ext>
            </a:extLst>
          </p:cNvPr>
          <p:cNvSpPr>
            <a:spLocks noGrp="1"/>
          </p:cNvSpPr>
          <p:nvPr>
            <p:ph type="title"/>
          </p:nvPr>
        </p:nvSpPr>
        <p:spPr>
          <a:xfrm>
            <a:off x="584200" y="2056450"/>
            <a:ext cx="8318640" cy="1477328"/>
          </a:xfrm>
        </p:spPr>
        <p:txBody>
          <a:bodyPr/>
          <a:lstStyle/>
          <a:p>
            <a:r>
              <a:rPr lang="en-US">
                <a:gradFill flip="none">
                  <a:gsLst>
                    <a:gs pos="0">
                      <a:srgbClr val="3E76D4"/>
                    </a:gs>
                    <a:gs pos="50000">
                      <a:srgbClr val="8661C5"/>
                    </a:gs>
                    <a:gs pos="100000">
                      <a:srgbClr val="C73ECC"/>
                    </a:gs>
                  </a:gsLst>
                  <a:lin ang="2700000" scaled="1"/>
                  <a:tileRect/>
                </a:gradFill>
                <a:cs typeface="Segoe UI"/>
              </a:rPr>
              <a:t>Copilot for Microsoft 365 Scenario Library</a:t>
            </a:r>
            <a:br>
              <a:rPr lang="en-US"/>
            </a:br>
            <a:r>
              <a:rPr lang="en-US" sz="2400">
                <a:gradFill flip="none">
                  <a:gsLst>
                    <a:gs pos="0">
                      <a:srgbClr val="3E76D4"/>
                    </a:gs>
                    <a:gs pos="50000">
                      <a:srgbClr val="8661C5"/>
                    </a:gs>
                    <a:gs pos="100000">
                      <a:srgbClr val="C73ECC"/>
                    </a:gs>
                  </a:gsLst>
                  <a:lin ang="2700000" scaled="1"/>
                  <a:tileRect/>
                </a:gradFill>
                <a:cs typeface="Segoe UI"/>
              </a:rPr>
              <a:t>Demos, use cases, instructions, and prompt guidance</a:t>
            </a:r>
            <a:endParaRPr lang="en-US">
              <a:gradFill flip="none" rotWithShape="1">
                <a:gsLst>
                  <a:gs pos="0">
                    <a:srgbClr val="3E76D4"/>
                  </a:gs>
                  <a:gs pos="50000">
                    <a:srgbClr val="8661C5"/>
                  </a:gs>
                  <a:gs pos="100000">
                    <a:srgbClr val="C73ECC"/>
                  </a:gs>
                </a:gsLst>
                <a:lin ang="2700000" scaled="1"/>
                <a:tileRect/>
              </a:gradFill>
            </a:endParaRPr>
          </a:p>
        </p:txBody>
      </p:sp>
      <p:pic>
        <p:nvPicPr>
          <p:cNvPr id="3" name="Picture 2" descr="Microsoft Copilot logo">
            <a:extLst>
              <a:ext uri="{FF2B5EF4-FFF2-40B4-BE49-F238E27FC236}">
                <a16:creationId xmlns:a16="http://schemas.microsoft.com/office/drawing/2014/main" id="{E72D693C-B0DC-A312-A0BE-0E5B1A602D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33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Create a marketing pitch in record time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2" name="Picture 2" descr="Microsoft Copilot logo">
            <a:extLst>
              <a:ext uri="{FF2B5EF4-FFF2-40B4-BE49-F238E27FC236}">
                <a16:creationId xmlns:a16="http://schemas.microsoft.com/office/drawing/2014/main" id="{BCE18766-2253-7BE3-BD09-F91C0E4CFAD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55E83F56-7E93-22A8-F314-079284EDFCB8}"/>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5" name="Rectangle: Rounded Corners 6">
              <a:extLst>
                <a:ext uri="{FF2B5EF4-FFF2-40B4-BE49-F238E27FC236}">
                  <a16:creationId xmlns:a16="http://schemas.microsoft.com/office/drawing/2014/main" id="{65CF0D95-E888-6178-8669-9FADC5010DF0}"/>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Rectangle: Rounded Corners 6">
              <a:extLst>
                <a:ext uri="{FF2B5EF4-FFF2-40B4-BE49-F238E27FC236}">
                  <a16:creationId xmlns:a16="http://schemas.microsoft.com/office/drawing/2014/main" id="{0B999341-8A71-5E66-7AD8-BBA627D99D26}"/>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6">
              <a:extLst>
                <a:ext uri="{FF2B5EF4-FFF2-40B4-BE49-F238E27FC236}">
                  <a16:creationId xmlns:a16="http://schemas.microsoft.com/office/drawing/2014/main" id="{1F38D617-E191-1F76-7E42-585EC3AC7367}"/>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Rounded Corners 3">
              <a:extLst>
                <a:ext uri="{FF2B5EF4-FFF2-40B4-BE49-F238E27FC236}">
                  <a16:creationId xmlns:a16="http://schemas.microsoft.com/office/drawing/2014/main" id="{9B604777-A2A3-6237-4BFF-44745EF0722D}"/>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23" name="Rectangle: Rounded Corners 6">
              <a:extLst>
                <a:ext uri="{FF2B5EF4-FFF2-40B4-BE49-F238E27FC236}">
                  <a16:creationId xmlns:a16="http://schemas.microsoft.com/office/drawing/2014/main" id="{CD23488D-540D-FFDA-813D-45263CCCBD47}"/>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4" name="Rectangle: Rounded Corners 6">
              <a:extLst>
                <a:ext uri="{FF2B5EF4-FFF2-40B4-BE49-F238E27FC236}">
                  <a16:creationId xmlns:a16="http://schemas.microsoft.com/office/drawing/2014/main" id="{BFE58DFC-45BA-1EB4-16E7-A1DCF7A1E85D}"/>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5" name="Rectangle: Rounded Corners 6">
              <a:extLst>
                <a:ext uri="{FF2B5EF4-FFF2-40B4-BE49-F238E27FC236}">
                  <a16:creationId xmlns:a16="http://schemas.microsoft.com/office/drawing/2014/main" id="{7A4E09E8-235A-B968-DD3D-1B2DA7954ADB}"/>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Rectangle: Rounded Corners 3">
              <a:extLst>
                <a:ext uri="{FF2B5EF4-FFF2-40B4-BE49-F238E27FC236}">
                  <a16:creationId xmlns:a16="http://schemas.microsoft.com/office/drawing/2014/main" id="{AEF32C34-30FF-5B41-BF96-2ADE9D8DDF27}"/>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28" name="TextBox 27">
            <a:extLst>
              <a:ext uri="{FF2B5EF4-FFF2-40B4-BE49-F238E27FC236}">
                <a16:creationId xmlns:a16="http://schemas.microsoft.com/office/drawing/2014/main" id="{A3D50D4F-84CC-1F3E-9D9A-506A6D0B95B2}"/>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Discover market research</a:t>
            </a:r>
          </a:p>
        </p:txBody>
      </p:sp>
      <p:sp>
        <p:nvSpPr>
          <p:cNvPr id="31" name="Text Placeholder 2">
            <a:extLst>
              <a:ext uri="{FF2B5EF4-FFF2-40B4-BE49-F238E27FC236}">
                <a16:creationId xmlns:a16="http://schemas.microsoft.com/office/drawing/2014/main" id="{987F05FF-981B-92B3-F741-0E1A957DE4E1}"/>
              </a:ext>
            </a:extLst>
          </p:cNvPr>
          <p:cNvSpPr txBox="1">
            <a:spLocks/>
          </p:cNvSpPr>
          <p:nvPr/>
        </p:nvSpPr>
        <p:spPr>
          <a:xfrm>
            <a:off x="754898"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the Edge sidebar prompt </a:t>
            </a:r>
          </a:p>
        </p:txBody>
      </p:sp>
      <p:grpSp>
        <p:nvGrpSpPr>
          <p:cNvPr id="43" name="Group 42" descr="Bing logo">
            <a:extLst>
              <a:ext uri="{FF2B5EF4-FFF2-40B4-BE49-F238E27FC236}">
                <a16:creationId xmlns:a16="http://schemas.microsoft.com/office/drawing/2014/main" id="{26E3330D-07A6-BA8F-6084-4979584F2CDC}"/>
              </a:ext>
              <a:ext uri="{C183D7F6-B498-43B3-948B-1728B52AA6E4}">
                <adec:decorative xmlns:adec="http://schemas.microsoft.com/office/drawing/2017/decorative" val="0"/>
              </a:ext>
            </a:extLst>
          </p:cNvPr>
          <p:cNvGrpSpPr>
            <a:grpSpLocks/>
          </p:cNvGrpSpPr>
          <p:nvPr/>
        </p:nvGrpSpPr>
        <p:grpSpPr>
          <a:xfrm>
            <a:off x="3610468" y="1434678"/>
            <a:ext cx="534543" cy="534543"/>
            <a:chOff x="12778532" y="5665565"/>
            <a:chExt cx="534543" cy="534543"/>
          </a:xfrm>
        </p:grpSpPr>
        <p:sp>
          <p:nvSpPr>
            <p:cNvPr id="44" name="Rounded Rectangle 46">
              <a:hlinkClick r:id="rId4"/>
              <a:extLst>
                <a:ext uri="{FF2B5EF4-FFF2-40B4-BE49-F238E27FC236}">
                  <a16:creationId xmlns:a16="http://schemas.microsoft.com/office/drawing/2014/main" id="{C36440D6-3608-4EB0-08E5-A1C77561EC3F}"/>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5" name="Picture 44" descr="A picture containing graphics, logo, symbol, electric blue&#10;&#10;Description automatically generated">
              <a:hlinkClick r:id="rId4"/>
              <a:extLst>
                <a:ext uri="{FF2B5EF4-FFF2-40B4-BE49-F238E27FC236}">
                  <a16:creationId xmlns:a16="http://schemas.microsoft.com/office/drawing/2014/main" id="{42754B5F-8516-4FE0-E926-6A425D15EBA5}"/>
                </a:ext>
              </a:extLst>
            </p:cNvPr>
            <p:cNvPicPr>
              <a:picLocks noChangeAspect="1"/>
            </p:cNvPicPr>
            <p:nvPr/>
          </p:nvPicPr>
          <p:blipFill>
            <a:blip r:embed="rId5"/>
            <a:stretch>
              <a:fillRect/>
            </a:stretch>
          </p:blipFill>
          <p:spPr>
            <a:xfrm>
              <a:off x="12870088" y="5768479"/>
              <a:ext cx="382583" cy="371252"/>
            </a:xfrm>
            <a:prstGeom prst="rect">
              <a:avLst/>
            </a:prstGeom>
          </p:spPr>
        </p:pic>
      </p:grpSp>
      <p:sp>
        <p:nvSpPr>
          <p:cNvPr id="38" name="Rectangle: Rounded Corners 6">
            <a:extLst>
              <a:ext uri="{FF2B5EF4-FFF2-40B4-BE49-F238E27FC236}">
                <a16:creationId xmlns:a16="http://schemas.microsoft.com/office/drawing/2014/main" id="{156A81FA-E6A1-4E39-8707-09CF51509CE9}"/>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9" name="Title 1">
            <a:extLst>
              <a:ext uri="{FF2B5EF4-FFF2-40B4-BE49-F238E27FC236}">
                <a16:creationId xmlns:a16="http://schemas.microsoft.com/office/drawing/2014/main" id="{C8A0EA60-8561-051A-5769-3E65650B5F95}"/>
              </a:ext>
            </a:extLst>
          </p:cNvPr>
          <p:cNvSpPr txBox="1">
            <a:spLocks/>
          </p:cNvSpPr>
          <p:nvPr/>
        </p:nvSpPr>
        <p:spPr>
          <a:xfrm>
            <a:off x="878319" y="2865255"/>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Give me the latest information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on the top five markets for new widgets and the key competitors in those markets with a description of their products.</a:t>
            </a:r>
          </a:p>
        </p:txBody>
      </p:sp>
      <p:sp>
        <p:nvSpPr>
          <p:cNvPr id="41" name="TextBox 40">
            <a:extLst>
              <a:ext uri="{FF2B5EF4-FFF2-40B4-BE49-F238E27FC236}">
                <a16:creationId xmlns:a16="http://schemas.microsoft.com/office/drawing/2014/main" id="{E629EFBD-E9DF-2FA3-9798-73A72F7D89B9}"/>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Discover market trends</a:t>
            </a:r>
          </a:p>
        </p:txBody>
      </p:sp>
      <p:sp>
        <p:nvSpPr>
          <p:cNvPr id="42" name="Text Placeholder 2">
            <a:extLst>
              <a:ext uri="{FF2B5EF4-FFF2-40B4-BE49-F238E27FC236}">
                <a16:creationId xmlns:a16="http://schemas.microsoft.com/office/drawing/2014/main" id="{8F3FE453-7765-D583-CAF7-940C1DCA41FB}"/>
              </a:ext>
            </a:extLst>
          </p:cNvPr>
          <p:cNvSpPr txBox="1">
            <a:spLocks/>
          </p:cNvSpPr>
          <p:nvPr/>
        </p:nvSpPr>
        <p:spPr>
          <a:xfrm>
            <a:off x="4490013"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Select the Show data insights prompt in Copilot </a:t>
            </a:r>
            <a:b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b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Excel</a:t>
            </a:r>
          </a:p>
        </p:txBody>
      </p:sp>
      <p:grpSp>
        <p:nvGrpSpPr>
          <p:cNvPr id="80" name="Group 79" descr="Microsoft Excel logo">
            <a:extLst>
              <a:ext uri="{FF2B5EF4-FFF2-40B4-BE49-F238E27FC236}">
                <a16:creationId xmlns:a16="http://schemas.microsoft.com/office/drawing/2014/main" id="{0E1866B8-BEEC-BF23-7978-9C9326A66729}"/>
              </a:ext>
              <a:ext uri="{C183D7F6-B498-43B3-948B-1728B52AA6E4}">
                <adec:decorative xmlns:adec="http://schemas.microsoft.com/office/drawing/2017/decorative" val="0"/>
              </a:ext>
            </a:extLst>
          </p:cNvPr>
          <p:cNvGrpSpPr>
            <a:grpSpLocks/>
          </p:cNvGrpSpPr>
          <p:nvPr/>
        </p:nvGrpSpPr>
        <p:grpSpPr>
          <a:xfrm>
            <a:off x="7372685" y="1430404"/>
            <a:ext cx="534544" cy="534544"/>
            <a:chOff x="5831903" y="8381781"/>
            <a:chExt cx="534543" cy="534543"/>
          </a:xfrm>
        </p:grpSpPr>
        <p:sp>
          <p:nvSpPr>
            <p:cNvPr id="81" name="Rounded Rectangle 46">
              <a:extLst>
                <a:ext uri="{FF2B5EF4-FFF2-40B4-BE49-F238E27FC236}">
                  <a16:creationId xmlns:a16="http://schemas.microsoft.com/office/drawing/2014/main" id="{41C62BAD-B4F9-B648-5218-42D7A10EF7A1}"/>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8" name="Picture 8" descr="Microsoft Excel Logo - PNG and Vector - Logo Download">
              <a:hlinkClick r:id="rId6"/>
              <a:extLst>
                <a:ext uri="{FF2B5EF4-FFF2-40B4-BE49-F238E27FC236}">
                  <a16:creationId xmlns:a16="http://schemas.microsoft.com/office/drawing/2014/main" id="{863ADBEE-3DE3-ECAB-1AE6-DA729430AB92}"/>
                </a:ext>
              </a:extLst>
            </p:cNvPr>
            <p:cNvPicPr>
              <a:picLocks noChangeArrowheads="1"/>
            </p:cNvPicPr>
            <p:nvPr/>
          </p:nvPicPr>
          <p:blipFill rotWithShape="1">
            <a:blip r:embed="rId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Rectangle: Rounded Corners 6">
            <a:extLst>
              <a:ext uri="{FF2B5EF4-FFF2-40B4-BE49-F238E27FC236}">
                <a16:creationId xmlns:a16="http://schemas.microsoft.com/office/drawing/2014/main" id="{8AE234A8-1FB1-4D72-5AF5-00DDA7D151DC}"/>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7" name="Title 1">
            <a:extLst>
              <a:ext uri="{FF2B5EF4-FFF2-40B4-BE49-F238E27FC236}">
                <a16:creationId xmlns:a16="http://schemas.microsoft.com/office/drawing/2014/main" id="{ECDAD904-80DD-9A21-597C-2DF3F595B4E8}"/>
              </a:ext>
            </a:extLst>
          </p:cNvPr>
          <p:cNvSpPr txBox="1">
            <a:spLocks/>
          </p:cNvSpPr>
          <p:nvPr/>
        </p:nvSpPr>
        <p:spPr>
          <a:xfrm>
            <a:off x="4613434"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Show data insights.</a:t>
            </a:r>
          </a:p>
        </p:txBody>
      </p:sp>
      <p:sp>
        <p:nvSpPr>
          <p:cNvPr id="48" name="TextBox 47">
            <a:extLst>
              <a:ext uri="{FF2B5EF4-FFF2-40B4-BE49-F238E27FC236}">
                <a16:creationId xmlns:a16="http://schemas.microsoft.com/office/drawing/2014/main" id="{CFADC257-69AD-3FFE-86CE-BAEC99BE797D}"/>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 promotion plan</a:t>
            </a:r>
          </a:p>
        </p:txBody>
      </p:sp>
      <p:sp>
        <p:nvSpPr>
          <p:cNvPr id="49" name="Text Placeholder 2">
            <a:extLst>
              <a:ext uri="{FF2B5EF4-FFF2-40B4-BE49-F238E27FC236}">
                <a16:creationId xmlns:a16="http://schemas.microsoft.com/office/drawing/2014/main" id="{1B8863FF-5E35-469A-8D98-B32140E73173}"/>
              </a:ext>
            </a:extLst>
          </p:cNvPr>
          <p:cNvSpPr txBox="1">
            <a:spLocks/>
          </p:cNvSpPr>
          <p:nvPr/>
        </p:nvSpPr>
        <p:spPr>
          <a:xfrm>
            <a:off x="8229191"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Prompt Copilot in Word</a:t>
            </a:r>
          </a:p>
        </p:txBody>
      </p:sp>
      <p:grpSp>
        <p:nvGrpSpPr>
          <p:cNvPr id="71" name="Group 70" descr="Microsoft Word Logo">
            <a:extLst>
              <a:ext uri="{FF2B5EF4-FFF2-40B4-BE49-F238E27FC236}">
                <a16:creationId xmlns:a16="http://schemas.microsoft.com/office/drawing/2014/main" id="{66376A04-21EE-4578-6C8D-9DD1537DEBF0}"/>
              </a:ext>
              <a:ext uri="{C183D7F6-B498-43B3-948B-1728B52AA6E4}">
                <adec:decorative xmlns:adec="http://schemas.microsoft.com/office/drawing/2017/decorative" val="0"/>
              </a:ext>
            </a:extLst>
          </p:cNvPr>
          <p:cNvGrpSpPr>
            <a:grpSpLocks/>
          </p:cNvGrpSpPr>
          <p:nvPr/>
        </p:nvGrpSpPr>
        <p:grpSpPr>
          <a:xfrm>
            <a:off x="11118806" y="1412879"/>
            <a:ext cx="534543" cy="534543"/>
            <a:chOff x="5006422" y="10181153"/>
            <a:chExt cx="659280" cy="659280"/>
          </a:xfrm>
        </p:grpSpPr>
        <p:sp>
          <p:nvSpPr>
            <p:cNvPr id="72" name="Rounded Rectangle 46">
              <a:extLst>
                <a:ext uri="{FF2B5EF4-FFF2-40B4-BE49-F238E27FC236}">
                  <a16:creationId xmlns:a16="http://schemas.microsoft.com/office/drawing/2014/main" id="{69DD377B-8AC9-CD5C-C73D-F96E7FDCA7BA}"/>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6" name="Graphic 75">
              <a:extLst>
                <a:ext uri="{FF2B5EF4-FFF2-40B4-BE49-F238E27FC236}">
                  <a16:creationId xmlns:a16="http://schemas.microsoft.com/office/drawing/2014/main" id="{B6C69506-6290-0A2B-9A52-13A1E53A075C}"/>
                </a:ext>
              </a:extLst>
            </p:cNvPr>
            <p:cNvPicPr>
              <a:picLocks noChangeAspect="1"/>
            </p:cNvPicPr>
            <p:nvPr/>
          </p:nvPicPr>
          <p:blipFill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26279" t="26853" r="22699" b="26853"/>
            <a:stretch/>
          </p:blipFill>
          <p:spPr>
            <a:xfrm>
              <a:off x="5112857" y="10308272"/>
              <a:ext cx="446412" cy="405040"/>
            </a:xfrm>
            <a:prstGeom prst="rect">
              <a:avLst/>
            </a:prstGeom>
          </p:spPr>
        </p:pic>
      </p:grpSp>
      <p:sp>
        <p:nvSpPr>
          <p:cNvPr id="53" name="Rectangle: Rounded Corners 6">
            <a:extLst>
              <a:ext uri="{FF2B5EF4-FFF2-40B4-BE49-F238E27FC236}">
                <a16:creationId xmlns:a16="http://schemas.microsoft.com/office/drawing/2014/main" id="{455F131C-4D16-2C8A-3AF8-28C7761C5349}"/>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Title 1">
            <a:extLst>
              <a:ext uri="{FF2B5EF4-FFF2-40B4-BE49-F238E27FC236}">
                <a16:creationId xmlns:a16="http://schemas.microsoft.com/office/drawing/2014/main" id="{04D85D8B-1B8F-086E-7897-1747AB9CDAE5}"/>
              </a:ext>
            </a:extLst>
          </p:cNvPr>
          <p:cNvSpPr txBox="1">
            <a:spLocks/>
          </p:cNvSpPr>
          <p:nvPr/>
        </p:nvSpPr>
        <p:spPr>
          <a:xfrm>
            <a:off x="8352613" y="2865255"/>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Generate a promotion plan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for the widget market and include 10 potential taglines that would be appropriate for markets in Latin America. </a:t>
            </a:r>
          </a:p>
        </p:txBody>
      </p:sp>
      <p:sp>
        <p:nvSpPr>
          <p:cNvPr id="55" name="TextBox 54">
            <a:extLst>
              <a:ext uri="{FF2B5EF4-FFF2-40B4-BE49-F238E27FC236}">
                <a16:creationId xmlns:a16="http://schemas.microsoft.com/office/drawing/2014/main" id="{F9F2D5D8-8845-1A6A-D6BA-8E5884BFD514}"/>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 pitch deck</a:t>
            </a:r>
          </a:p>
        </p:txBody>
      </p:sp>
      <p:sp>
        <p:nvSpPr>
          <p:cNvPr id="56" name="Text Placeholder 2">
            <a:extLst>
              <a:ext uri="{FF2B5EF4-FFF2-40B4-BE49-F238E27FC236}">
                <a16:creationId xmlns:a16="http://schemas.microsoft.com/office/drawing/2014/main" id="{11247FF9-3F54-6A37-F70F-52EC3A097C1F}"/>
              </a:ext>
            </a:extLst>
          </p:cNvPr>
          <p:cNvSpPr txBox="1">
            <a:spLocks/>
          </p:cNvSpPr>
          <p:nvPr/>
        </p:nvSpPr>
        <p:spPr>
          <a:xfrm>
            <a:off x="754898" y="4690589"/>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a new PowerPoint file select the default Create presentation from file</a:t>
            </a:r>
          </a:p>
        </p:txBody>
      </p:sp>
      <p:grpSp>
        <p:nvGrpSpPr>
          <p:cNvPr id="57" name="Group 56" descr="Microsoft PowerPoint Logo">
            <a:extLst>
              <a:ext uri="{FF2B5EF4-FFF2-40B4-BE49-F238E27FC236}">
                <a16:creationId xmlns:a16="http://schemas.microsoft.com/office/drawing/2014/main" id="{D1F01C74-794B-4998-7405-1E685C37C3A6}"/>
              </a:ext>
            </a:extLst>
          </p:cNvPr>
          <p:cNvGrpSpPr>
            <a:grpSpLocks/>
          </p:cNvGrpSpPr>
          <p:nvPr/>
        </p:nvGrpSpPr>
        <p:grpSpPr>
          <a:xfrm>
            <a:off x="3641326" y="4031175"/>
            <a:ext cx="534544" cy="534544"/>
            <a:chOff x="587375" y="1790700"/>
            <a:chExt cx="1371600" cy="1371600"/>
          </a:xfrm>
        </p:grpSpPr>
        <p:sp>
          <p:nvSpPr>
            <p:cNvPr id="58" name="Rounded Rectangle 46">
              <a:extLst>
                <a:ext uri="{FF2B5EF4-FFF2-40B4-BE49-F238E27FC236}">
                  <a16:creationId xmlns:a16="http://schemas.microsoft.com/office/drawing/2014/main" id="{5CA1E563-E389-16D6-F0DE-B4B59AB813AD}"/>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9" name="Picture 2" descr="Microsoft PowerPoint Logo - PNG and Vector - Logo Download">
              <a:hlinkClick r:id="rId10"/>
              <a:extLst>
                <a:ext uri="{FF2B5EF4-FFF2-40B4-BE49-F238E27FC236}">
                  <a16:creationId xmlns:a16="http://schemas.microsoft.com/office/drawing/2014/main" id="{692DDE28-E3DF-701F-2612-991C1EF81BA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Rectangle: Rounded Corners 6">
            <a:extLst>
              <a:ext uri="{FF2B5EF4-FFF2-40B4-BE49-F238E27FC236}">
                <a16:creationId xmlns:a16="http://schemas.microsoft.com/office/drawing/2014/main" id="{246EBA70-B9AB-2FCD-C3A6-050BFC0BC8F5}"/>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1" name="Title 1">
            <a:extLst>
              <a:ext uri="{FF2B5EF4-FFF2-40B4-BE49-F238E27FC236}">
                <a16:creationId xmlns:a16="http://schemas.microsoft.com/office/drawing/2014/main" id="{0E232A32-67F4-9E80-CCF1-8DED30CAAAEE}"/>
              </a:ext>
            </a:extLst>
          </p:cNvPr>
          <p:cNvSpPr txBox="1">
            <a:spLocks/>
          </p:cNvSpPr>
          <p:nvPr/>
        </p:nvSpPr>
        <p:spPr>
          <a:xfrm>
            <a:off x="878319" y="5621319"/>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presentation from</a:t>
            </a:r>
            <a:r>
              <a:rPr lang="en-US" sz="1000" spc="0">
                <a:solidFill>
                  <a:prstClr val="black"/>
                </a:solidFill>
                <a:latin typeface="Segoe UI"/>
              </a:rPr>
              <a:t> [Word document link to Contoso widget design document.docx]</a:t>
            </a:r>
          </a:p>
        </p:txBody>
      </p:sp>
      <p:sp>
        <p:nvSpPr>
          <p:cNvPr id="62" name="TextBox 61">
            <a:extLst>
              <a:ext uri="{FF2B5EF4-FFF2-40B4-BE49-F238E27FC236}">
                <a16:creationId xmlns:a16="http://schemas.microsoft.com/office/drawing/2014/main" id="{15F1E534-6058-8D45-F235-575FBEAD1FD8}"/>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an offer letter</a:t>
            </a:r>
          </a:p>
        </p:txBody>
      </p:sp>
      <p:sp>
        <p:nvSpPr>
          <p:cNvPr id="63" name="Text Placeholder 2">
            <a:extLst>
              <a:ext uri="{FF2B5EF4-FFF2-40B4-BE49-F238E27FC236}">
                <a16:creationId xmlns:a16="http://schemas.microsoft.com/office/drawing/2014/main" id="{B7910D5E-7216-D7EA-EB5F-C1588985E858}"/>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in a new email, prompt Copilot in Outlook</a:t>
            </a:r>
          </a:p>
        </p:txBody>
      </p:sp>
      <p:grpSp>
        <p:nvGrpSpPr>
          <p:cNvPr id="89" name="Group 88" descr="Microsoft Outlook logo">
            <a:extLst>
              <a:ext uri="{FF2B5EF4-FFF2-40B4-BE49-F238E27FC236}">
                <a16:creationId xmlns:a16="http://schemas.microsoft.com/office/drawing/2014/main" id="{90E67702-DEB1-19C3-B7BB-F40E29D7B0B8}"/>
              </a:ext>
              <a:ext uri="{C183D7F6-B498-43B3-948B-1728B52AA6E4}">
                <adec:decorative xmlns:adec="http://schemas.microsoft.com/office/drawing/2017/decorative" val="0"/>
              </a:ext>
            </a:extLst>
          </p:cNvPr>
          <p:cNvGrpSpPr>
            <a:grpSpLocks/>
          </p:cNvGrpSpPr>
          <p:nvPr/>
        </p:nvGrpSpPr>
        <p:grpSpPr>
          <a:xfrm>
            <a:off x="7372338" y="4028485"/>
            <a:ext cx="534544" cy="534544"/>
            <a:chOff x="11090271" y="6937563"/>
            <a:chExt cx="534544" cy="534544"/>
          </a:xfrm>
        </p:grpSpPr>
        <p:sp>
          <p:nvSpPr>
            <p:cNvPr id="92" name="Rounded Rectangle 64">
              <a:extLst>
                <a:ext uri="{FF2B5EF4-FFF2-40B4-BE49-F238E27FC236}">
                  <a16:creationId xmlns:a16="http://schemas.microsoft.com/office/drawing/2014/main" id="{B08FEF48-1112-F21E-C7E1-DF4166BA0A62}"/>
                </a:ext>
              </a:extLst>
            </p:cNvPr>
            <p:cNvSpPr/>
            <p:nvPr/>
          </p:nvSpPr>
          <p:spPr bwMode="auto">
            <a:xfrm>
              <a:off x="11090271" y="6937563"/>
              <a:ext cx="534544" cy="534544"/>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3" name="Graphic 92">
              <a:extLst>
                <a:ext uri="{FF2B5EF4-FFF2-40B4-BE49-F238E27FC236}">
                  <a16:creationId xmlns:a16="http://schemas.microsoft.com/office/drawing/2014/main" id="{72E15867-803F-27B2-89A8-9A9F0D051EB4}"/>
                </a:ext>
              </a:extLst>
            </p:cNvPr>
            <p:cNvPicPr>
              <a:picLocks noChangeAspect="1"/>
            </p:cNvPicPr>
            <p:nvPr/>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22984" t="22984" r="22984" b="22984"/>
            <a:stretch/>
          </p:blipFill>
          <p:spPr>
            <a:xfrm>
              <a:off x="11170786" y="7018079"/>
              <a:ext cx="373514" cy="373514"/>
            </a:xfrm>
            <a:prstGeom prst="rect">
              <a:avLst/>
            </a:prstGeom>
          </p:spPr>
        </p:pic>
      </p:grpSp>
      <p:sp>
        <p:nvSpPr>
          <p:cNvPr id="67" name="Rectangle: Rounded Corners 6">
            <a:extLst>
              <a:ext uri="{FF2B5EF4-FFF2-40B4-BE49-F238E27FC236}">
                <a16:creationId xmlns:a16="http://schemas.microsoft.com/office/drawing/2014/main" id="{41851CDF-F1F6-0697-2570-E94835469882}"/>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8" name="Title 1">
            <a:extLst>
              <a:ext uri="{FF2B5EF4-FFF2-40B4-BE49-F238E27FC236}">
                <a16:creationId xmlns:a16="http://schemas.microsoft.com/office/drawing/2014/main" id="{3A2B7A44-17F0-98C9-E873-64F4DFE88D4A}"/>
              </a:ext>
            </a:extLst>
          </p:cNvPr>
          <p:cNvSpPr txBox="1">
            <a:spLocks/>
          </p:cNvSpPr>
          <p:nvPr/>
        </p:nvSpPr>
        <p:spPr>
          <a:xfrm>
            <a:off x="4613434" y="5405875"/>
            <a:ext cx="2735299" cy="738664"/>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Draft a promotional email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using the tagline “A better widget for all” and highlight the following product features listed below </a:t>
            </a:r>
          </a:p>
          <a:p>
            <a:pPr marL="171450" marR="0" lvl="0" indent="-114300"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a:ln w="3175">
                  <a:noFill/>
                </a:ln>
                <a:solidFill>
                  <a:prstClr val="black"/>
                </a:solidFill>
                <a:effectLst/>
                <a:uLnTx/>
                <a:uFillTx/>
                <a:latin typeface="Segoe UI"/>
                <a:ea typeface="+mn-ea"/>
                <a:cs typeface="Segoe UI" pitchFamily="34" charset="0"/>
              </a:rPr>
              <a:t>Lasts a long time</a:t>
            </a:r>
          </a:p>
          <a:p>
            <a:pPr marL="171450" marR="0" lvl="0" indent="-114300"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a:ln w="3175">
                  <a:noFill/>
                </a:ln>
                <a:solidFill>
                  <a:prstClr val="black"/>
                </a:solidFill>
                <a:effectLst/>
                <a:uLnTx/>
                <a:uFillTx/>
                <a:latin typeface="Segoe UI"/>
                <a:ea typeface="+mn-ea"/>
                <a:cs typeface="Segoe UI" pitchFamily="34" charset="0"/>
              </a:rPr>
              <a:t>Etc.</a:t>
            </a:r>
          </a:p>
        </p:txBody>
      </p:sp>
      <p:sp>
        <p:nvSpPr>
          <p:cNvPr id="69" name="TextBox 68">
            <a:extLst>
              <a:ext uri="{FF2B5EF4-FFF2-40B4-BE49-F238E27FC236}">
                <a16:creationId xmlns:a16="http://schemas.microsoft.com/office/drawing/2014/main" id="{02FF02BC-072A-7159-17C6-F69D1DB3CF28}"/>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social media posts</a:t>
            </a:r>
          </a:p>
        </p:txBody>
      </p:sp>
      <p:sp>
        <p:nvSpPr>
          <p:cNvPr id="70" name="Text Placeholder 2">
            <a:extLst>
              <a:ext uri="{FF2B5EF4-FFF2-40B4-BE49-F238E27FC236}">
                <a16:creationId xmlns:a16="http://schemas.microsoft.com/office/drawing/2014/main" id="{E72374D0-68CD-626F-BB82-9BD8F52146A5}"/>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 a new chat and prompt Copilot</a:t>
            </a:r>
          </a:p>
        </p:txBody>
      </p:sp>
      <p:grpSp>
        <p:nvGrpSpPr>
          <p:cNvPr id="50" name="Group 49" descr="Microsoft Copilot logo">
            <a:extLst>
              <a:ext uri="{FF2B5EF4-FFF2-40B4-BE49-F238E27FC236}">
                <a16:creationId xmlns:a16="http://schemas.microsoft.com/office/drawing/2014/main" id="{9B2844F6-0C8C-F323-0264-7B5BB9ADD39A}"/>
              </a:ext>
            </a:extLst>
          </p:cNvPr>
          <p:cNvGrpSpPr>
            <a:grpSpLocks/>
          </p:cNvGrpSpPr>
          <p:nvPr/>
        </p:nvGrpSpPr>
        <p:grpSpPr>
          <a:xfrm>
            <a:off x="11118807" y="4026755"/>
            <a:ext cx="534543" cy="534543"/>
            <a:chOff x="3610465" y="1434675"/>
            <a:chExt cx="534543" cy="534543"/>
          </a:xfrm>
        </p:grpSpPr>
        <p:sp>
          <p:nvSpPr>
            <p:cNvPr id="51" name="Rounded Rectangle 46">
              <a:extLst>
                <a:ext uri="{FF2B5EF4-FFF2-40B4-BE49-F238E27FC236}">
                  <a16:creationId xmlns:a16="http://schemas.microsoft.com/office/drawing/2014/main" id="{A782E50F-92E9-AF75-B9A1-D362D620A298}"/>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2" name="Picture 2" descr="Zip Co logo SVG free download, id: 101874 - Brandlogos.net">
              <a:hlinkClick r:id="rId14"/>
              <a:extLst>
                <a:ext uri="{FF2B5EF4-FFF2-40B4-BE49-F238E27FC236}">
                  <a16:creationId xmlns:a16="http://schemas.microsoft.com/office/drawing/2014/main" id="{E1411147-DF20-A8E6-5F14-6BE98F2641A3}"/>
                </a:ext>
              </a:extLst>
            </p:cNvPr>
            <p:cNvPicPr>
              <a:picLocks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77" name="Rectangle: Rounded Corners 6">
            <a:extLst>
              <a:ext uri="{FF2B5EF4-FFF2-40B4-BE49-F238E27FC236}">
                <a16:creationId xmlns:a16="http://schemas.microsoft.com/office/drawing/2014/main" id="{C8FCB2FA-65CB-2091-A7AC-80D6C3E61921}"/>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8" name="Title 1">
            <a:extLst>
              <a:ext uri="{FF2B5EF4-FFF2-40B4-BE49-F238E27FC236}">
                <a16:creationId xmlns:a16="http://schemas.microsoft.com/office/drawing/2014/main" id="{5E536F47-0CA6-C2DA-8842-DB77CC9EFB58}"/>
              </a:ext>
            </a:extLst>
          </p:cNvPr>
          <p:cNvSpPr txBox="1">
            <a:spLocks/>
          </p:cNvSpPr>
          <p:nvPr/>
        </p:nvSpPr>
        <p:spPr>
          <a:xfrm>
            <a:off x="8352613"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series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of LinkedIn posts based on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Contoso Product Description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Contoso Marketing Plan.</a:t>
            </a:r>
          </a:p>
        </p:txBody>
      </p:sp>
    </p:spTree>
    <p:extLst>
      <p:ext uri="{BB962C8B-B14F-4D97-AF65-F5344CB8AC3E}">
        <p14:creationId xmlns:p14="http://schemas.microsoft.com/office/powerpoint/2010/main" val="148166604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 Marketing Manager</a:t>
            </a:r>
          </a:p>
        </p:txBody>
      </p:sp>
      <p:grpSp>
        <p:nvGrpSpPr>
          <p:cNvPr id="208" name="Group 207">
            <a:extLst>
              <a:ext uri="{FF2B5EF4-FFF2-40B4-BE49-F238E27FC236}">
                <a16:creationId xmlns:a16="http://schemas.microsoft.com/office/drawing/2014/main" id="{A4126212-1F78-3A3F-C3D1-E6213FB075EF}"/>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209" name="Freeform: Shape 208">
              <a:extLst>
                <a:ext uri="{FF2B5EF4-FFF2-40B4-BE49-F238E27FC236}">
                  <a16:creationId xmlns:a16="http://schemas.microsoft.com/office/drawing/2014/main" id="{38C97DA9-6DF2-4F34-0DCC-454353FFF1AC}"/>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210" name="Group 209">
              <a:extLst>
                <a:ext uri="{FF2B5EF4-FFF2-40B4-BE49-F238E27FC236}">
                  <a16:creationId xmlns:a16="http://schemas.microsoft.com/office/drawing/2014/main" id="{B15DC89B-5BC3-0E25-C236-AD34489F7985}"/>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229" name="Oval 228">
                <a:extLst>
                  <a:ext uri="{FF2B5EF4-FFF2-40B4-BE49-F238E27FC236}">
                    <a16:creationId xmlns:a16="http://schemas.microsoft.com/office/drawing/2014/main" id="{12840C1C-A07A-F2F2-40E7-151276E2B08D}"/>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30" name="Graphic 68">
                <a:extLst>
                  <a:ext uri="{FF2B5EF4-FFF2-40B4-BE49-F238E27FC236}">
                    <a16:creationId xmlns:a16="http://schemas.microsoft.com/office/drawing/2014/main" id="{57083F74-3182-0FEE-9CE5-C751F51F3C8A}"/>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1" name="Group 210">
              <a:extLst>
                <a:ext uri="{FF2B5EF4-FFF2-40B4-BE49-F238E27FC236}">
                  <a16:creationId xmlns:a16="http://schemas.microsoft.com/office/drawing/2014/main" id="{EA3F2B83-7BFA-3029-42DA-569D8269E4E7}"/>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227" name="Oval 226">
                <a:extLst>
                  <a:ext uri="{FF2B5EF4-FFF2-40B4-BE49-F238E27FC236}">
                    <a16:creationId xmlns:a16="http://schemas.microsoft.com/office/drawing/2014/main" id="{6A2B4B0C-CCBA-3DC4-BFB0-46A61A802843}"/>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8" name="Graphic 68">
                <a:extLst>
                  <a:ext uri="{FF2B5EF4-FFF2-40B4-BE49-F238E27FC236}">
                    <a16:creationId xmlns:a16="http://schemas.microsoft.com/office/drawing/2014/main" id="{54E048EB-1C48-188B-3276-AB32BE9919C3}"/>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2" name="Group 211">
              <a:extLst>
                <a:ext uri="{FF2B5EF4-FFF2-40B4-BE49-F238E27FC236}">
                  <a16:creationId xmlns:a16="http://schemas.microsoft.com/office/drawing/2014/main" id="{81E17E88-CE0E-0FFB-DC39-763E254DECC1}"/>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225" name="Oval 224">
                <a:extLst>
                  <a:ext uri="{FF2B5EF4-FFF2-40B4-BE49-F238E27FC236}">
                    <a16:creationId xmlns:a16="http://schemas.microsoft.com/office/drawing/2014/main" id="{C0564CF5-2A4E-DD4C-4698-C427EC31D133}"/>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6" name="Graphic 68">
                <a:extLst>
                  <a:ext uri="{FF2B5EF4-FFF2-40B4-BE49-F238E27FC236}">
                    <a16:creationId xmlns:a16="http://schemas.microsoft.com/office/drawing/2014/main" id="{474BAB2B-AC6F-C4DE-A000-E216500A1788}"/>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213" name="Group 212">
              <a:extLst>
                <a:ext uri="{FF2B5EF4-FFF2-40B4-BE49-F238E27FC236}">
                  <a16:creationId xmlns:a16="http://schemas.microsoft.com/office/drawing/2014/main" id="{5C720060-8A73-AFEC-4D98-387FE1936CD2}"/>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223" name="Oval 222">
                <a:extLst>
                  <a:ext uri="{FF2B5EF4-FFF2-40B4-BE49-F238E27FC236}">
                    <a16:creationId xmlns:a16="http://schemas.microsoft.com/office/drawing/2014/main" id="{149435CD-5556-AC1D-6432-FAA2792D2225}"/>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4" name="Graphic 68">
                <a:extLst>
                  <a:ext uri="{FF2B5EF4-FFF2-40B4-BE49-F238E27FC236}">
                    <a16:creationId xmlns:a16="http://schemas.microsoft.com/office/drawing/2014/main" id="{1A10B7F3-911B-8A30-6DE2-474B6C363FBB}"/>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214" name="Rectangle: Rounded Corners 6">
              <a:extLst>
                <a:ext uri="{FF2B5EF4-FFF2-40B4-BE49-F238E27FC236}">
                  <a16:creationId xmlns:a16="http://schemas.microsoft.com/office/drawing/2014/main" id="{261481AB-AB3E-CA79-7747-B803CEE0230F}"/>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5" name="Rectangle: Rounded Corners 6">
              <a:extLst>
                <a:ext uri="{FF2B5EF4-FFF2-40B4-BE49-F238E27FC236}">
                  <a16:creationId xmlns:a16="http://schemas.microsoft.com/office/drawing/2014/main" id="{12EBEA65-2DAF-89B3-8022-6DE3FA9E44E9}"/>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6" name="Rectangle: Rounded Corners 6">
              <a:extLst>
                <a:ext uri="{FF2B5EF4-FFF2-40B4-BE49-F238E27FC236}">
                  <a16:creationId xmlns:a16="http://schemas.microsoft.com/office/drawing/2014/main" id="{16BA589C-7057-2B8F-6C52-220E750751F1}"/>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7" name="Rectangle: Rounded Corners 6">
              <a:extLst>
                <a:ext uri="{FF2B5EF4-FFF2-40B4-BE49-F238E27FC236}">
                  <a16:creationId xmlns:a16="http://schemas.microsoft.com/office/drawing/2014/main" id="{CF3FC5F2-9124-DA5C-7869-23F762F9E781}"/>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8" name="Rectangle: Rounded Corners 6">
              <a:extLst>
                <a:ext uri="{FF2B5EF4-FFF2-40B4-BE49-F238E27FC236}">
                  <a16:creationId xmlns:a16="http://schemas.microsoft.com/office/drawing/2014/main" id="{704EED12-D408-1400-CCA0-18B5DB50BBD8}"/>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9" name="Rectangle: Rounded Corners 6">
              <a:extLst>
                <a:ext uri="{FF2B5EF4-FFF2-40B4-BE49-F238E27FC236}">
                  <a16:creationId xmlns:a16="http://schemas.microsoft.com/office/drawing/2014/main" id="{FE8EDCBB-275F-01ED-E4B1-5E8D99F1A0F4}"/>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220" name="Group 219">
              <a:extLst>
                <a:ext uri="{FF2B5EF4-FFF2-40B4-BE49-F238E27FC236}">
                  <a16:creationId xmlns:a16="http://schemas.microsoft.com/office/drawing/2014/main" id="{8C215F95-E240-85AA-BC83-9B03C5F61F5D}"/>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221" name="Oval 220">
                <a:extLst>
                  <a:ext uri="{FF2B5EF4-FFF2-40B4-BE49-F238E27FC236}">
                    <a16:creationId xmlns:a16="http://schemas.microsoft.com/office/drawing/2014/main" id="{9504FAAB-3E01-64EB-95C4-3EDB29056D2B}"/>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22" name="Graphic 68">
                <a:extLst>
                  <a:ext uri="{FF2B5EF4-FFF2-40B4-BE49-F238E27FC236}">
                    <a16:creationId xmlns:a16="http://schemas.microsoft.com/office/drawing/2014/main" id="{0DB96CD3-5257-EA7E-9D96-78B7408F2BC7}"/>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pic>
        <p:nvPicPr>
          <p:cNvPr id="24" name="Picture 2" descr="Microsoft Copilot logo">
            <a:extLst>
              <a:ext uri="{FF2B5EF4-FFF2-40B4-BE49-F238E27FC236}">
                <a16:creationId xmlns:a16="http://schemas.microsoft.com/office/drawing/2014/main" id="{F9F60807-0196-C1C7-3704-5F4861107F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31" name="Rectangle: Rounded Corners 230">
            <a:extLst>
              <a:ext uri="{FF2B5EF4-FFF2-40B4-BE49-F238E27FC236}">
                <a16:creationId xmlns:a16="http://schemas.microsoft.com/office/drawing/2014/main" id="{86AEF504-EFF0-1960-2B04-2BB89EFCF5C6}"/>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8:00 AM</a:t>
            </a:r>
          </a:p>
        </p:txBody>
      </p:sp>
      <p:sp>
        <p:nvSpPr>
          <p:cNvPr id="232" name="TextBox 231">
            <a:extLst>
              <a:ext uri="{FF2B5EF4-FFF2-40B4-BE49-F238E27FC236}">
                <a16:creationId xmlns:a16="http://schemas.microsoft.com/office/drawing/2014/main" id="{416A5223-11B4-2AD7-390E-8B01DD1906AA}"/>
              </a:ext>
            </a:extLst>
          </p:cNvPr>
          <p:cNvSpPr txBox="1"/>
          <p:nvPr/>
        </p:nvSpPr>
        <p:spPr>
          <a:xfrm>
            <a:off x="588263" y="1587288"/>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Daichi uses Copilot to prepare a brief to give to the agencies bidding on a new advertising campaign. </a:t>
            </a:r>
          </a:p>
        </p:txBody>
      </p:sp>
      <p:grpSp>
        <p:nvGrpSpPr>
          <p:cNvPr id="202" name="Group 201">
            <a:extLst>
              <a:ext uri="{FF2B5EF4-FFF2-40B4-BE49-F238E27FC236}">
                <a16:creationId xmlns:a16="http://schemas.microsoft.com/office/drawing/2014/main" id="{92321744-84F3-22E2-D2D9-F810D813EEC1}"/>
              </a:ext>
              <a:ext uri="{C183D7F6-B498-43B3-948B-1728B52AA6E4}">
                <adec:decorative xmlns:adec="http://schemas.microsoft.com/office/drawing/2017/decorative" val="1"/>
              </a:ext>
            </a:extLst>
          </p:cNvPr>
          <p:cNvGrpSpPr>
            <a:grpSpLocks/>
          </p:cNvGrpSpPr>
          <p:nvPr/>
        </p:nvGrpSpPr>
        <p:grpSpPr>
          <a:xfrm>
            <a:off x="588264" y="2375245"/>
            <a:ext cx="534543" cy="534543"/>
            <a:chOff x="5006422" y="10181153"/>
            <a:chExt cx="659280" cy="659280"/>
          </a:xfrm>
        </p:grpSpPr>
        <p:sp>
          <p:nvSpPr>
            <p:cNvPr id="203" name="Rounded Rectangle 46">
              <a:extLst>
                <a:ext uri="{FF2B5EF4-FFF2-40B4-BE49-F238E27FC236}">
                  <a16:creationId xmlns:a16="http://schemas.microsoft.com/office/drawing/2014/main" id="{E843E3E3-BF58-A3FB-7EBF-90DD0644F2CD}"/>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04" name="Graphic 203">
              <a:extLst>
                <a:ext uri="{FF2B5EF4-FFF2-40B4-BE49-F238E27FC236}">
                  <a16:creationId xmlns:a16="http://schemas.microsoft.com/office/drawing/2014/main" id="{4F03F36D-AD6F-BAC9-6712-A0110935B7F2}"/>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26279" t="26853" r="22699" b="26853"/>
            <a:stretch/>
          </p:blipFill>
          <p:spPr>
            <a:xfrm>
              <a:off x="5112857" y="10308272"/>
              <a:ext cx="446412" cy="405040"/>
            </a:xfrm>
            <a:prstGeom prst="rect">
              <a:avLst/>
            </a:prstGeom>
          </p:spPr>
        </p:pic>
      </p:grpSp>
      <p:sp>
        <p:nvSpPr>
          <p:cNvPr id="236" name="TextBox 235">
            <a:extLst>
              <a:ext uri="{FF2B5EF4-FFF2-40B4-BE49-F238E27FC236}">
                <a16:creationId xmlns:a16="http://schemas.microsoft.com/office/drawing/2014/main" id="{3BA7FBAC-7CDE-2F9D-465C-4350017D3A76}"/>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237" name="Title 1">
            <a:extLst>
              <a:ext uri="{FF2B5EF4-FFF2-40B4-BE49-F238E27FC236}">
                <a16:creationId xmlns:a16="http://schemas.microsoft.com/office/drawing/2014/main" id="{B14674DB-A23E-66BF-0A9E-58A47571EE5B}"/>
              </a:ext>
            </a:extLst>
          </p:cNvPr>
          <p:cNvSpPr txBox="1">
            <a:spLocks/>
          </p:cNvSpPr>
          <p:nvPr/>
        </p:nvSpPr>
        <p:spPr>
          <a:xfrm>
            <a:off x="646864" y="3121738"/>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Prepare a brief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outlining the advertising strategy from </a:t>
            </a:r>
            <a:r>
              <a:rPr kumimoji="0" lang="en-US" sz="800" b="0" i="0" u="sng" strike="noStrike" kern="1200" cap="none" spc="0" normalizeH="0" baseline="0" noProof="0">
                <a:ln w="3175">
                  <a:noFill/>
                </a:ln>
                <a:solidFill>
                  <a:srgbClr val="0070C0"/>
                </a:solidFill>
                <a:effectLst/>
                <a:uLnTx/>
                <a:uFillTx/>
                <a:latin typeface="Segoe UI" panose="020B0502040204020203" pitchFamily="34" charset="0"/>
                <a:ea typeface="+mn-ea"/>
                <a:cs typeface="Segoe UI" pitchFamily="34" charset="0"/>
              </a:rPr>
              <a:t>Contoso widget marketing plan</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 Include sections on target market, pricing, tone, imagery, and taglines.</a:t>
            </a:r>
          </a:p>
        </p:txBody>
      </p:sp>
      <p:sp>
        <p:nvSpPr>
          <p:cNvPr id="238" name="Rectangle: Rounded Corners 237">
            <a:extLst>
              <a:ext uri="{FF2B5EF4-FFF2-40B4-BE49-F238E27FC236}">
                <a16:creationId xmlns:a16="http://schemas.microsoft.com/office/drawing/2014/main" id="{09D1FC68-9E27-4D54-20DB-29460C2EEBBE}"/>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8:30 AM</a:t>
            </a:r>
          </a:p>
        </p:txBody>
      </p:sp>
      <p:sp>
        <p:nvSpPr>
          <p:cNvPr id="239" name="TextBox 238">
            <a:extLst>
              <a:ext uri="{FF2B5EF4-FFF2-40B4-BE49-F238E27FC236}">
                <a16:creationId xmlns:a16="http://schemas.microsoft.com/office/drawing/2014/main" id="{78670227-312B-2F18-1D7B-E4BBCF428063}"/>
              </a:ext>
            </a:extLst>
          </p:cNvPr>
          <p:cNvSpPr txBox="1"/>
          <p:nvPr/>
        </p:nvSpPr>
        <p:spPr>
          <a:xfrm>
            <a:off x="3417469"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Daichi meets with his team to brainstorm feature enhancements based on customer feedback. Copilot categorizes the ideas for easier discussion.</a:t>
            </a:r>
          </a:p>
        </p:txBody>
      </p:sp>
      <p:grpSp>
        <p:nvGrpSpPr>
          <p:cNvPr id="198" name="Group 197">
            <a:extLst>
              <a:ext uri="{FF2B5EF4-FFF2-40B4-BE49-F238E27FC236}">
                <a16:creationId xmlns:a16="http://schemas.microsoft.com/office/drawing/2014/main" id="{2DF66330-BFC6-1F1A-7DB2-FBCBAD61E1AE}"/>
              </a:ext>
              <a:ext uri="{C183D7F6-B498-43B3-948B-1728B52AA6E4}">
                <adec:decorative xmlns:adec="http://schemas.microsoft.com/office/drawing/2017/decorative" val="1"/>
              </a:ext>
            </a:extLst>
          </p:cNvPr>
          <p:cNvGrpSpPr>
            <a:grpSpLocks/>
          </p:cNvGrpSpPr>
          <p:nvPr/>
        </p:nvGrpSpPr>
        <p:grpSpPr>
          <a:xfrm>
            <a:off x="3417469" y="2375244"/>
            <a:ext cx="534543" cy="534543"/>
            <a:chOff x="12498914" y="5650593"/>
            <a:chExt cx="534543" cy="534543"/>
          </a:xfrm>
        </p:grpSpPr>
        <p:sp>
          <p:nvSpPr>
            <p:cNvPr id="199" name="Rounded Rectangle 46">
              <a:hlinkClick r:id="rId6"/>
              <a:extLst>
                <a:ext uri="{FF2B5EF4-FFF2-40B4-BE49-F238E27FC236}">
                  <a16:creationId xmlns:a16="http://schemas.microsoft.com/office/drawing/2014/main" id="{178AD3E5-4116-3D36-B5FC-6C0D23994A2F}"/>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00" name="Picture 199" descr="Whiteboard icon in Windows 11 Color Style">
              <a:hlinkClick r:id="rId6"/>
              <a:extLst>
                <a:ext uri="{FF2B5EF4-FFF2-40B4-BE49-F238E27FC236}">
                  <a16:creationId xmlns:a16="http://schemas.microsoft.com/office/drawing/2014/main" id="{6844DD87-084D-41F9-EC0F-552E865FB8B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
        <p:nvSpPr>
          <p:cNvPr id="243" name="TextBox 242">
            <a:extLst>
              <a:ext uri="{FF2B5EF4-FFF2-40B4-BE49-F238E27FC236}">
                <a16:creationId xmlns:a16="http://schemas.microsoft.com/office/drawing/2014/main" id="{A89D3D8B-84C7-D31D-3A15-95CCD6C78D66}"/>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Whiteboard</a:t>
            </a:r>
          </a:p>
        </p:txBody>
      </p:sp>
      <p:sp>
        <p:nvSpPr>
          <p:cNvPr id="244" name="Title 1">
            <a:extLst>
              <a:ext uri="{FF2B5EF4-FFF2-40B4-BE49-F238E27FC236}">
                <a16:creationId xmlns:a16="http://schemas.microsoft.com/office/drawing/2014/main" id="{ADE5CF14-299A-369A-B509-CBC4A3946515}"/>
              </a:ext>
            </a:extLst>
          </p:cNvPr>
          <p:cNvSpPr txBox="1">
            <a:spLocks/>
          </p:cNvSpPr>
          <p:nvPr/>
        </p:nvSpPr>
        <p:spPr>
          <a:xfrm>
            <a:off x="3476070" y="3244847"/>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Categorize</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 the ideas. </a:t>
            </a:r>
          </a:p>
        </p:txBody>
      </p:sp>
      <p:sp>
        <p:nvSpPr>
          <p:cNvPr id="245" name="Rectangle: Rounded Corners 244">
            <a:extLst>
              <a:ext uri="{FF2B5EF4-FFF2-40B4-BE49-F238E27FC236}">
                <a16:creationId xmlns:a16="http://schemas.microsoft.com/office/drawing/2014/main" id="{2C79188A-EF35-A714-2414-CA461250920A}"/>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10:00 AM</a:t>
            </a:r>
          </a:p>
        </p:txBody>
      </p:sp>
      <p:sp>
        <p:nvSpPr>
          <p:cNvPr id="246" name="TextBox 245">
            <a:extLst>
              <a:ext uri="{FF2B5EF4-FFF2-40B4-BE49-F238E27FC236}">
                <a16:creationId xmlns:a16="http://schemas.microsoft.com/office/drawing/2014/main" id="{321AC6B0-5847-5ECB-9EE0-44C2DD30045A}"/>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Daishi must analyze the marketing data from the latest round of surveys. He uses Copilot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to prepare charts so he can see the trends in the data.</a:t>
            </a:r>
          </a:p>
        </p:txBody>
      </p:sp>
      <p:grpSp>
        <p:nvGrpSpPr>
          <p:cNvPr id="189" name="Group 188">
            <a:extLst>
              <a:ext uri="{FF2B5EF4-FFF2-40B4-BE49-F238E27FC236}">
                <a16:creationId xmlns:a16="http://schemas.microsoft.com/office/drawing/2014/main" id="{A48CD38D-5479-6B43-66C6-97FE20E5A6D4}"/>
              </a:ext>
              <a:ext uri="{C183D7F6-B498-43B3-948B-1728B52AA6E4}">
                <adec:decorative xmlns:adec="http://schemas.microsoft.com/office/drawing/2017/decorative" val="1"/>
              </a:ext>
            </a:extLst>
          </p:cNvPr>
          <p:cNvGrpSpPr>
            <a:grpSpLocks/>
          </p:cNvGrpSpPr>
          <p:nvPr/>
        </p:nvGrpSpPr>
        <p:grpSpPr>
          <a:xfrm>
            <a:off x="6246676" y="2375244"/>
            <a:ext cx="534543" cy="534543"/>
            <a:chOff x="5831903" y="8381781"/>
            <a:chExt cx="534543" cy="534543"/>
          </a:xfrm>
        </p:grpSpPr>
        <p:sp>
          <p:nvSpPr>
            <p:cNvPr id="190" name="Rounded Rectangle 46">
              <a:extLst>
                <a:ext uri="{FF2B5EF4-FFF2-40B4-BE49-F238E27FC236}">
                  <a16:creationId xmlns:a16="http://schemas.microsoft.com/office/drawing/2014/main" id="{D7B059E0-D7CC-3978-9778-A16B00A2E63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91" name="Picture 8" descr="Microsoft Excel Logo - PNG and Vector - Logo Download">
              <a:hlinkClick r:id="rId8"/>
              <a:extLst>
                <a:ext uri="{FF2B5EF4-FFF2-40B4-BE49-F238E27FC236}">
                  <a16:creationId xmlns:a16="http://schemas.microsoft.com/office/drawing/2014/main" id="{4B6B4AAD-BE4E-8432-AC30-6C2E8EDBD71A}"/>
                </a:ext>
              </a:extLst>
            </p:cNvPr>
            <p:cNvPicPr>
              <a:picLocks noChangeArrowheads="1"/>
            </p:cNvPicPr>
            <p:nvPr/>
          </p:nvPicPr>
          <p:blipFill rotWithShape="1">
            <a:blip r:embed="rId9"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251" name="TextBox 250">
            <a:extLst>
              <a:ext uri="{FF2B5EF4-FFF2-40B4-BE49-F238E27FC236}">
                <a16:creationId xmlns:a16="http://schemas.microsoft.com/office/drawing/2014/main" id="{2BDE63E2-BFC7-F636-D4CC-74D3F1EEBB12}"/>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252" name="Title 1">
            <a:extLst>
              <a:ext uri="{FF2B5EF4-FFF2-40B4-BE49-F238E27FC236}">
                <a16:creationId xmlns:a16="http://schemas.microsoft.com/office/drawing/2014/main" id="{0E53F94A-60AE-C7D2-B28D-FD9776A22C12}"/>
              </a:ext>
            </a:extLst>
          </p:cNvPr>
          <p:cNvSpPr txBox="1">
            <a:spLocks/>
          </p:cNvSpPr>
          <p:nvPr/>
        </p:nvSpPr>
        <p:spPr>
          <a:xfrm>
            <a:off x="6305277" y="3255444"/>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Show all data insights.</a:t>
            </a:r>
          </a:p>
        </p:txBody>
      </p:sp>
      <p:sp>
        <p:nvSpPr>
          <p:cNvPr id="253" name="Rectangle: Rounded Corners 252">
            <a:extLst>
              <a:ext uri="{FF2B5EF4-FFF2-40B4-BE49-F238E27FC236}">
                <a16:creationId xmlns:a16="http://schemas.microsoft.com/office/drawing/2014/main" id="{89F9D2AD-1AE3-E5C1-F7F0-B192D98735E3}"/>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11:00 AM</a:t>
            </a:r>
          </a:p>
        </p:txBody>
      </p:sp>
      <p:sp>
        <p:nvSpPr>
          <p:cNvPr id="254" name="TextBox 253">
            <a:extLst>
              <a:ext uri="{FF2B5EF4-FFF2-40B4-BE49-F238E27FC236}">
                <a16:creationId xmlns:a16="http://schemas.microsoft.com/office/drawing/2014/main" id="{3AFBB458-62A1-519C-E164-A3DE78C20D5D}"/>
              </a:ext>
            </a:extLst>
          </p:cNvPr>
          <p:cNvSpPr txBox="1"/>
          <p:nvPr/>
        </p:nvSpPr>
        <p:spPr>
          <a:xfrm>
            <a:off x="6246676"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Daichi meets with the engineering team to plan the development of new features. During the meeting he uses Copilot to understand the prioritization of the features. </a:t>
            </a:r>
          </a:p>
        </p:txBody>
      </p:sp>
      <p:grpSp>
        <p:nvGrpSpPr>
          <p:cNvPr id="180" name="Group 179">
            <a:extLst>
              <a:ext uri="{FF2B5EF4-FFF2-40B4-BE49-F238E27FC236}">
                <a16:creationId xmlns:a16="http://schemas.microsoft.com/office/drawing/2014/main" id="{7A349D4D-A36A-0754-B6CC-D8BFED5330B6}"/>
              </a:ext>
              <a:ext uri="{C183D7F6-B498-43B3-948B-1728B52AA6E4}">
                <adec:decorative xmlns:adec="http://schemas.microsoft.com/office/drawing/2017/decorative" val="1"/>
              </a:ext>
            </a:extLst>
          </p:cNvPr>
          <p:cNvGrpSpPr>
            <a:grpSpLocks/>
          </p:cNvGrpSpPr>
          <p:nvPr/>
        </p:nvGrpSpPr>
        <p:grpSpPr>
          <a:xfrm>
            <a:off x="6246676" y="5003768"/>
            <a:ext cx="534543" cy="534543"/>
            <a:chOff x="4236994" y="8381781"/>
            <a:chExt cx="534543" cy="534543"/>
          </a:xfrm>
        </p:grpSpPr>
        <p:sp>
          <p:nvSpPr>
            <p:cNvPr id="181" name="Rounded Rectangle 46">
              <a:extLst>
                <a:ext uri="{FF2B5EF4-FFF2-40B4-BE49-F238E27FC236}">
                  <a16:creationId xmlns:a16="http://schemas.microsoft.com/office/drawing/2014/main" id="{5F6F0299-2E72-3AC3-D9AE-F3B65B66F8B6}"/>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2" name="Picture 6" descr="Microsoft Teams Logo, symbol, meaning, history, PNG">
              <a:hlinkClick r:id="rId10"/>
              <a:extLst>
                <a:ext uri="{FF2B5EF4-FFF2-40B4-BE49-F238E27FC236}">
                  <a16:creationId xmlns:a16="http://schemas.microsoft.com/office/drawing/2014/main" id="{2150E018-AB31-D0BB-1275-123FED5A7F3F}"/>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258" name="TextBox 257">
            <a:extLst>
              <a:ext uri="{FF2B5EF4-FFF2-40B4-BE49-F238E27FC236}">
                <a16:creationId xmlns:a16="http://schemas.microsoft.com/office/drawing/2014/main" id="{72F42A57-99AA-EE97-F562-84B96739E9C5}"/>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259" name="Title 1">
            <a:extLst>
              <a:ext uri="{FF2B5EF4-FFF2-40B4-BE49-F238E27FC236}">
                <a16:creationId xmlns:a16="http://schemas.microsoft.com/office/drawing/2014/main" id="{9A8368C2-1AFE-ABD3-9044-DA5B0DB27495}"/>
              </a:ext>
            </a:extLst>
          </p:cNvPr>
          <p:cNvSpPr txBox="1">
            <a:spLocks/>
          </p:cNvSpPr>
          <p:nvPr/>
        </p:nvSpPr>
        <p:spPr>
          <a:xfrm>
            <a:off x="6315091"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Create a table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to categorize the features discussed so far by priority.</a:t>
            </a:r>
          </a:p>
        </p:txBody>
      </p:sp>
      <p:sp>
        <p:nvSpPr>
          <p:cNvPr id="260" name="Rectangle: Rounded Corners 259">
            <a:extLst>
              <a:ext uri="{FF2B5EF4-FFF2-40B4-BE49-F238E27FC236}">
                <a16:creationId xmlns:a16="http://schemas.microsoft.com/office/drawing/2014/main" id="{0469AB14-FA9C-3E9C-42CE-B80526ABC030}"/>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261" name="TextBox 260">
            <a:extLst>
              <a:ext uri="{FF2B5EF4-FFF2-40B4-BE49-F238E27FC236}">
                <a16:creationId xmlns:a16="http://schemas.microsoft.com/office/drawing/2014/main" id="{C2892D7B-B8D5-7E30-5278-CAE58EDECBAB}"/>
              </a:ext>
            </a:extLst>
          </p:cNvPr>
          <p:cNvSpPr txBox="1"/>
          <p:nvPr/>
        </p:nvSpPr>
        <p:spPr>
          <a:xfrm>
            <a:off x="3417469" y="4075061"/>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Daichi updates the roadmap deck to reflect the commitments from the engineering team meeting.</a:t>
            </a:r>
          </a:p>
        </p:txBody>
      </p:sp>
      <p:grpSp>
        <p:nvGrpSpPr>
          <p:cNvPr id="184" name="Group 183">
            <a:extLst>
              <a:ext uri="{FF2B5EF4-FFF2-40B4-BE49-F238E27FC236}">
                <a16:creationId xmlns:a16="http://schemas.microsoft.com/office/drawing/2014/main" id="{88A63B81-7BB6-C107-7684-853A3E819F73}"/>
              </a:ext>
              <a:ext uri="{C183D7F6-B498-43B3-948B-1728B52AA6E4}">
                <adec:decorative xmlns:adec="http://schemas.microsoft.com/office/drawing/2017/decorative" val="1"/>
              </a:ext>
            </a:extLst>
          </p:cNvPr>
          <p:cNvGrpSpPr>
            <a:grpSpLocks/>
          </p:cNvGrpSpPr>
          <p:nvPr/>
        </p:nvGrpSpPr>
        <p:grpSpPr>
          <a:xfrm>
            <a:off x="3417469" y="5003768"/>
            <a:ext cx="534543" cy="534543"/>
            <a:chOff x="9021721" y="8381781"/>
            <a:chExt cx="534543" cy="534543"/>
          </a:xfrm>
        </p:grpSpPr>
        <p:sp>
          <p:nvSpPr>
            <p:cNvPr id="185" name="Rounded Rectangle 46">
              <a:extLst>
                <a:ext uri="{FF2B5EF4-FFF2-40B4-BE49-F238E27FC236}">
                  <a16:creationId xmlns:a16="http://schemas.microsoft.com/office/drawing/2014/main" id="{14123211-1A8F-2546-8473-F617BFF061F7}"/>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6" name="Picture 4" descr="Microsoft PowerPoint Logo - PNG and Vector - Logo Download">
              <a:hlinkClick r:id="rId12"/>
              <a:extLst>
                <a:ext uri="{FF2B5EF4-FFF2-40B4-BE49-F238E27FC236}">
                  <a16:creationId xmlns:a16="http://schemas.microsoft.com/office/drawing/2014/main" id="{F1010A60-8EBF-73B4-9D56-B90FC2949797}"/>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265" name="TextBox 264">
            <a:extLst>
              <a:ext uri="{FF2B5EF4-FFF2-40B4-BE49-F238E27FC236}">
                <a16:creationId xmlns:a16="http://schemas.microsoft.com/office/drawing/2014/main" id="{2618D359-6E41-802D-2847-D5079081723B}"/>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266" name="Title 1">
            <a:extLst>
              <a:ext uri="{FF2B5EF4-FFF2-40B4-BE49-F238E27FC236}">
                <a16:creationId xmlns:a16="http://schemas.microsoft.com/office/drawing/2014/main" id="{ED5628F4-8711-8CF2-A7F5-71DC6A51DD27}"/>
              </a:ext>
            </a:extLst>
          </p:cNvPr>
          <p:cNvSpPr txBox="1">
            <a:spLocks/>
          </p:cNvSpPr>
          <p:nvPr/>
        </p:nvSpPr>
        <p:spPr>
          <a:xfrm>
            <a:off x="3480977"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slide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based on [copy in bulleted list of roadmap updates]</a:t>
            </a:r>
          </a:p>
        </p:txBody>
      </p:sp>
      <p:sp>
        <p:nvSpPr>
          <p:cNvPr id="267" name="Rectangle: Rounded Corners 266">
            <a:extLst>
              <a:ext uri="{FF2B5EF4-FFF2-40B4-BE49-F238E27FC236}">
                <a16:creationId xmlns:a16="http://schemas.microsoft.com/office/drawing/2014/main" id="{DA34D65A-EA60-7CE8-CD5F-0D9A1141AE90}"/>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268" name="TextBox 267">
            <a:extLst>
              <a:ext uri="{FF2B5EF4-FFF2-40B4-BE49-F238E27FC236}">
                <a16:creationId xmlns:a16="http://schemas.microsoft.com/office/drawing/2014/main" id="{D0B3E288-C40D-45E6-4DF1-D64AF51AE69C}"/>
              </a:ext>
            </a:extLst>
          </p:cNvPr>
          <p:cNvSpPr txBox="1"/>
          <p:nvPr/>
        </p:nvSpPr>
        <p:spPr>
          <a:xfrm>
            <a:off x="588263"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Daichi needs to catch up on email before he heads out for the day. Copilot speeds the work by summarizing email threads and preparing draft responses. </a:t>
            </a:r>
          </a:p>
        </p:txBody>
      </p:sp>
      <p:grpSp>
        <p:nvGrpSpPr>
          <p:cNvPr id="205" name="Group 204">
            <a:extLst>
              <a:ext uri="{FF2B5EF4-FFF2-40B4-BE49-F238E27FC236}">
                <a16:creationId xmlns:a16="http://schemas.microsoft.com/office/drawing/2014/main" id="{FBC334D8-8FFC-2315-59E5-98C21BB13AC7}"/>
              </a:ext>
              <a:ext uri="{C183D7F6-B498-43B3-948B-1728B52AA6E4}">
                <adec:decorative xmlns:adec="http://schemas.microsoft.com/office/drawing/2017/decorative" val="1"/>
              </a:ext>
            </a:extLst>
          </p:cNvPr>
          <p:cNvGrpSpPr>
            <a:grpSpLocks/>
          </p:cNvGrpSpPr>
          <p:nvPr/>
        </p:nvGrpSpPr>
        <p:grpSpPr>
          <a:xfrm>
            <a:off x="588264" y="5003769"/>
            <a:ext cx="534543" cy="534543"/>
            <a:chOff x="11090271" y="6937563"/>
            <a:chExt cx="534544" cy="534544"/>
          </a:xfrm>
        </p:grpSpPr>
        <p:sp>
          <p:nvSpPr>
            <p:cNvPr id="206" name="Rounded Rectangle 64">
              <a:extLst>
                <a:ext uri="{FF2B5EF4-FFF2-40B4-BE49-F238E27FC236}">
                  <a16:creationId xmlns:a16="http://schemas.microsoft.com/office/drawing/2014/main" id="{67E46583-4828-F083-F03F-07BD630CF7D2}"/>
                </a:ext>
              </a:extLst>
            </p:cNvPr>
            <p:cNvSpPr/>
            <p:nvPr/>
          </p:nvSpPr>
          <p:spPr bwMode="auto">
            <a:xfrm>
              <a:off x="11090271" y="6937563"/>
              <a:ext cx="534544" cy="534544"/>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07" name="Graphic 206">
              <a:extLst>
                <a:ext uri="{FF2B5EF4-FFF2-40B4-BE49-F238E27FC236}">
                  <a16:creationId xmlns:a16="http://schemas.microsoft.com/office/drawing/2014/main" id="{F19FBC66-7960-1CD5-2C0A-D991965D3CB7}"/>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l="22984" t="22984" r="22984" b="22984"/>
            <a:stretch/>
          </p:blipFill>
          <p:spPr>
            <a:xfrm>
              <a:off x="11170786" y="7018079"/>
              <a:ext cx="373514" cy="373514"/>
            </a:xfrm>
            <a:prstGeom prst="rect">
              <a:avLst/>
            </a:prstGeom>
          </p:spPr>
        </p:pic>
      </p:grpSp>
      <p:sp>
        <p:nvSpPr>
          <p:cNvPr id="272" name="TextBox 271">
            <a:extLst>
              <a:ext uri="{FF2B5EF4-FFF2-40B4-BE49-F238E27FC236}">
                <a16:creationId xmlns:a16="http://schemas.microsoft.com/office/drawing/2014/main" id="{78609C8F-3C71-1020-411E-4AAC0744B307}"/>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273" name="Title 1">
            <a:extLst>
              <a:ext uri="{FF2B5EF4-FFF2-40B4-BE49-F238E27FC236}">
                <a16:creationId xmlns:a16="http://schemas.microsoft.com/office/drawing/2014/main" id="{A74C4890-683D-F51F-87D7-AA0A9F72D27D}"/>
              </a:ext>
            </a:extLst>
          </p:cNvPr>
          <p:cNvSpPr txBox="1">
            <a:spLocks/>
          </p:cNvSpPr>
          <p:nvPr/>
        </p:nvSpPr>
        <p:spPr>
          <a:xfrm>
            <a:off x="646864" y="5887443"/>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Ask for more details.</a:t>
            </a:r>
          </a:p>
        </p:txBody>
      </p:sp>
      <p:pic>
        <p:nvPicPr>
          <p:cNvPr id="197" name="Picture 196" descr="Portrait of Daichi">
            <a:extLst>
              <a:ext uri="{FF2B5EF4-FFF2-40B4-BE49-F238E27FC236}">
                <a16:creationId xmlns:a16="http://schemas.microsoft.com/office/drawing/2014/main" id="{2BFE0684-5FE9-2AE1-338D-FF1A2AE59D1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53327" t="27926" r="16459" b="13474"/>
          <a:stretch/>
        </p:blipFill>
        <p:spPr>
          <a:xfrm>
            <a:off x="9488488" y="2934937"/>
            <a:ext cx="1970076" cy="2543263"/>
          </a:xfrm>
          <a:prstGeom prst="rect">
            <a:avLst/>
          </a:prstGeom>
        </p:spPr>
      </p:pic>
      <p:sp>
        <p:nvSpPr>
          <p:cNvPr id="275" name="Freeform: Shape 274">
            <a:extLst>
              <a:ext uri="{FF2B5EF4-FFF2-40B4-BE49-F238E27FC236}">
                <a16:creationId xmlns:a16="http://schemas.microsoft.com/office/drawing/2014/main" id="{F94DA777-82BD-C21E-60B3-2F46B995A048}"/>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76" name="Rectangle 275">
            <a:extLst>
              <a:ext uri="{FF2B5EF4-FFF2-40B4-BE49-F238E27FC236}">
                <a16:creationId xmlns:a16="http://schemas.microsoft.com/office/drawing/2014/main" id="{FC9D0C6E-494F-579C-8AB5-70A66C667ED4}"/>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Daichi is a marketing manager at Contoso</a:t>
            </a:r>
          </a:p>
        </p:txBody>
      </p:sp>
    </p:spTree>
    <p:extLst>
      <p:ext uri="{BB962C8B-B14F-4D97-AF65-F5344CB8AC3E}">
        <p14:creationId xmlns:p14="http://schemas.microsoft.com/office/powerpoint/2010/main" val="266394392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3" y="2459504"/>
            <a:ext cx="5667393" cy="1938992"/>
          </a:xfrm>
        </p:spPr>
        <p:txBody>
          <a:bodyPr/>
          <a:lstStyle/>
          <a:p>
            <a:pPr algn="ctr"/>
            <a:r>
              <a:rPr lang="en-US" sz="4200">
                <a:gradFill flip="none">
                  <a:gsLst>
                    <a:gs pos="0">
                      <a:srgbClr val="3E76D4"/>
                    </a:gs>
                    <a:gs pos="50000">
                      <a:srgbClr val="8661C5"/>
                    </a:gs>
                    <a:gs pos="100000">
                      <a:srgbClr val="C73ECC"/>
                    </a:gs>
                  </a:gsLst>
                  <a:lin ang="2700000" scaled="1"/>
                  <a:tileRect/>
                </a:gradFill>
                <a:latin typeface="Segoe UI Semibold"/>
                <a:cs typeface="Segoe UI"/>
              </a:rPr>
              <a:t>Copilot for Microsoft 365 </a:t>
            </a:r>
            <a:br>
              <a:rPr lang="en-US" sz="4200" dirty="0"/>
            </a:br>
            <a:r>
              <a:rPr lang="en-US" sz="4200">
                <a:cs typeface="Segoe UI"/>
              </a:rPr>
              <a:t>AI for Finance</a:t>
            </a:r>
            <a:endParaRPr lang="en-US">
              <a:cs typeface="Segoe UI"/>
            </a:endParaRPr>
          </a:p>
        </p:txBody>
      </p:sp>
      <p:pic>
        <p:nvPicPr>
          <p:cNvPr id="2" name="Picture 2" descr="Microsoft Copilot logo">
            <a:extLst>
              <a:ext uri="{FF2B5EF4-FFF2-40B4-BE49-F238E27FC236}">
                <a16:creationId xmlns:a16="http://schemas.microsoft.com/office/drawing/2014/main" id="{8D830394-D73F-91BF-5F15-9C39100A38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0AB2AF80-AD3C-9B24-6A7A-B623BA4EA90E}"/>
              </a:ext>
              <a:ext uri="{C183D7F6-B498-43B3-948B-1728B52AA6E4}">
                <adec:decorative xmlns:adec="http://schemas.microsoft.com/office/drawing/2017/decorative" val="1"/>
              </a:ext>
            </a:extLst>
          </p:cNvPr>
          <p:cNvGrpSpPr/>
          <p:nvPr/>
        </p:nvGrpSpPr>
        <p:grpSpPr>
          <a:xfrm>
            <a:off x="6461096" y="946407"/>
            <a:ext cx="4965186" cy="4965186"/>
            <a:chOff x="448978" y="1473296"/>
            <a:chExt cx="4253520" cy="4253520"/>
          </a:xfrm>
        </p:grpSpPr>
        <p:sp>
          <p:nvSpPr>
            <p:cNvPr id="29" name="Oval 28">
              <a:extLst>
                <a:ext uri="{FF2B5EF4-FFF2-40B4-BE49-F238E27FC236}">
                  <a16:creationId xmlns:a16="http://schemas.microsoft.com/office/drawing/2014/main" id="{ECEC9678-B85A-F30A-4621-9695704FA2E2}"/>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30" name="Picture 29">
              <a:extLst>
                <a:ext uri="{FF2B5EF4-FFF2-40B4-BE49-F238E27FC236}">
                  <a16:creationId xmlns:a16="http://schemas.microsoft.com/office/drawing/2014/main" id="{09E456EB-F644-1801-D79F-8DEF7EDAFF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198" t="2557" r="9706" b="22161"/>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261855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C3E546-E635-F705-451D-ADA595165DB0}"/>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14" name="Rectangle: Rounded Corners 6">
            <a:extLst>
              <a:ext uri="{FF2B5EF4-FFF2-40B4-BE49-F238E27FC236}">
                <a16:creationId xmlns:a16="http://schemas.microsoft.com/office/drawing/2014/main" id="{175FE820-C9F7-8342-9AC2-8BEB891C412F}"/>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Rounded Corners 3">
            <a:extLst>
              <a:ext uri="{FF2B5EF4-FFF2-40B4-BE49-F238E27FC236}">
                <a16:creationId xmlns:a16="http://schemas.microsoft.com/office/drawing/2014/main" id="{33963E34-C408-7294-732D-EA879B3250DD}"/>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Streamline financial decisions</a:t>
            </a:r>
          </a:p>
        </p:txBody>
      </p:sp>
      <p:sp>
        <p:nvSpPr>
          <p:cNvPr id="2" name="TextBox 1">
            <a:extLst>
              <a:ext uri="{FF2B5EF4-FFF2-40B4-BE49-F238E27FC236}">
                <a16:creationId xmlns:a16="http://schemas.microsoft.com/office/drawing/2014/main" id="{E4BEA8A5-8070-517A-E80E-B16317B038AF}"/>
              </a:ext>
            </a:extLst>
          </p:cNvPr>
          <p:cNvSpPr txBox="1"/>
          <p:nvPr/>
        </p:nvSpPr>
        <p:spPr>
          <a:xfrm>
            <a:off x="2112865" y="2598003"/>
            <a:ext cx="7966269" cy="1785104"/>
          </a:xfrm>
          <a:prstGeom prst="rect">
            <a:avLst/>
          </a:prstGeom>
        </p:spPr>
        <p:txBody>
          <a:bodyPr wrap="square" lIns="0" tIns="0" rIns="0" bIns="0" anchor="ctr">
            <a:spAutoFit/>
          </a:bodyPr>
          <a:lstStyle/>
          <a:p>
            <a:pPr lvl="0" algn="ctr">
              <a:spcBef>
                <a:spcPts val="3600"/>
              </a:spcBef>
              <a:defRPr/>
            </a:pPr>
            <a:r>
              <a:rPr lang="en-US" sz="6000">
                <a:ln w="3175">
                  <a:noFill/>
                </a:ln>
                <a:gradFill>
                  <a:gsLst>
                    <a:gs pos="33000">
                      <a:srgbClr val="1F78D4"/>
                    </a:gs>
                    <a:gs pos="81000">
                      <a:srgbClr val="8678D6"/>
                    </a:gs>
                  </a:gsLst>
                  <a:lin ang="2700000" scaled="1"/>
                </a:gradFill>
                <a:latin typeface="Segoe UI Semibold"/>
              </a:rPr>
              <a:t>79% of people</a:t>
            </a: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 </a:t>
            </a:r>
            <a:br>
              <a:rPr kumimoji="0" lang="en-US" sz="2800" b="0" i="0" u="none" strike="noStrike" kern="1200" cap="none" spc="0" normalizeH="0" baseline="0" noProof="0">
                <a:ln w="3175">
                  <a:noFill/>
                </a:ln>
                <a:solidFill>
                  <a:prstClr val="black"/>
                </a:solidFill>
                <a:effectLst/>
                <a:uLnTx/>
                <a:uFillTx/>
                <a:latin typeface="Segoe UI Semibold"/>
                <a:ea typeface="+mj-lt"/>
                <a:cs typeface="Segoe UI" pitchFamily="34" charset="0"/>
              </a:rPr>
            </a:br>
            <a:r>
              <a:rPr lang="en-US" sz="2800">
                <a:solidFill>
                  <a:prstClr val="black"/>
                </a:solidFill>
                <a:ea typeface="+mj-lt"/>
                <a:cs typeface="Segoe UI"/>
              </a:rPr>
              <a:t>are comfortable using AI</a:t>
            </a:r>
            <a:br>
              <a:rPr lang="en-US" sz="2800">
                <a:solidFill>
                  <a:prstClr val="black"/>
                </a:solidFill>
                <a:ea typeface="+mj-lt"/>
                <a:cs typeface="Segoe UI"/>
              </a:rPr>
            </a:br>
            <a:r>
              <a:rPr lang="en-US" sz="2800">
                <a:solidFill>
                  <a:prstClr val="black"/>
                </a:solidFill>
                <a:ea typeface="+mj-lt"/>
                <a:cs typeface="Segoe UI"/>
              </a:rPr>
              <a:t>for analytical work</a:t>
            </a:r>
          </a:p>
        </p:txBody>
      </p:sp>
      <p:sp>
        <p:nvSpPr>
          <p:cNvPr id="3" name="TextBox 2">
            <a:extLst>
              <a:ext uri="{FF2B5EF4-FFF2-40B4-BE49-F238E27FC236}">
                <a16:creationId xmlns:a16="http://schemas.microsoft.com/office/drawing/2014/main" id="{990ABC72-AD53-A594-5461-0FAFA5637812}"/>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199763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
                                        <p:tgtEl>
                                          <p:spTgt spid="15"/>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300"/>
                                        <p:tgtEl>
                                          <p:spTgt spid="14"/>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Complete an acquisition with Copilot for Microsoft 365</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9" name="Picture 2" descr="Microsoft Copilot logo">
            <a:extLst>
              <a:ext uri="{FF2B5EF4-FFF2-40B4-BE49-F238E27FC236}">
                <a16:creationId xmlns:a16="http://schemas.microsoft.com/office/drawing/2014/main" id="{17F13624-26EF-B7BC-6280-F065023F950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281E9174-02D8-3A4F-C722-9192279E07C0}"/>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grpSp>
          <p:nvGrpSpPr>
            <p:cNvPr id="55" name="Group 54">
              <a:extLst>
                <a:ext uri="{FF2B5EF4-FFF2-40B4-BE49-F238E27FC236}">
                  <a16:creationId xmlns:a16="http://schemas.microsoft.com/office/drawing/2014/main" id="{1E7C9C4F-FD57-20ED-F73F-32E4255B9830}"/>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sp>
            <p:nvSpPr>
              <p:cNvPr id="58" name="Rectangle: Single Corner Rounded 57">
                <a:extLst>
                  <a:ext uri="{FF2B5EF4-FFF2-40B4-BE49-F238E27FC236}">
                    <a16:creationId xmlns:a16="http://schemas.microsoft.com/office/drawing/2014/main" id="{D1B58C86-21AD-4133-01E5-455963528A22}"/>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60" name="Group 59">
                <a:extLst>
                  <a:ext uri="{FF2B5EF4-FFF2-40B4-BE49-F238E27FC236}">
                    <a16:creationId xmlns:a16="http://schemas.microsoft.com/office/drawing/2014/main" id="{FDA072F6-C77E-9FF0-1D8C-D3C03CDFE950}"/>
                  </a:ext>
                  <a:ext uri="{C183D7F6-B498-43B3-948B-1728B52AA6E4}">
                    <adec:decorative xmlns:adec="http://schemas.microsoft.com/office/drawing/2017/decorative" val="1"/>
                  </a:ext>
                </a:extLst>
              </p:cNvPr>
              <p:cNvGrpSpPr/>
              <p:nvPr/>
            </p:nvGrpSpPr>
            <p:grpSpPr>
              <a:xfrm>
                <a:off x="-2" y="1103972"/>
                <a:ext cx="12205140" cy="5414304"/>
                <a:chOff x="-2" y="1103972"/>
                <a:chExt cx="12205140" cy="5414304"/>
              </a:xfrm>
            </p:grpSpPr>
            <p:pic>
              <p:nvPicPr>
                <p:cNvPr id="63" name="Picture 62">
                  <a:extLst>
                    <a:ext uri="{FF2B5EF4-FFF2-40B4-BE49-F238E27FC236}">
                      <a16:creationId xmlns:a16="http://schemas.microsoft.com/office/drawing/2014/main" id="{C311E4D6-3DA7-35E8-C16E-2F446A6DC31D}"/>
                    </a:ext>
                    <a:ext uri="{C183D7F6-B498-43B3-948B-1728B52AA6E4}">
                      <adec:decorative xmlns:adec="http://schemas.microsoft.com/office/drawing/2017/decorative" val="1"/>
                    </a:ext>
                  </a:extLst>
                </p:cNvPr>
                <p:cNvPicPr>
                  <a:picLocks/>
                </p:cNvPicPr>
                <p:nvPr/>
              </p:nvPicPr>
              <p:blipFill rotWithShape="1">
                <a:blip r:embed="rId4">
                  <a:alphaModFix amt="50000"/>
                  <a:extLst>
                    <a:ext uri="{BEBA8EAE-BF5A-486C-A8C5-ECC9F3942E4B}">
                      <a14:imgProps xmlns:a14="http://schemas.microsoft.com/office/drawing/2010/main">
                        <a14:imgLayer r:embed="rId5">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67" name="Rectangle: Top Corners Rounded 66">
                  <a:extLst>
                    <a:ext uri="{FF2B5EF4-FFF2-40B4-BE49-F238E27FC236}">
                      <a16:creationId xmlns:a16="http://schemas.microsoft.com/office/drawing/2014/main" id="{0B052E4E-AAEA-3CEF-A488-03068EF43649}"/>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68" name="Group 67">
                  <a:extLst>
                    <a:ext uri="{FF2B5EF4-FFF2-40B4-BE49-F238E27FC236}">
                      <a16:creationId xmlns:a16="http://schemas.microsoft.com/office/drawing/2014/main" id="{3408F1EF-9B04-7A3C-3717-2F391042FFD7}"/>
                    </a:ext>
                  </a:extLst>
                </p:cNvPr>
                <p:cNvGrpSpPr/>
                <p:nvPr/>
              </p:nvGrpSpPr>
              <p:grpSpPr>
                <a:xfrm>
                  <a:off x="-2" y="1103972"/>
                  <a:ext cx="12205140" cy="4806944"/>
                  <a:chOff x="-2" y="1103972"/>
                  <a:chExt cx="12205140" cy="4806944"/>
                </a:xfrm>
              </p:grpSpPr>
              <p:sp>
                <p:nvSpPr>
                  <p:cNvPr id="80" name="Arrow: Bent 79">
                    <a:extLst>
                      <a:ext uri="{FF2B5EF4-FFF2-40B4-BE49-F238E27FC236}">
                        <a16:creationId xmlns:a16="http://schemas.microsoft.com/office/drawing/2014/main" id="{30E686D3-0736-8484-DDD7-078E1B694758}"/>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1" name="Arrow: Bent 80">
                    <a:extLst>
                      <a:ext uri="{FF2B5EF4-FFF2-40B4-BE49-F238E27FC236}">
                        <a16:creationId xmlns:a16="http://schemas.microsoft.com/office/drawing/2014/main" id="{7082FC76-1A97-8BAB-9B12-EF6105CA46C3}"/>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9" name="Rectangle: Rounded Corners 6">
                  <a:extLst>
                    <a:ext uri="{FF2B5EF4-FFF2-40B4-BE49-F238E27FC236}">
                      <a16:creationId xmlns:a16="http://schemas.microsoft.com/office/drawing/2014/main" id="{62532777-3CF6-A9EB-52C7-A50B92E09FF2}"/>
                    </a:ext>
                    <a:ext uri="{C183D7F6-B498-43B3-948B-1728B52AA6E4}">
                      <adec:decorative xmlns:adec="http://schemas.microsoft.com/office/drawing/2017/decorative" val="1"/>
                    </a:ext>
                  </a:extLst>
                </p:cNvPr>
                <p:cNvSpPr/>
                <p:nvPr/>
              </p:nvSpPr>
              <p:spPr bwMode="auto">
                <a:xfrm>
                  <a:off x="4038600"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70" name="Straight Connector 69">
                  <a:extLst>
                    <a:ext uri="{FF2B5EF4-FFF2-40B4-BE49-F238E27FC236}">
                      <a16:creationId xmlns:a16="http://schemas.microsoft.com/office/drawing/2014/main" id="{1E06B1E4-FADF-8D19-5A11-68964043CC48}"/>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C5F189F-9D44-DC1D-9037-C61E8654F7F5}"/>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25FA7735-8EF1-E866-4DE6-151680FB4200}"/>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BFA7CA87-41C2-57F7-E774-04D381E40121}"/>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477FA5C4-1FFE-4A3C-1A44-6ACB0222BC1E}"/>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8389B421-117C-0F3A-E46D-14391586696F}"/>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7379ECF1-E788-4D11-581B-43D59D5F3833}"/>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AB68801B-3568-A0F9-C1DD-0A4EE5DCD512}"/>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277F8B45-046A-5512-02E4-FCD9F2E56E6D}"/>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85C016E7-6E7E-9A48-F4F6-D03A61FE5C8B}"/>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cxnSp>
          <p:nvCxnSpPr>
            <p:cNvPr id="56" name="Straight Connector 55">
              <a:extLst>
                <a:ext uri="{FF2B5EF4-FFF2-40B4-BE49-F238E27FC236}">
                  <a16:creationId xmlns:a16="http://schemas.microsoft.com/office/drawing/2014/main" id="{E2B441F5-A74B-C697-DAAE-9B1F84F58876}"/>
                </a:ext>
                <a:ext uri="{C183D7F6-B498-43B3-948B-1728B52AA6E4}">
                  <adec:decorative xmlns:adec="http://schemas.microsoft.com/office/drawing/2017/decorative" val="1"/>
                </a:ext>
              </a:extLst>
            </p:cNvPr>
            <p:cNvCxnSpPr>
              <a:cxnSpLocks/>
            </p:cNvCxnSpPr>
            <p:nvPr/>
          </p:nvCxnSpPr>
          <p:spPr>
            <a:xfrm>
              <a:off x="6505438"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7BF8D52-F01F-EF64-A029-C8A4F76AE6B1}"/>
                </a:ext>
                <a:ext uri="{C183D7F6-B498-43B3-948B-1728B52AA6E4}">
                  <adec:decorative xmlns:adec="http://schemas.microsoft.com/office/drawing/2017/decorative" val="1"/>
                </a:ext>
              </a:extLst>
            </p:cNvPr>
            <p:cNvCxnSpPr>
              <a:cxnSpLocks/>
            </p:cNvCxnSpPr>
            <p:nvPr/>
          </p:nvCxnSpPr>
          <p:spPr>
            <a:xfrm>
              <a:off x="9095814"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82" name="TextBox 81">
            <a:extLst>
              <a:ext uri="{FF2B5EF4-FFF2-40B4-BE49-F238E27FC236}">
                <a16:creationId xmlns:a16="http://schemas.microsoft.com/office/drawing/2014/main" id="{A88B2163-D492-D39A-7761-CD563F6BBCB8}"/>
              </a:ext>
            </a:extLst>
          </p:cNvPr>
          <p:cNvSpPr txBox="1"/>
          <p:nvPr/>
        </p:nvSpPr>
        <p:spPr>
          <a:xfrm>
            <a:off x="588963" y="1524000"/>
            <a:ext cx="2782887" cy="172354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From forecasting to financial reporting to drafting stakeholder communications, Copilot works alongside finance teams, so their time is spent on the high-value tasks that make the biggest impact.​</a:t>
            </a:r>
          </a:p>
        </p:txBody>
      </p:sp>
      <p:sp>
        <p:nvSpPr>
          <p:cNvPr id="83" name="TextBox 82">
            <a:extLst>
              <a:ext uri="{FF2B5EF4-FFF2-40B4-BE49-F238E27FC236}">
                <a16:creationId xmlns:a16="http://schemas.microsoft.com/office/drawing/2014/main" id="{72A375CE-4E35-9EBC-02D6-7A27415A0762}"/>
              </a:ext>
            </a:extLst>
          </p:cNvPr>
          <p:cNvSpPr txBox="1"/>
          <p:nvPr/>
        </p:nvSpPr>
        <p:spPr>
          <a:xfrm>
            <a:off x="588962" y="4638870"/>
            <a:ext cx="2820987"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79% </a:t>
            </a:r>
            <a:r>
              <a:rPr kumimoji="0" lang="en-US" sz="32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of people</a:t>
            </a:r>
            <a:endParaRPr kumimoji="0" lang="en-US" sz="36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endParaRPr>
          </a:p>
        </p:txBody>
      </p:sp>
      <p:sp>
        <p:nvSpPr>
          <p:cNvPr id="84" name="TextBox 83">
            <a:extLst>
              <a:ext uri="{FF2B5EF4-FFF2-40B4-BE49-F238E27FC236}">
                <a16:creationId xmlns:a16="http://schemas.microsoft.com/office/drawing/2014/main" id="{4B3C452A-64B8-46EB-32A4-3E6D9250842E}"/>
              </a:ext>
            </a:extLst>
          </p:cNvPr>
          <p:cNvSpPr txBox="1"/>
          <p:nvPr/>
        </p:nvSpPr>
        <p:spPr>
          <a:xfrm>
            <a:off x="588963" y="5220195"/>
            <a:ext cx="2740024" cy="430887"/>
          </a:xfrm>
          <a:prstGeom prst="rect">
            <a:avLst/>
          </a:prstGeom>
          <a:noFill/>
        </p:spPr>
        <p:txBody>
          <a:bodyPr wrap="square" lIns="0" tIns="0" rIns="0" bIns="0" anchor="t">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DengXian"/>
                <a:cs typeface="Segoe UI"/>
              </a:rPr>
              <a:t>are comfortable using AI</a:t>
            </a:r>
            <a:br>
              <a:rPr kumimoji="0" lang="en-US" sz="1400" b="0" i="0" u="none" strike="noStrike" kern="1200" cap="none" spc="0" normalizeH="0" baseline="0" noProof="0">
                <a:ln>
                  <a:noFill/>
                </a:ln>
                <a:solidFill>
                  <a:prstClr val="black"/>
                </a:solidFill>
                <a:effectLst/>
                <a:uLnTx/>
                <a:uFillTx/>
                <a:latin typeface="Segoe UI"/>
                <a:ea typeface="DengXian"/>
                <a:cs typeface="Segoe UI"/>
              </a:rPr>
            </a:br>
            <a:r>
              <a:rPr kumimoji="0" lang="en-US" sz="1400" b="0" i="0" u="none" strike="noStrike" kern="1200" cap="none" spc="0" normalizeH="0" baseline="0" noProof="0">
                <a:ln>
                  <a:noFill/>
                </a:ln>
                <a:solidFill>
                  <a:prstClr val="black"/>
                </a:solidFill>
                <a:effectLst/>
                <a:uLnTx/>
                <a:uFillTx/>
                <a:latin typeface="Segoe UI"/>
                <a:ea typeface="DengXian"/>
                <a:cs typeface="Segoe UI"/>
              </a:rPr>
              <a:t>for analytical work</a:t>
            </a:r>
          </a:p>
        </p:txBody>
      </p:sp>
      <p:sp>
        <p:nvSpPr>
          <p:cNvPr id="85" name="TextBox 84">
            <a:extLst>
              <a:ext uri="{FF2B5EF4-FFF2-40B4-BE49-F238E27FC236}">
                <a16:creationId xmlns:a16="http://schemas.microsoft.com/office/drawing/2014/main" id="{C13E9033-FED4-BC24-086F-24C7CB0737EB}"/>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prstClr val="black"/>
              </a:solidFill>
              <a:effectLst/>
              <a:uLnTx/>
              <a:uFillTx/>
              <a:latin typeface="Segoe UI"/>
              <a:ea typeface="+mn-ea"/>
              <a:cs typeface="+mn-cs"/>
            </a:endParaRPr>
          </a:p>
        </p:txBody>
      </p:sp>
      <p:grpSp>
        <p:nvGrpSpPr>
          <p:cNvPr id="86" name="Group 85">
            <a:extLst>
              <a:ext uri="{FF2B5EF4-FFF2-40B4-BE49-F238E27FC236}">
                <a16:creationId xmlns:a16="http://schemas.microsoft.com/office/drawing/2014/main" id="{D9C56789-E8D0-F775-9700-C3FDFB7B322F}"/>
              </a:ext>
              <a:ext uri="{C183D7F6-B498-43B3-948B-1728B52AA6E4}">
                <adec:decorative xmlns:adec="http://schemas.microsoft.com/office/drawing/2017/decorative" val="1"/>
              </a:ext>
            </a:extLst>
          </p:cNvPr>
          <p:cNvGrpSpPr/>
          <p:nvPr/>
        </p:nvGrpSpPr>
        <p:grpSpPr>
          <a:xfrm>
            <a:off x="4173992" y="1313320"/>
            <a:ext cx="534543" cy="534543"/>
            <a:chOff x="4156095" y="1313320"/>
            <a:chExt cx="534543" cy="534543"/>
          </a:xfrm>
        </p:grpSpPr>
        <p:sp>
          <p:nvSpPr>
            <p:cNvPr id="87" name="Rounded Rectangle 46">
              <a:extLst>
                <a:ext uri="{FF2B5EF4-FFF2-40B4-BE49-F238E27FC236}">
                  <a16:creationId xmlns:a16="http://schemas.microsoft.com/office/drawing/2014/main" id="{ABF20BA6-DBF4-8678-13AC-D1720F4E3614}"/>
                </a:ext>
                <a:ext uri="{C183D7F6-B498-43B3-948B-1728B52AA6E4}">
                  <adec:decorative xmlns:adec="http://schemas.microsoft.com/office/drawing/2017/decorative" val="1"/>
                </a:ext>
              </a:extLst>
            </p:cNvPr>
            <p:cNvSpPr/>
            <p:nvPr/>
          </p:nvSpPr>
          <p:spPr bwMode="auto">
            <a:xfrm>
              <a:off x="4156095" y="131332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8" name="Picture 2" descr="Zip Co logo SVG free download, id: 101874 - Brandlogos.net">
              <a:hlinkClick r:id="rId7"/>
              <a:extLst>
                <a:ext uri="{FF2B5EF4-FFF2-40B4-BE49-F238E27FC236}">
                  <a16:creationId xmlns:a16="http://schemas.microsoft.com/office/drawing/2014/main" id="{5B124FE2-9D2E-86F7-03A2-2D7FCCDA92F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81884" y="145200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89" name="TextBox 88">
            <a:extLst>
              <a:ext uri="{FF2B5EF4-FFF2-40B4-BE49-F238E27FC236}">
                <a16:creationId xmlns:a16="http://schemas.microsoft.com/office/drawing/2014/main" id="{C8AE9304-E7B1-B0C0-A795-6CBE4A1E3FD0}"/>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90" name="TextBox 89">
            <a:extLst>
              <a:ext uri="{FF2B5EF4-FFF2-40B4-BE49-F238E27FC236}">
                <a16:creationId xmlns:a16="http://schemas.microsoft.com/office/drawing/2014/main" id="{64F18384-AB6C-4F92-18A0-8DBFD3D1674E}"/>
              </a:ext>
              <a:ext uri="{C183D7F6-B498-43B3-948B-1728B52AA6E4}">
                <adec:decorative xmlns:adec="http://schemas.microsoft.com/office/drawing/2017/decorative" val="0"/>
              </a:ext>
            </a:extLst>
          </p:cNvPr>
          <p:cNvSpPr txBox="1"/>
          <p:nvPr/>
        </p:nvSpPr>
        <p:spPr>
          <a:xfrm>
            <a:off x="6756400" y="1495953"/>
            <a:ext cx="4852987" cy="169277"/>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Summarize the due diligence information from the operations and legal team.</a:t>
            </a:r>
          </a:p>
        </p:txBody>
      </p:sp>
      <p:grpSp>
        <p:nvGrpSpPr>
          <p:cNvPr id="14" name="Group 13">
            <a:extLst>
              <a:ext uri="{FF2B5EF4-FFF2-40B4-BE49-F238E27FC236}">
                <a16:creationId xmlns:a16="http://schemas.microsoft.com/office/drawing/2014/main" id="{5F442120-6DD2-5246-6AB3-5D6513BC759C}"/>
              </a:ext>
              <a:ext uri="{C183D7F6-B498-43B3-948B-1728B52AA6E4}">
                <adec:decorative xmlns:adec="http://schemas.microsoft.com/office/drawing/2017/decorative" val="1"/>
              </a:ext>
            </a:extLst>
          </p:cNvPr>
          <p:cNvGrpSpPr>
            <a:grpSpLocks/>
          </p:cNvGrpSpPr>
          <p:nvPr/>
        </p:nvGrpSpPr>
        <p:grpSpPr>
          <a:xfrm>
            <a:off x="4173992" y="2084475"/>
            <a:ext cx="534543" cy="534543"/>
            <a:chOff x="5831903" y="8381781"/>
            <a:chExt cx="534543" cy="534543"/>
          </a:xfrm>
        </p:grpSpPr>
        <p:sp>
          <p:nvSpPr>
            <p:cNvPr id="17" name="Rounded Rectangle 46">
              <a:extLst>
                <a:ext uri="{FF2B5EF4-FFF2-40B4-BE49-F238E27FC236}">
                  <a16:creationId xmlns:a16="http://schemas.microsoft.com/office/drawing/2014/main" id="{2F89B1A8-3BA7-1F8C-273B-0E704CC08219}"/>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 name="Picture 8" descr="Microsoft Excel Logo - PNG and Vector - Logo Download">
              <a:hlinkClick r:id="rId9"/>
              <a:extLst>
                <a:ext uri="{FF2B5EF4-FFF2-40B4-BE49-F238E27FC236}">
                  <a16:creationId xmlns:a16="http://schemas.microsoft.com/office/drawing/2014/main" id="{390DE7E5-7B97-3093-A086-979A17B23BE2}"/>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94" name="TextBox 93">
            <a:extLst>
              <a:ext uri="{FF2B5EF4-FFF2-40B4-BE49-F238E27FC236}">
                <a16:creationId xmlns:a16="http://schemas.microsoft.com/office/drawing/2014/main" id="{AB4B7277-7180-25B1-F8A4-5EBFCC77BF93}"/>
              </a:ext>
              <a:ext uri="{C183D7F6-B498-43B3-948B-1728B52AA6E4}">
                <adec:decorative xmlns:adec="http://schemas.microsoft.com/office/drawing/2017/decorative" val="0"/>
              </a:ext>
            </a:extLst>
          </p:cNvPr>
          <p:cNvSpPr txBox="1"/>
          <p:nvPr/>
        </p:nvSpPr>
        <p:spPr>
          <a:xfrm>
            <a:off x="4953152" y="225941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95" name="TextBox 94">
            <a:extLst>
              <a:ext uri="{FF2B5EF4-FFF2-40B4-BE49-F238E27FC236}">
                <a16:creationId xmlns:a16="http://schemas.microsoft.com/office/drawing/2014/main" id="{86312137-EA06-9417-BF7F-4A1C85993CC4}"/>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Discover the organization’s past financial information and verify revenue projections.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33" name="Group 1032">
            <a:extLst>
              <a:ext uri="{FF2B5EF4-FFF2-40B4-BE49-F238E27FC236}">
                <a16:creationId xmlns:a16="http://schemas.microsoft.com/office/drawing/2014/main" id="{467BD4F7-E3D3-AA03-EB85-5069BC55B6FC}"/>
              </a:ext>
              <a:ext uri="{C183D7F6-B498-43B3-948B-1728B52AA6E4}">
                <adec:decorative xmlns:adec="http://schemas.microsoft.com/office/drawing/2017/decorative" val="1"/>
              </a:ext>
            </a:extLst>
          </p:cNvPr>
          <p:cNvGrpSpPr>
            <a:grpSpLocks/>
          </p:cNvGrpSpPr>
          <p:nvPr/>
        </p:nvGrpSpPr>
        <p:grpSpPr>
          <a:xfrm>
            <a:off x="4173992" y="2855630"/>
            <a:ext cx="534543" cy="534543"/>
            <a:chOff x="7426812" y="8381781"/>
            <a:chExt cx="534543" cy="534543"/>
          </a:xfrm>
        </p:grpSpPr>
        <p:sp>
          <p:nvSpPr>
            <p:cNvPr id="1035" name="Rounded Rectangle 46">
              <a:extLst>
                <a:ext uri="{FF2B5EF4-FFF2-40B4-BE49-F238E27FC236}">
                  <a16:creationId xmlns:a16="http://schemas.microsoft.com/office/drawing/2014/main" id="{E14441B1-D9DC-0DD7-27E0-C5DC9D0EC6C7}"/>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6" name="Picture 6" descr="Microsoft Teams Logo, symbol, meaning, history, PNG">
              <a:hlinkClick r:id="rId11"/>
              <a:extLst>
                <a:ext uri="{FF2B5EF4-FFF2-40B4-BE49-F238E27FC236}">
                  <a16:creationId xmlns:a16="http://schemas.microsoft.com/office/drawing/2014/main" id="{896B7F55-F7A7-A5BF-F8CC-94BC25E763C5}"/>
                </a:ext>
              </a:extLst>
            </p:cNvPr>
            <p:cNvPicPr>
              <a:picLocks noChangeArrowheads="1"/>
            </p:cNvPicPr>
            <p:nvPr/>
          </p:nvPicPr>
          <p:blipFill rotWithShape="1">
            <a:blip r:embed="rId12"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0" name="TextBox 99">
            <a:extLst>
              <a:ext uri="{FF2B5EF4-FFF2-40B4-BE49-F238E27FC236}">
                <a16:creationId xmlns:a16="http://schemas.microsoft.com/office/drawing/2014/main" id="{0E6AB7EF-3FE1-5008-F655-79852D119A28}"/>
              </a:ext>
              <a:ext uri="{C183D7F6-B498-43B3-948B-1728B52AA6E4}">
                <adec:decorative xmlns:adec="http://schemas.microsoft.com/office/drawing/2017/decorative" val="0"/>
              </a:ext>
            </a:extLst>
          </p:cNvPr>
          <p:cNvSpPr txBox="1"/>
          <p:nvPr/>
        </p:nvSpPr>
        <p:spPr>
          <a:xfrm>
            <a:off x="4953152" y="3030566"/>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1" name="TextBox 100">
            <a:extLst>
              <a:ext uri="{FF2B5EF4-FFF2-40B4-BE49-F238E27FC236}">
                <a16:creationId xmlns:a16="http://schemas.microsoft.com/office/drawing/2014/main" id="{2103FEC6-5B42-2268-30E7-34512A27EDE4}"/>
              </a:ext>
              <a:ext uri="{C183D7F6-B498-43B3-948B-1728B52AA6E4}">
                <adec:decorative xmlns:adec="http://schemas.microsoft.com/office/drawing/2017/decorative" val="0"/>
              </a:ext>
            </a:extLst>
          </p:cNvPr>
          <p:cNvSpPr txBox="1"/>
          <p:nvPr/>
        </p:nvSpPr>
        <p:spPr>
          <a:xfrm>
            <a:off x="6756400" y="295362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Meet with the legal team and business development to decide how to structure the deal and get a list of the required legal notifications.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8" name="Group 7">
            <a:extLst>
              <a:ext uri="{FF2B5EF4-FFF2-40B4-BE49-F238E27FC236}">
                <a16:creationId xmlns:a16="http://schemas.microsoft.com/office/drawing/2014/main" id="{DF0DE955-F307-E94B-04A2-BAC16EFA16C0}"/>
              </a:ext>
              <a:ext uri="{C183D7F6-B498-43B3-948B-1728B52AA6E4}">
                <adec:decorative xmlns:adec="http://schemas.microsoft.com/office/drawing/2017/decorative" val="1"/>
              </a:ext>
            </a:extLst>
          </p:cNvPr>
          <p:cNvGrpSpPr>
            <a:grpSpLocks/>
          </p:cNvGrpSpPr>
          <p:nvPr/>
        </p:nvGrpSpPr>
        <p:grpSpPr>
          <a:xfrm>
            <a:off x="4173992" y="3626785"/>
            <a:ext cx="534543" cy="534543"/>
            <a:chOff x="1047176" y="8381781"/>
            <a:chExt cx="534543" cy="534543"/>
          </a:xfrm>
        </p:grpSpPr>
        <p:sp>
          <p:nvSpPr>
            <p:cNvPr id="12" name="server_2" title="Icon of a server with a padlock in the lower right corner">
              <a:extLst>
                <a:ext uri="{FF2B5EF4-FFF2-40B4-BE49-F238E27FC236}">
                  <a16:creationId xmlns:a16="http://schemas.microsoft.com/office/drawing/2014/main" id="{FBCDD152-64C6-5509-F057-E3DC0CEE189A}"/>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3" name="Rounded Rectangle 46">
              <a:extLst>
                <a:ext uri="{FF2B5EF4-FFF2-40B4-BE49-F238E27FC236}">
                  <a16:creationId xmlns:a16="http://schemas.microsoft.com/office/drawing/2014/main" id="{23CC1FD1-8403-8A31-E961-CFD5A324F3DB}"/>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5" name="Picture 10" descr="Microsoft Word Logo - PNG and Vector - Logo Download">
              <a:hlinkClick r:id="rId13"/>
              <a:extLst>
                <a:ext uri="{FF2B5EF4-FFF2-40B4-BE49-F238E27FC236}">
                  <a16:creationId xmlns:a16="http://schemas.microsoft.com/office/drawing/2014/main" id="{14452360-F37E-D439-63D2-38A1CEF84759}"/>
                </a:ext>
              </a:extLst>
            </p:cNvPr>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05" name="TextBox 104">
            <a:extLst>
              <a:ext uri="{FF2B5EF4-FFF2-40B4-BE49-F238E27FC236}">
                <a16:creationId xmlns:a16="http://schemas.microsoft.com/office/drawing/2014/main" id="{21DD3E29-7B14-BDB4-09BE-9B38FD681FC2}"/>
              </a:ext>
              <a:ext uri="{C183D7F6-B498-43B3-948B-1728B52AA6E4}">
                <adec:decorative xmlns:adec="http://schemas.microsoft.com/office/drawing/2017/decorative" val="0"/>
              </a:ext>
            </a:extLst>
          </p:cNvPr>
          <p:cNvSpPr txBox="1"/>
          <p:nvPr/>
        </p:nvSpPr>
        <p:spPr>
          <a:xfrm>
            <a:off x="4953152" y="3801720"/>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06" name="TextBox 105">
            <a:extLst>
              <a:ext uri="{FF2B5EF4-FFF2-40B4-BE49-F238E27FC236}">
                <a16:creationId xmlns:a16="http://schemas.microsoft.com/office/drawing/2014/main" id="{7CA804B5-078D-53FA-65CD-14F4CC8D0FFE}"/>
              </a:ext>
              <a:ext uri="{C183D7F6-B498-43B3-948B-1728B52AA6E4}">
                <adec:decorative xmlns:adec="http://schemas.microsoft.com/office/drawing/2017/decorative" val="0"/>
              </a:ext>
            </a:extLst>
          </p:cNvPr>
          <p:cNvSpPr txBox="1"/>
          <p:nvPr/>
        </p:nvSpPr>
        <p:spPr>
          <a:xfrm>
            <a:off x="6756400" y="3724780"/>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Add a section to the offer sheet discussing some conditions for the deal based on the meeting transcript.</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43" name="Group 42">
            <a:extLst>
              <a:ext uri="{FF2B5EF4-FFF2-40B4-BE49-F238E27FC236}">
                <a16:creationId xmlns:a16="http://schemas.microsoft.com/office/drawing/2014/main" id="{B5DC02FB-9DAF-FDBE-481E-6CF74694B674}"/>
              </a:ext>
              <a:ext uri="{C183D7F6-B498-43B3-948B-1728B52AA6E4}">
                <adec:decorative xmlns:adec="http://schemas.microsoft.com/office/drawing/2017/decorative" val="1"/>
              </a:ext>
            </a:extLst>
          </p:cNvPr>
          <p:cNvGrpSpPr>
            <a:grpSpLocks/>
          </p:cNvGrpSpPr>
          <p:nvPr/>
        </p:nvGrpSpPr>
        <p:grpSpPr>
          <a:xfrm>
            <a:off x="4173992" y="4397940"/>
            <a:ext cx="534543" cy="534543"/>
            <a:chOff x="5831903" y="8381781"/>
            <a:chExt cx="534543" cy="534543"/>
          </a:xfrm>
        </p:grpSpPr>
        <p:sp>
          <p:nvSpPr>
            <p:cNvPr id="45" name="Rounded Rectangle 46">
              <a:extLst>
                <a:ext uri="{FF2B5EF4-FFF2-40B4-BE49-F238E27FC236}">
                  <a16:creationId xmlns:a16="http://schemas.microsoft.com/office/drawing/2014/main" id="{A6A4C591-1BBC-83AA-A138-3E3ECA56CD2A}"/>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7" name="Picture 8" descr="Microsoft Excel Logo - PNG and Vector - Logo Download">
              <a:hlinkClick r:id="rId9"/>
              <a:extLst>
                <a:ext uri="{FF2B5EF4-FFF2-40B4-BE49-F238E27FC236}">
                  <a16:creationId xmlns:a16="http://schemas.microsoft.com/office/drawing/2014/main" id="{5225BCC1-F030-D319-8133-167675977980}"/>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0" name="TextBox 109">
            <a:extLst>
              <a:ext uri="{FF2B5EF4-FFF2-40B4-BE49-F238E27FC236}">
                <a16:creationId xmlns:a16="http://schemas.microsoft.com/office/drawing/2014/main" id="{9B3FFCBD-E340-010F-5301-26BA2EDE8439}"/>
              </a:ext>
              <a:ext uri="{C183D7F6-B498-43B3-948B-1728B52AA6E4}">
                <adec:decorative xmlns:adec="http://schemas.microsoft.com/office/drawing/2017/decorative" val="0"/>
              </a:ext>
            </a:extLst>
          </p:cNvPr>
          <p:cNvSpPr txBox="1"/>
          <p:nvPr/>
        </p:nvSpPr>
        <p:spPr>
          <a:xfrm>
            <a:off x="4953152" y="4572874"/>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114" name="TextBox 113">
            <a:extLst>
              <a:ext uri="{FF2B5EF4-FFF2-40B4-BE49-F238E27FC236}">
                <a16:creationId xmlns:a16="http://schemas.microsoft.com/office/drawing/2014/main" id="{96B1B9D9-2430-276C-3DEE-B7120A81BBD4}"/>
              </a:ext>
              <a:ext uri="{C183D7F6-B498-43B3-948B-1728B52AA6E4}">
                <adec:decorative xmlns:adec="http://schemas.microsoft.com/office/drawing/2017/decorative" val="0"/>
              </a:ext>
            </a:extLst>
          </p:cNvPr>
          <p:cNvSpPr txBox="1"/>
          <p:nvPr/>
        </p:nvSpPr>
        <p:spPr>
          <a:xfrm>
            <a:off x="6756400" y="449593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Refine the deal analysis based on the customer negotiations and changes in the economic environment.</a:t>
            </a:r>
          </a:p>
        </p:txBody>
      </p:sp>
      <p:grpSp>
        <p:nvGrpSpPr>
          <p:cNvPr id="1029" name="Group 1028">
            <a:extLst>
              <a:ext uri="{FF2B5EF4-FFF2-40B4-BE49-F238E27FC236}">
                <a16:creationId xmlns:a16="http://schemas.microsoft.com/office/drawing/2014/main" id="{26DC41D1-EA82-7356-938B-DBD277EE06AB}"/>
              </a:ext>
              <a:ext uri="{C183D7F6-B498-43B3-948B-1728B52AA6E4}">
                <adec:decorative xmlns:adec="http://schemas.microsoft.com/office/drawing/2017/decorative" val="1"/>
              </a:ext>
            </a:extLst>
          </p:cNvPr>
          <p:cNvGrpSpPr>
            <a:grpSpLocks/>
          </p:cNvGrpSpPr>
          <p:nvPr/>
        </p:nvGrpSpPr>
        <p:grpSpPr>
          <a:xfrm>
            <a:off x="4173992" y="5169093"/>
            <a:ext cx="534543" cy="534543"/>
            <a:chOff x="9021721" y="8381781"/>
            <a:chExt cx="534543" cy="534543"/>
          </a:xfrm>
        </p:grpSpPr>
        <p:sp>
          <p:nvSpPr>
            <p:cNvPr id="1030" name="Rounded Rectangle 46">
              <a:extLst>
                <a:ext uri="{FF2B5EF4-FFF2-40B4-BE49-F238E27FC236}">
                  <a16:creationId xmlns:a16="http://schemas.microsoft.com/office/drawing/2014/main" id="{984F5584-6445-66A8-4524-42F5707F2A8F}"/>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1" name="Picture 4" descr="Microsoft PowerPoint Logo - PNG and Vector - Logo Download">
              <a:hlinkClick r:id="rId15"/>
              <a:extLst>
                <a:ext uri="{FF2B5EF4-FFF2-40B4-BE49-F238E27FC236}">
                  <a16:creationId xmlns:a16="http://schemas.microsoft.com/office/drawing/2014/main" id="{DF04E3E2-E395-834D-4E81-1742E65DA136}"/>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18" name="TextBox 117">
            <a:extLst>
              <a:ext uri="{FF2B5EF4-FFF2-40B4-BE49-F238E27FC236}">
                <a16:creationId xmlns:a16="http://schemas.microsoft.com/office/drawing/2014/main" id="{21DE7315-334E-1BF7-8939-B3FA826D6E7B}"/>
              </a:ext>
              <a:ext uri="{C183D7F6-B498-43B3-948B-1728B52AA6E4}">
                <adec:decorative xmlns:adec="http://schemas.microsoft.com/office/drawing/2017/decorative" val="0"/>
              </a:ext>
            </a:extLst>
          </p:cNvPr>
          <p:cNvSpPr txBox="1"/>
          <p:nvPr/>
        </p:nvSpPr>
        <p:spPr>
          <a:xfrm>
            <a:off x="4953152" y="534403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19" name="TextBox 118">
            <a:extLst>
              <a:ext uri="{FF2B5EF4-FFF2-40B4-BE49-F238E27FC236}">
                <a16:creationId xmlns:a16="http://schemas.microsoft.com/office/drawing/2014/main" id="{32C6E5FB-BF6C-3760-B894-2CD629B229A5}"/>
              </a:ext>
              <a:ext uri="{C183D7F6-B498-43B3-948B-1728B52AA6E4}">
                <adec:decorative xmlns:adec="http://schemas.microsoft.com/office/drawing/2017/decorative" val="0"/>
              </a:ext>
            </a:extLst>
          </p:cNvPr>
          <p:cNvSpPr txBox="1"/>
          <p:nvPr/>
        </p:nvSpPr>
        <p:spPr>
          <a:xfrm>
            <a:off x="6756400" y="5351726"/>
            <a:ext cx="4852987" cy="169277"/>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Create a presentation summarizing the deal for the leadership team.</a:t>
            </a:r>
          </a:p>
        </p:txBody>
      </p:sp>
      <p:sp>
        <p:nvSpPr>
          <p:cNvPr id="120" name="TextBox 119">
            <a:extLst>
              <a:ext uri="{FF2B5EF4-FFF2-40B4-BE49-F238E27FC236}">
                <a16:creationId xmlns:a16="http://schemas.microsoft.com/office/drawing/2014/main" id="{22CA833C-4588-CD79-2994-4C17B05D4009}"/>
              </a:ext>
            </a:extLst>
          </p:cNvPr>
          <p:cNvSpPr txBox="1"/>
          <p:nvPr/>
        </p:nvSpPr>
        <p:spPr>
          <a:xfrm>
            <a:off x="4052611" y="6184399"/>
            <a:ext cx="2315278"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17">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21" name="TextBox 120">
            <a:extLst>
              <a:ext uri="{FF2B5EF4-FFF2-40B4-BE49-F238E27FC236}">
                <a16:creationId xmlns:a16="http://schemas.microsoft.com/office/drawing/2014/main" id="{8EE22232-7570-F702-2A6E-52A7F1C0C2D2}"/>
              </a:ext>
            </a:extLst>
          </p:cNvPr>
          <p:cNvSpPr txBox="1"/>
          <p:nvPr/>
        </p:nvSpPr>
        <p:spPr>
          <a:xfrm>
            <a:off x="6642986" y="6184399"/>
            <a:ext cx="2315278"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18">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22" name="TextBox 121">
            <a:extLst>
              <a:ext uri="{FF2B5EF4-FFF2-40B4-BE49-F238E27FC236}">
                <a16:creationId xmlns:a16="http://schemas.microsoft.com/office/drawing/2014/main" id="{D84CAE75-526B-D928-6848-2B6DA5536F60}"/>
              </a:ext>
            </a:extLst>
          </p:cNvPr>
          <p:cNvSpPr txBox="1"/>
          <p:nvPr/>
        </p:nvSpPr>
        <p:spPr>
          <a:xfrm>
            <a:off x="9233363" y="6185136"/>
            <a:ext cx="2315278"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19">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 uri="{C183D7F6-B498-43B3-948B-1728B52AA6E4}">
                <adec:decorative xmlns:adec="http://schemas.microsoft.com/office/drawing/2017/decorative" val="1"/>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9"/>
              <a:extLst>
                <a:ext uri="{FF2B5EF4-FFF2-40B4-BE49-F238E27FC236}">
                  <a16:creationId xmlns:a16="http://schemas.microsoft.com/office/drawing/2014/main" id="{8F158F4A-0557-4EB3-75DA-835959493C89}"/>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37443" y="1795849"/>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13"/>
              <a:extLst>
                <a:ext uri="{FF2B5EF4-FFF2-40B4-BE49-F238E27FC236}">
                  <a16:creationId xmlns:a16="http://schemas.microsoft.com/office/drawing/2014/main" id="{DAD8B5CB-A2C5-5A1C-E8BB-28ECB76446C2}"/>
                </a:ext>
              </a:extLst>
            </p:cNvPr>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5"/>
              <a:extLst>
                <a:ext uri="{FF2B5EF4-FFF2-40B4-BE49-F238E27FC236}">
                  <a16:creationId xmlns:a16="http://schemas.microsoft.com/office/drawing/2014/main" id="{5F19379A-147E-0335-8BD4-1F163318069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11"/>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7"/>
              <a:extLst>
                <a:ext uri="{FF2B5EF4-FFF2-40B4-BE49-F238E27FC236}">
                  <a16:creationId xmlns:a16="http://schemas.microsoft.com/office/drawing/2014/main" id="{7AFF613E-BE21-4995-D34C-15C1A4248D87}"/>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20"/>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2595089" y="5743274"/>
              <a:ext cx="693723" cy="693723"/>
            </a:xfrm>
            <a:prstGeom prst="rect">
              <a:avLst/>
            </a:prstGeom>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3"/>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3"/>
              <a:extLst>
                <a:ext uri="{FF2B5EF4-FFF2-40B4-BE49-F238E27FC236}">
                  <a16:creationId xmlns:a16="http://schemas.microsoft.com/office/drawing/2014/main" id="{DED28364-B60D-1697-AAE8-488720735194}"/>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25"/>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25"/>
              <a:extLst>
                <a:ext uri="{FF2B5EF4-FFF2-40B4-BE49-F238E27FC236}">
                  <a16:creationId xmlns:a16="http://schemas.microsoft.com/office/drawing/2014/main" id="{709545DF-9136-0108-A8F4-56F58FCE96A4}"/>
                </a:ext>
              </a:extLst>
            </p:cNvPr>
            <p:cNvPicPr>
              <a:picLocks noChangeAspect="1"/>
            </p:cNvPicPr>
            <p:nvPr/>
          </p:nvPicPr>
          <p:blipFill>
            <a:blip r:embed="rId26"/>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27"/>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27"/>
              <a:extLst>
                <a:ext uri="{FF2B5EF4-FFF2-40B4-BE49-F238E27FC236}">
                  <a16:creationId xmlns:a16="http://schemas.microsoft.com/office/drawing/2014/main" id="{69AB0380-4C15-A6BB-9634-4CC891FA94DD}"/>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2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2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2724341" y="6815379"/>
              <a:ext cx="382586" cy="382585"/>
            </a:xfrm>
            <a:prstGeom prst="rect">
              <a:avLst/>
            </a:prstGeom>
          </p:spPr>
        </p:pic>
      </p:grpSp>
    </p:spTree>
    <p:extLst>
      <p:ext uri="{BB962C8B-B14F-4D97-AF65-F5344CB8AC3E}">
        <p14:creationId xmlns:p14="http://schemas.microsoft.com/office/powerpoint/2010/main" val="201298889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Complete an acquisition with Copilot for Microsoft 365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3" name="Picture 2" descr="Microsoft Copilot logo">
            <a:extLst>
              <a:ext uri="{FF2B5EF4-FFF2-40B4-BE49-F238E27FC236}">
                <a16:creationId xmlns:a16="http://schemas.microsoft.com/office/drawing/2014/main" id="{5F252E8D-28FD-39C7-2DBD-B90C16D885E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0138E4D4-22D8-3C92-3521-1E5B497499CF}"/>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18" name="Rectangle: Rounded Corners 6">
              <a:extLst>
                <a:ext uri="{FF2B5EF4-FFF2-40B4-BE49-F238E27FC236}">
                  <a16:creationId xmlns:a16="http://schemas.microsoft.com/office/drawing/2014/main" id="{CEE09D8D-F8EB-556B-1B14-BD218C0B74FA}"/>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 name="Rectangle: Rounded Corners 6">
              <a:extLst>
                <a:ext uri="{FF2B5EF4-FFF2-40B4-BE49-F238E27FC236}">
                  <a16:creationId xmlns:a16="http://schemas.microsoft.com/office/drawing/2014/main" id="{6E41D2FD-83C2-B617-EA2F-7ED02CA5529E}"/>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6" name="Rectangle: Rounded Corners 6">
              <a:extLst>
                <a:ext uri="{FF2B5EF4-FFF2-40B4-BE49-F238E27FC236}">
                  <a16:creationId xmlns:a16="http://schemas.microsoft.com/office/drawing/2014/main" id="{14586D58-9228-3F88-54CD-F3C8DA0AA129}"/>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7" name="Rectangle: Rounded Corners 3">
              <a:extLst>
                <a:ext uri="{FF2B5EF4-FFF2-40B4-BE49-F238E27FC236}">
                  <a16:creationId xmlns:a16="http://schemas.microsoft.com/office/drawing/2014/main" id="{6BFA1422-E149-B813-BECD-2C16608B5FC5}"/>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29" name="Rectangle: Rounded Corners 6">
              <a:extLst>
                <a:ext uri="{FF2B5EF4-FFF2-40B4-BE49-F238E27FC236}">
                  <a16:creationId xmlns:a16="http://schemas.microsoft.com/office/drawing/2014/main" id="{B3A0FBF3-84D5-EE94-37D4-297920609136}"/>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0" name="Rectangle: Rounded Corners 6">
              <a:extLst>
                <a:ext uri="{FF2B5EF4-FFF2-40B4-BE49-F238E27FC236}">
                  <a16:creationId xmlns:a16="http://schemas.microsoft.com/office/drawing/2014/main" id="{41B57C3F-24C9-4D78-D36A-BB2899BD27E7}"/>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Rectangle: Rounded Corners 6">
              <a:extLst>
                <a:ext uri="{FF2B5EF4-FFF2-40B4-BE49-F238E27FC236}">
                  <a16:creationId xmlns:a16="http://schemas.microsoft.com/office/drawing/2014/main" id="{612708F9-6C0C-B675-5B18-DD3B7EDADF49}"/>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2" name="Rectangle: Rounded Corners 3">
              <a:extLst>
                <a:ext uri="{FF2B5EF4-FFF2-40B4-BE49-F238E27FC236}">
                  <a16:creationId xmlns:a16="http://schemas.microsoft.com/office/drawing/2014/main" id="{B0653C7F-8A63-18B4-8CC6-EE1FAD18EF8E}"/>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33" name="TextBox 32">
            <a:extLst>
              <a:ext uri="{FF2B5EF4-FFF2-40B4-BE49-F238E27FC236}">
                <a16:creationId xmlns:a16="http://schemas.microsoft.com/office/drawing/2014/main" id="{B27D8533-8E9F-D96D-C0BB-ADA83FFB6E19}"/>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Summarize due diligence reports</a:t>
            </a:r>
          </a:p>
        </p:txBody>
      </p:sp>
      <p:sp>
        <p:nvSpPr>
          <p:cNvPr id="34" name="Text Placeholder 2">
            <a:extLst>
              <a:ext uri="{FF2B5EF4-FFF2-40B4-BE49-F238E27FC236}">
                <a16:creationId xmlns:a16="http://schemas.microsoft.com/office/drawing/2014/main" id="{C88D7B98-4EA2-4F82-0A8F-78EE39D8B4DC}"/>
              </a:ext>
            </a:extLst>
          </p:cNvPr>
          <p:cNvSpPr txBox="1">
            <a:spLocks/>
          </p:cNvSpPr>
          <p:nvPr/>
        </p:nvSpPr>
        <p:spPr>
          <a:xfrm>
            <a:off x="754898"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Teams apps prompt Copilot in Microsoft Copilot</a:t>
            </a:r>
          </a:p>
        </p:txBody>
      </p:sp>
      <p:grpSp>
        <p:nvGrpSpPr>
          <p:cNvPr id="73" name="Group 72" descr="Microsoft Copilot logo">
            <a:extLst>
              <a:ext uri="{FF2B5EF4-FFF2-40B4-BE49-F238E27FC236}">
                <a16:creationId xmlns:a16="http://schemas.microsoft.com/office/drawing/2014/main" id="{C362F404-A970-4BD3-CCA3-435164BE4927}"/>
              </a:ext>
            </a:extLst>
          </p:cNvPr>
          <p:cNvGrpSpPr>
            <a:grpSpLocks/>
          </p:cNvGrpSpPr>
          <p:nvPr/>
        </p:nvGrpSpPr>
        <p:grpSpPr>
          <a:xfrm>
            <a:off x="3610466" y="1434676"/>
            <a:ext cx="534544" cy="534544"/>
            <a:chOff x="3610465" y="1434675"/>
            <a:chExt cx="534543" cy="534543"/>
          </a:xfrm>
        </p:grpSpPr>
        <p:sp>
          <p:nvSpPr>
            <p:cNvPr id="74" name="Rounded Rectangle 46">
              <a:extLst>
                <a:ext uri="{FF2B5EF4-FFF2-40B4-BE49-F238E27FC236}">
                  <a16:creationId xmlns:a16="http://schemas.microsoft.com/office/drawing/2014/main" id="{8FE01266-0BB2-A521-FCD9-1FBC717EBEDA}"/>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5" name="Picture 2" descr="Zip Co logo SVG free download, id: 101874 - Brandlogos.net">
              <a:hlinkClick r:id="rId4"/>
              <a:extLst>
                <a:ext uri="{FF2B5EF4-FFF2-40B4-BE49-F238E27FC236}">
                  <a16:creationId xmlns:a16="http://schemas.microsoft.com/office/drawing/2014/main" id="{6C427443-BF17-F492-035B-012E6D746656}"/>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Rectangle: Rounded Corners 6">
            <a:extLst>
              <a:ext uri="{FF2B5EF4-FFF2-40B4-BE49-F238E27FC236}">
                <a16:creationId xmlns:a16="http://schemas.microsoft.com/office/drawing/2014/main" id="{931AEB8B-2D56-F1BD-AF6D-1312CBF9C734}"/>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2" name="Title 1">
            <a:extLst>
              <a:ext uri="{FF2B5EF4-FFF2-40B4-BE49-F238E27FC236}">
                <a16:creationId xmlns:a16="http://schemas.microsoft.com/office/drawing/2014/main" id="{4970B337-4E0D-C53C-BD67-AD51697A8D78}"/>
              </a:ext>
            </a:extLst>
          </p:cNvPr>
          <p:cNvSpPr txBox="1">
            <a:spLocks/>
          </p:cNvSpPr>
          <p:nvPr/>
        </p:nvSpPr>
        <p:spPr>
          <a:xfrm>
            <a:off x="878319" y="2942199"/>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information in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Fabrikam financial data, Fabrikam operations analysis, Fabrikam integration plan.</a:t>
            </a:r>
          </a:p>
        </p:txBody>
      </p:sp>
      <p:sp>
        <p:nvSpPr>
          <p:cNvPr id="43" name="TextBox 42">
            <a:extLst>
              <a:ext uri="{FF2B5EF4-FFF2-40B4-BE49-F238E27FC236}">
                <a16:creationId xmlns:a16="http://schemas.microsoft.com/office/drawing/2014/main" id="{174CFAAA-E29F-4CB0-E9A1-FC57A37E0D60}"/>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Analyze financial data</a:t>
            </a:r>
          </a:p>
        </p:txBody>
      </p:sp>
      <p:sp>
        <p:nvSpPr>
          <p:cNvPr id="44" name="Text Placeholder 2">
            <a:extLst>
              <a:ext uri="{FF2B5EF4-FFF2-40B4-BE49-F238E27FC236}">
                <a16:creationId xmlns:a16="http://schemas.microsoft.com/office/drawing/2014/main" id="{39AD6964-A655-C937-2AEE-A8EF793F760A}"/>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Using a table to</a:t>
            </a:r>
          </a:p>
        </p:txBody>
      </p:sp>
      <p:grpSp>
        <p:nvGrpSpPr>
          <p:cNvPr id="45" name="Group 44" descr="Microsoft Excel logo">
            <a:extLst>
              <a:ext uri="{FF2B5EF4-FFF2-40B4-BE49-F238E27FC236}">
                <a16:creationId xmlns:a16="http://schemas.microsoft.com/office/drawing/2014/main" id="{967596A2-3484-3CFF-52A9-8576F55313D2}"/>
              </a:ext>
              <a:ext uri="{C183D7F6-B498-43B3-948B-1728B52AA6E4}">
                <adec:decorative xmlns:adec="http://schemas.microsoft.com/office/drawing/2017/decorative" val="0"/>
              </a:ext>
            </a:extLst>
          </p:cNvPr>
          <p:cNvGrpSpPr>
            <a:grpSpLocks/>
          </p:cNvGrpSpPr>
          <p:nvPr/>
        </p:nvGrpSpPr>
        <p:grpSpPr>
          <a:xfrm>
            <a:off x="7372685" y="1430404"/>
            <a:ext cx="534544" cy="534544"/>
            <a:chOff x="5831903" y="8381781"/>
            <a:chExt cx="534543" cy="534543"/>
          </a:xfrm>
        </p:grpSpPr>
        <p:sp>
          <p:nvSpPr>
            <p:cNvPr id="46" name="Rounded Rectangle 46">
              <a:extLst>
                <a:ext uri="{FF2B5EF4-FFF2-40B4-BE49-F238E27FC236}">
                  <a16:creationId xmlns:a16="http://schemas.microsoft.com/office/drawing/2014/main" id="{8860C2A0-0DB3-FBFE-8F7D-F3C39B605FFD}"/>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7" name="Picture 8" descr="Microsoft Excel Logo - PNG and Vector - Logo Download">
              <a:hlinkClick r:id="rId6"/>
              <a:extLst>
                <a:ext uri="{FF2B5EF4-FFF2-40B4-BE49-F238E27FC236}">
                  <a16:creationId xmlns:a16="http://schemas.microsoft.com/office/drawing/2014/main" id="{E793A958-F062-5EB6-1F3F-E739C39C5A38}"/>
                </a:ext>
              </a:extLst>
            </p:cNvPr>
            <p:cNvPicPr>
              <a:picLocks noChangeArrowheads="1"/>
            </p:cNvPicPr>
            <p:nvPr/>
          </p:nvPicPr>
          <p:blipFill rotWithShape="1">
            <a:blip r:embed="rId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Rectangle: Rounded Corners 6">
            <a:extLst>
              <a:ext uri="{FF2B5EF4-FFF2-40B4-BE49-F238E27FC236}">
                <a16:creationId xmlns:a16="http://schemas.microsoft.com/office/drawing/2014/main" id="{E72A1698-51C5-782F-E7BB-D7411718C4AA}"/>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9" name="Title 1">
            <a:extLst>
              <a:ext uri="{FF2B5EF4-FFF2-40B4-BE49-F238E27FC236}">
                <a16:creationId xmlns:a16="http://schemas.microsoft.com/office/drawing/2014/main" id="{CDDFADE6-8846-DFAF-3D07-B1DEDE62E8F8}"/>
              </a:ext>
            </a:extLst>
          </p:cNvPr>
          <p:cNvSpPr txBox="1">
            <a:spLocks/>
          </p:cNvSpPr>
          <p:nvPr/>
        </p:nvSpPr>
        <p:spPr>
          <a:xfrm>
            <a:off x="4613434"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Show data insights.</a:t>
            </a:r>
          </a:p>
        </p:txBody>
      </p:sp>
      <p:sp>
        <p:nvSpPr>
          <p:cNvPr id="50" name="TextBox 49">
            <a:extLst>
              <a:ext uri="{FF2B5EF4-FFF2-40B4-BE49-F238E27FC236}">
                <a16:creationId xmlns:a16="http://schemas.microsoft.com/office/drawing/2014/main" id="{BEE79CE9-2295-F15A-9CA1-7BD074D2C487}"/>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Meet with legal</a:t>
            </a:r>
          </a:p>
        </p:txBody>
      </p:sp>
      <p:sp>
        <p:nvSpPr>
          <p:cNvPr id="51" name="Text Placeholder 2">
            <a:extLst>
              <a:ext uri="{FF2B5EF4-FFF2-40B4-BE49-F238E27FC236}">
                <a16:creationId xmlns:a16="http://schemas.microsoft.com/office/drawing/2014/main" id="{EC7EBB76-6C46-5316-D0DE-2B68F9FE8177}"/>
              </a:ext>
            </a:extLst>
          </p:cNvPr>
          <p:cNvSpPr txBox="1">
            <a:spLocks/>
          </p:cNvSpPr>
          <p:nvPr/>
        </p:nvSpPr>
        <p:spPr>
          <a:xfrm>
            <a:off x="8229191"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In the recap tab for the meeting</a:t>
            </a:r>
          </a:p>
        </p:txBody>
      </p:sp>
      <p:grpSp>
        <p:nvGrpSpPr>
          <p:cNvPr id="84" name="Group 83" descr="Microsoft Teams Logo">
            <a:extLst>
              <a:ext uri="{FF2B5EF4-FFF2-40B4-BE49-F238E27FC236}">
                <a16:creationId xmlns:a16="http://schemas.microsoft.com/office/drawing/2014/main" id="{65800763-CD87-5B20-97C2-826A1C3BAA53}"/>
              </a:ext>
              <a:ext uri="{C183D7F6-B498-43B3-948B-1728B52AA6E4}">
                <adec:decorative xmlns:adec="http://schemas.microsoft.com/office/drawing/2017/decorative" val="0"/>
              </a:ext>
            </a:extLst>
          </p:cNvPr>
          <p:cNvGrpSpPr>
            <a:grpSpLocks/>
          </p:cNvGrpSpPr>
          <p:nvPr/>
        </p:nvGrpSpPr>
        <p:grpSpPr>
          <a:xfrm>
            <a:off x="11118809" y="1412882"/>
            <a:ext cx="534543" cy="534543"/>
            <a:chOff x="3125234" y="13590476"/>
            <a:chExt cx="659280" cy="659280"/>
          </a:xfrm>
        </p:grpSpPr>
        <p:sp>
          <p:nvSpPr>
            <p:cNvPr id="88" name="Rounded Rectangle 56">
              <a:extLst>
                <a:ext uri="{FF2B5EF4-FFF2-40B4-BE49-F238E27FC236}">
                  <a16:creationId xmlns:a16="http://schemas.microsoft.com/office/drawing/2014/main" id="{8468E3EF-EB5F-B2B0-0FF6-A727336E4A09}"/>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9" name="Graphic 88">
              <a:extLst>
                <a:ext uri="{FF2B5EF4-FFF2-40B4-BE49-F238E27FC236}">
                  <a16:creationId xmlns:a16="http://schemas.microsoft.com/office/drawing/2014/main" id="{94ABFA54-47A0-D686-C31A-2DC87247E75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29606" y="13694555"/>
              <a:ext cx="451120" cy="451118"/>
            </a:xfrm>
            <a:prstGeom prst="rect">
              <a:avLst/>
            </a:prstGeom>
          </p:spPr>
        </p:pic>
      </p:grpSp>
      <p:sp>
        <p:nvSpPr>
          <p:cNvPr id="55" name="Rectangle: Rounded Corners 6">
            <a:extLst>
              <a:ext uri="{FF2B5EF4-FFF2-40B4-BE49-F238E27FC236}">
                <a16:creationId xmlns:a16="http://schemas.microsoft.com/office/drawing/2014/main" id="{3681F243-1DA0-3C5B-6FB5-82E15DD5E390}"/>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6" name="Title 1">
            <a:extLst>
              <a:ext uri="{FF2B5EF4-FFF2-40B4-BE49-F238E27FC236}">
                <a16:creationId xmlns:a16="http://schemas.microsoft.com/office/drawing/2014/main" id="{EBBA81AF-5955-19AB-6E14-DB88898C1D23}"/>
              </a:ext>
            </a:extLst>
          </p:cNvPr>
          <p:cNvSpPr txBox="1">
            <a:spLocks/>
          </p:cNvSpPr>
          <p:nvPr/>
        </p:nvSpPr>
        <p:spPr>
          <a:xfrm>
            <a:off x="8352613" y="3019143"/>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List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all of the legal notifications required for the offer sheet.</a:t>
            </a:r>
          </a:p>
        </p:txBody>
      </p:sp>
      <p:sp>
        <p:nvSpPr>
          <p:cNvPr id="57" name="TextBox 56">
            <a:extLst>
              <a:ext uri="{FF2B5EF4-FFF2-40B4-BE49-F238E27FC236}">
                <a16:creationId xmlns:a16="http://schemas.microsoft.com/office/drawing/2014/main" id="{FDA748B1-1429-1477-3FBE-AF4A26046E51}"/>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an executive presentation</a:t>
            </a:r>
          </a:p>
        </p:txBody>
      </p:sp>
      <p:sp>
        <p:nvSpPr>
          <p:cNvPr id="58" name="Text Placeholder 2">
            <a:extLst>
              <a:ext uri="{FF2B5EF4-FFF2-40B4-BE49-F238E27FC236}">
                <a16:creationId xmlns:a16="http://schemas.microsoft.com/office/drawing/2014/main" id="{B5DC1855-5BC4-949E-80DD-3B60E1F24AEB}"/>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a new presentation</a:t>
            </a:r>
          </a:p>
        </p:txBody>
      </p:sp>
      <p:grpSp>
        <p:nvGrpSpPr>
          <p:cNvPr id="59" name="Group 58" descr="Microsoft PowerPoint Logo">
            <a:extLst>
              <a:ext uri="{FF2B5EF4-FFF2-40B4-BE49-F238E27FC236}">
                <a16:creationId xmlns:a16="http://schemas.microsoft.com/office/drawing/2014/main" id="{E693C5FD-CC4D-878C-57D1-E42822F18902}"/>
              </a:ext>
            </a:extLst>
          </p:cNvPr>
          <p:cNvGrpSpPr>
            <a:grpSpLocks/>
          </p:cNvGrpSpPr>
          <p:nvPr/>
        </p:nvGrpSpPr>
        <p:grpSpPr>
          <a:xfrm>
            <a:off x="3641326" y="4031175"/>
            <a:ext cx="534544" cy="534544"/>
            <a:chOff x="587375" y="1790700"/>
            <a:chExt cx="1371600" cy="1371600"/>
          </a:xfrm>
        </p:grpSpPr>
        <p:sp>
          <p:nvSpPr>
            <p:cNvPr id="60" name="Rounded Rectangle 46">
              <a:extLst>
                <a:ext uri="{FF2B5EF4-FFF2-40B4-BE49-F238E27FC236}">
                  <a16:creationId xmlns:a16="http://schemas.microsoft.com/office/drawing/2014/main" id="{A9B3C393-E3E0-6EEB-FB7F-43C6D1A7DC5E}"/>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1" name="Picture 2" descr="Microsoft PowerPoint Logo - PNG and Vector - Logo Download">
              <a:hlinkClick r:id="rId10"/>
              <a:extLst>
                <a:ext uri="{FF2B5EF4-FFF2-40B4-BE49-F238E27FC236}">
                  <a16:creationId xmlns:a16="http://schemas.microsoft.com/office/drawing/2014/main" id="{2FB9CB2A-B1B8-5F60-F864-DBAC905FF47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62" name="Rectangle: Rounded Corners 6">
            <a:extLst>
              <a:ext uri="{FF2B5EF4-FFF2-40B4-BE49-F238E27FC236}">
                <a16:creationId xmlns:a16="http://schemas.microsoft.com/office/drawing/2014/main" id="{E0B41353-7062-56C4-23DC-0E3C382B9317}"/>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3" name="Title 1">
            <a:extLst>
              <a:ext uri="{FF2B5EF4-FFF2-40B4-BE49-F238E27FC236}">
                <a16:creationId xmlns:a16="http://schemas.microsoft.com/office/drawing/2014/main" id="{769A7DE5-F247-E307-499D-B92BF412E87B}"/>
              </a:ext>
            </a:extLst>
          </p:cNvPr>
          <p:cNvSpPr txBox="1">
            <a:spLocks/>
          </p:cNvSpPr>
          <p:nvPr/>
        </p:nvSpPr>
        <p:spPr>
          <a:xfrm>
            <a:off x="878319" y="5467431"/>
            <a:ext cx="2735299" cy="615553"/>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presentation from </a:t>
            </a:r>
            <a:r>
              <a:rPr lang="en-US" sz="1000" spc="0">
                <a:solidFill>
                  <a:prstClr val="black"/>
                </a:solidFill>
                <a:latin typeface="Segoe UI"/>
              </a:rPr>
              <a:t>[Word document link to Deal Summary.docx] Be s</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ure to include a summary slide, a conditions slide, and a financials slide</a:t>
            </a:r>
          </a:p>
        </p:txBody>
      </p:sp>
      <p:sp>
        <p:nvSpPr>
          <p:cNvPr id="64" name="TextBox 63">
            <a:extLst>
              <a:ext uri="{FF2B5EF4-FFF2-40B4-BE49-F238E27FC236}">
                <a16:creationId xmlns:a16="http://schemas.microsoft.com/office/drawing/2014/main" id="{4F81512A-2B15-B516-FE15-DE6E24AF6B4A}"/>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Refine Deal analysis</a:t>
            </a:r>
          </a:p>
        </p:txBody>
      </p:sp>
      <p:sp>
        <p:nvSpPr>
          <p:cNvPr id="65" name="Text Placeholder 2">
            <a:extLst>
              <a:ext uri="{FF2B5EF4-FFF2-40B4-BE49-F238E27FC236}">
                <a16:creationId xmlns:a16="http://schemas.microsoft.com/office/drawing/2014/main" id="{BD9773BB-3E93-31E1-EF3D-B76C95EA654E}"/>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table in Excel prompt</a:t>
            </a:r>
          </a:p>
        </p:txBody>
      </p:sp>
      <p:grpSp>
        <p:nvGrpSpPr>
          <p:cNvPr id="78" name="Group 77" descr="Microsoft Excel logo">
            <a:extLst>
              <a:ext uri="{FF2B5EF4-FFF2-40B4-BE49-F238E27FC236}">
                <a16:creationId xmlns:a16="http://schemas.microsoft.com/office/drawing/2014/main" id="{2CB7E19F-CB83-41D2-2D4C-E5D16DB2C235}"/>
              </a:ext>
              <a:ext uri="{C183D7F6-B498-43B3-948B-1728B52AA6E4}">
                <adec:decorative xmlns:adec="http://schemas.microsoft.com/office/drawing/2017/decorative" val="0"/>
              </a:ext>
            </a:extLst>
          </p:cNvPr>
          <p:cNvGrpSpPr>
            <a:grpSpLocks/>
          </p:cNvGrpSpPr>
          <p:nvPr/>
        </p:nvGrpSpPr>
        <p:grpSpPr>
          <a:xfrm>
            <a:off x="7372337" y="4028484"/>
            <a:ext cx="534544" cy="534544"/>
            <a:chOff x="5831903" y="8381781"/>
            <a:chExt cx="534543" cy="534543"/>
          </a:xfrm>
        </p:grpSpPr>
        <p:sp>
          <p:nvSpPr>
            <p:cNvPr id="82" name="Rounded Rectangle 46">
              <a:extLst>
                <a:ext uri="{FF2B5EF4-FFF2-40B4-BE49-F238E27FC236}">
                  <a16:creationId xmlns:a16="http://schemas.microsoft.com/office/drawing/2014/main" id="{7698A1F3-194C-EC6F-EFDA-89807C5B2B13}"/>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3" name="Picture 8" descr="Microsoft Excel Logo - PNG and Vector - Logo Download">
              <a:hlinkClick r:id="rId6"/>
              <a:extLst>
                <a:ext uri="{FF2B5EF4-FFF2-40B4-BE49-F238E27FC236}">
                  <a16:creationId xmlns:a16="http://schemas.microsoft.com/office/drawing/2014/main" id="{6558A411-86CB-EB15-AC6B-F31BD8063F17}"/>
                </a:ext>
              </a:extLst>
            </p:cNvPr>
            <p:cNvPicPr>
              <a:picLocks noChangeArrowheads="1"/>
            </p:cNvPicPr>
            <p:nvPr/>
          </p:nvPicPr>
          <p:blipFill rotWithShape="1">
            <a:blip r:embed="rId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69" name="Rectangle: Rounded Corners 6">
            <a:extLst>
              <a:ext uri="{FF2B5EF4-FFF2-40B4-BE49-F238E27FC236}">
                <a16:creationId xmlns:a16="http://schemas.microsoft.com/office/drawing/2014/main" id="{40A4371E-6D83-AF7D-60C4-C578F4CDD80F}"/>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0" name="Title 1">
            <a:extLst>
              <a:ext uri="{FF2B5EF4-FFF2-40B4-BE49-F238E27FC236}">
                <a16:creationId xmlns:a16="http://schemas.microsoft.com/office/drawing/2014/main" id="{B1220EA8-7BFD-88A6-2DF0-52698C0FFE1D}"/>
              </a:ext>
            </a:extLst>
          </p:cNvPr>
          <p:cNvSpPr txBox="1">
            <a:spLocks/>
          </p:cNvSpPr>
          <p:nvPr/>
        </p:nvSpPr>
        <p:spPr>
          <a:xfrm>
            <a:off x="4613434" y="5621318"/>
            <a:ext cx="2735299" cy="307777"/>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Add a column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to reduce the projected revenue by 3%</a:t>
            </a:r>
          </a:p>
        </p:txBody>
      </p:sp>
      <p:sp>
        <p:nvSpPr>
          <p:cNvPr id="71" name="TextBox 70">
            <a:extLst>
              <a:ext uri="{FF2B5EF4-FFF2-40B4-BE49-F238E27FC236}">
                <a16:creationId xmlns:a16="http://schemas.microsoft.com/office/drawing/2014/main" id="{92AB1EA9-50DE-472A-7A03-8926BCB0EB47}"/>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Update offer sheet</a:t>
            </a:r>
          </a:p>
        </p:txBody>
      </p:sp>
      <p:sp>
        <p:nvSpPr>
          <p:cNvPr id="72" name="Text Placeholder 2">
            <a:extLst>
              <a:ext uri="{FF2B5EF4-FFF2-40B4-BE49-F238E27FC236}">
                <a16:creationId xmlns:a16="http://schemas.microsoft.com/office/drawing/2014/main" id="{DF389F58-22DF-97F8-4977-2DC1D9242BAC}"/>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a new line select Draft with Copilot</a:t>
            </a:r>
          </a:p>
        </p:txBody>
      </p:sp>
      <p:grpSp>
        <p:nvGrpSpPr>
          <p:cNvPr id="38" name="Group 37" descr="Bing logo">
            <a:extLst>
              <a:ext uri="{FF2B5EF4-FFF2-40B4-BE49-F238E27FC236}">
                <a16:creationId xmlns:a16="http://schemas.microsoft.com/office/drawing/2014/main" id="{D5A2A446-D1EE-FFAB-3091-31F026D128E4}"/>
              </a:ext>
              <a:ext uri="{C183D7F6-B498-43B3-948B-1728B52AA6E4}">
                <adec:decorative xmlns:adec="http://schemas.microsoft.com/office/drawing/2017/decorative" val="0"/>
              </a:ext>
            </a:extLst>
          </p:cNvPr>
          <p:cNvGrpSpPr>
            <a:grpSpLocks/>
          </p:cNvGrpSpPr>
          <p:nvPr/>
        </p:nvGrpSpPr>
        <p:grpSpPr>
          <a:xfrm>
            <a:off x="11118808" y="4026756"/>
            <a:ext cx="534543" cy="534543"/>
            <a:chOff x="12778532" y="5665565"/>
            <a:chExt cx="534543" cy="534543"/>
          </a:xfrm>
        </p:grpSpPr>
        <p:sp>
          <p:nvSpPr>
            <p:cNvPr id="39" name="Rounded Rectangle 46">
              <a:hlinkClick r:id="rId12"/>
              <a:extLst>
                <a:ext uri="{FF2B5EF4-FFF2-40B4-BE49-F238E27FC236}">
                  <a16:creationId xmlns:a16="http://schemas.microsoft.com/office/drawing/2014/main" id="{A4F3BB0D-E800-5D2F-6253-574AE6305F68}"/>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39" descr="A picture containing graphics, logo, symbol, electric blue&#10;&#10;Description automatically generated">
              <a:hlinkClick r:id="rId12"/>
              <a:extLst>
                <a:ext uri="{FF2B5EF4-FFF2-40B4-BE49-F238E27FC236}">
                  <a16:creationId xmlns:a16="http://schemas.microsoft.com/office/drawing/2014/main" id="{6A6D77D4-2CCA-9AC5-82DB-4DB31BE2E41F}"/>
                </a:ext>
              </a:extLst>
            </p:cNvPr>
            <p:cNvPicPr>
              <a:picLocks noChangeAspect="1"/>
            </p:cNvPicPr>
            <p:nvPr/>
          </p:nvPicPr>
          <p:blipFill>
            <a:blip r:embed="rId13"/>
            <a:stretch>
              <a:fillRect/>
            </a:stretch>
          </p:blipFill>
          <p:spPr>
            <a:xfrm>
              <a:off x="12870088" y="5768479"/>
              <a:ext cx="382583" cy="371252"/>
            </a:xfrm>
            <a:prstGeom prst="rect">
              <a:avLst/>
            </a:prstGeom>
          </p:spPr>
        </p:pic>
      </p:grpSp>
      <p:sp>
        <p:nvSpPr>
          <p:cNvPr id="76" name="Rectangle: Rounded Corners 6">
            <a:extLst>
              <a:ext uri="{FF2B5EF4-FFF2-40B4-BE49-F238E27FC236}">
                <a16:creationId xmlns:a16="http://schemas.microsoft.com/office/drawing/2014/main" id="{238CB7F0-E4F3-B799-E277-6C83030BC9CA}"/>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Title 1">
            <a:extLst>
              <a:ext uri="{FF2B5EF4-FFF2-40B4-BE49-F238E27FC236}">
                <a16:creationId xmlns:a16="http://schemas.microsoft.com/office/drawing/2014/main" id="{9924973E-1097-97F3-D29F-A5B8BE98081A}"/>
              </a:ext>
            </a:extLst>
          </p:cNvPr>
          <p:cNvSpPr txBox="1">
            <a:spLocks/>
          </p:cNvSpPr>
          <p:nvPr/>
        </p:nvSpPr>
        <p:spPr>
          <a:xfrm>
            <a:off x="8352613"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Add a new section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on the conditions for the deal based on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Legal team meeting transcript.docx</a:t>
            </a:r>
          </a:p>
        </p:txBody>
      </p:sp>
    </p:spTree>
    <p:extLst>
      <p:ext uri="{BB962C8B-B14F-4D97-AF65-F5344CB8AC3E}">
        <p14:creationId xmlns:p14="http://schemas.microsoft.com/office/powerpoint/2010/main" val="308877127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 </a:t>
            </a:r>
            <a:r>
              <a:rPr lang="en-US">
                <a:gradFill flip="none" rotWithShape="1">
                  <a:gsLst>
                    <a:gs pos="50000">
                      <a:srgbClr val="8661C5"/>
                    </a:gs>
                    <a:gs pos="0">
                      <a:srgbClr val="3E76D4"/>
                    </a:gs>
                    <a:gs pos="100000">
                      <a:srgbClr val="C73ECC"/>
                    </a:gs>
                  </a:gsLst>
                  <a:lin ang="2700000" scaled="1"/>
                  <a:tileRect/>
                </a:gradFill>
                <a:cs typeface="+mn-cs"/>
              </a:rPr>
              <a:t>Financial Analyst</a:t>
            </a:r>
            <a:endParaRPr lang="en-US" sz="3200">
              <a:gradFill flip="none" rotWithShape="1">
                <a:gsLst>
                  <a:gs pos="50000">
                    <a:srgbClr val="8661C5"/>
                  </a:gs>
                  <a:gs pos="0">
                    <a:srgbClr val="3E76D4"/>
                  </a:gs>
                  <a:gs pos="100000">
                    <a:srgbClr val="C73ECC"/>
                  </a:gs>
                </a:gsLst>
                <a:lin ang="2700000" scaled="1"/>
                <a:tileRect/>
              </a:gradFill>
              <a:cs typeface="+mn-cs"/>
            </a:endParaRPr>
          </a:p>
        </p:txBody>
      </p:sp>
      <p:pic>
        <p:nvPicPr>
          <p:cNvPr id="24" name="Picture 2" descr="Microsoft Copilot logo">
            <a:extLst>
              <a:ext uri="{FF2B5EF4-FFF2-40B4-BE49-F238E27FC236}">
                <a16:creationId xmlns:a16="http://schemas.microsoft.com/office/drawing/2014/main" id="{F9F60807-0196-C1C7-3704-5F4861107F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06C67776-F904-F32C-6616-E6AB838DFD1C}"/>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4" name="Freeform: Shape 3">
              <a:extLst>
                <a:ext uri="{FF2B5EF4-FFF2-40B4-BE49-F238E27FC236}">
                  <a16:creationId xmlns:a16="http://schemas.microsoft.com/office/drawing/2014/main" id="{76374D65-2C7D-CC38-1FB8-C458A18BC618}"/>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7" name="Group 6">
              <a:extLst>
                <a:ext uri="{FF2B5EF4-FFF2-40B4-BE49-F238E27FC236}">
                  <a16:creationId xmlns:a16="http://schemas.microsoft.com/office/drawing/2014/main" id="{C6FAE389-C201-CF52-FDE4-C3D2308C7325}"/>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89" name="Oval 88">
                <a:extLst>
                  <a:ext uri="{FF2B5EF4-FFF2-40B4-BE49-F238E27FC236}">
                    <a16:creationId xmlns:a16="http://schemas.microsoft.com/office/drawing/2014/main" id="{0579861D-0548-984A-C05A-4C8FD0445A08}"/>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0" name="Graphic 68">
                <a:extLst>
                  <a:ext uri="{FF2B5EF4-FFF2-40B4-BE49-F238E27FC236}">
                    <a16:creationId xmlns:a16="http://schemas.microsoft.com/office/drawing/2014/main" id="{30AF986F-1F06-8CED-385E-6C913431D9DD}"/>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8" name="Group 7">
              <a:extLst>
                <a:ext uri="{FF2B5EF4-FFF2-40B4-BE49-F238E27FC236}">
                  <a16:creationId xmlns:a16="http://schemas.microsoft.com/office/drawing/2014/main" id="{767A7BA9-21FD-A516-5D39-B50977F22450}"/>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87" name="Oval 86">
                <a:extLst>
                  <a:ext uri="{FF2B5EF4-FFF2-40B4-BE49-F238E27FC236}">
                    <a16:creationId xmlns:a16="http://schemas.microsoft.com/office/drawing/2014/main" id="{F6FD9E41-DF2C-675C-5C2D-3A3E597A62DA}"/>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8" name="Graphic 68">
                <a:extLst>
                  <a:ext uri="{FF2B5EF4-FFF2-40B4-BE49-F238E27FC236}">
                    <a16:creationId xmlns:a16="http://schemas.microsoft.com/office/drawing/2014/main" id="{4DE5FB34-FF9D-9B52-64C2-F3EC00CCBEB1}"/>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10" name="Group 9">
              <a:extLst>
                <a:ext uri="{FF2B5EF4-FFF2-40B4-BE49-F238E27FC236}">
                  <a16:creationId xmlns:a16="http://schemas.microsoft.com/office/drawing/2014/main" id="{0C45C0D3-A2A3-4D17-2B96-258A9830DA20}"/>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79" name="Oval 78">
                <a:extLst>
                  <a:ext uri="{FF2B5EF4-FFF2-40B4-BE49-F238E27FC236}">
                    <a16:creationId xmlns:a16="http://schemas.microsoft.com/office/drawing/2014/main" id="{6ADD3C74-82E0-6AA3-6C37-F6FD3CAFACD5}"/>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5" name="Graphic 68">
                <a:extLst>
                  <a:ext uri="{FF2B5EF4-FFF2-40B4-BE49-F238E27FC236}">
                    <a16:creationId xmlns:a16="http://schemas.microsoft.com/office/drawing/2014/main" id="{FDCA09C5-0C56-296A-DB65-51019730B985}"/>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12" name="Group 11">
              <a:extLst>
                <a:ext uri="{FF2B5EF4-FFF2-40B4-BE49-F238E27FC236}">
                  <a16:creationId xmlns:a16="http://schemas.microsoft.com/office/drawing/2014/main" id="{D4825CBD-C24D-DF59-14F2-2673FF2F9D50}"/>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64" name="Oval 63">
                <a:extLst>
                  <a:ext uri="{FF2B5EF4-FFF2-40B4-BE49-F238E27FC236}">
                    <a16:creationId xmlns:a16="http://schemas.microsoft.com/office/drawing/2014/main" id="{AC7CEF65-2597-B87B-4D68-3C79A270628B}"/>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3" name="Graphic 68">
                <a:extLst>
                  <a:ext uri="{FF2B5EF4-FFF2-40B4-BE49-F238E27FC236}">
                    <a16:creationId xmlns:a16="http://schemas.microsoft.com/office/drawing/2014/main" id="{A91B38FF-F18A-03AF-3AED-724C84C36972}"/>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16" name="Rectangle: Rounded Corners 6">
              <a:extLst>
                <a:ext uri="{FF2B5EF4-FFF2-40B4-BE49-F238E27FC236}">
                  <a16:creationId xmlns:a16="http://schemas.microsoft.com/office/drawing/2014/main" id="{6DE25226-830F-4C78-63C3-F6EE250F3074}"/>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Rectangle: Rounded Corners 6">
              <a:extLst>
                <a:ext uri="{FF2B5EF4-FFF2-40B4-BE49-F238E27FC236}">
                  <a16:creationId xmlns:a16="http://schemas.microsoft.com/office/drawing/2014/main" id="{FE9BBC91-59C0-EFB2-3596-48AA0E41F55B}"/>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 name="Rectangle: Rounded Corners 6">
              <a:extLst>
                <a:ext uri="{FF2B5EF4-FFF2-40B4-BE49-F238E27FC236}">
                  <a16:creationId xmlns:a16="http://schemas.microsoft.com/office/drawing/2014/main" id="{DEE519EA-3CFE-2CD5-7F56-96D4751B5F11}"/>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 name="Rectangle: Rounded Corners 6">
              <a:extLst>
                <a:ext uri="{FF2B5EF4-FFF2-40B4-BE49-F238E27FC236}">
                  <a16:creationId xmlns:a16="http://schemas.microsoft.com/office/drawing/2014/main" id="{140FA72D-E27C-035B-CA7F-55A5704CEE17}"/>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0" name="Rectangle: Rounded Corners 6">
              <a:extLst>
                <a:ext uri="{FF2B5EF4-FFF2-40B4-BE49-F238E27FC236}">
                  <a16:creationId xmlns:a16="http://schemas.microsoft.com/office/drawing/2014/main" id="{480E244F-1D61-8214-13F3-0E51AD88A9DE}"/>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Rounded Corners 6">
              <a:extLst>
                <a:ext uri="{FF2B5EF4-FFF2-40B4-BE49-F238E27FC236}">
                  <a16:creationId xmlns:a16="http://schemas.microsoft.com/office/drawing/2014/main" id="{2D960797-3E02-003D-0201-D27769C2A283}"/>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23" name="Group 22">
              <a:extLst>
                <a:ext uri="{FF2B5EF4-FFF2-40B4-BE49-F238E27FC236}">
                  <a16:creationId xmlns:a16="http://schemas.microsoft.com/office/drawing/2014/main" id="{1DBCE12D-A2AB-9188-FEB7-9BDD3E1525BE}"/>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28" name="Oval 27">
                <a:extLst>
                  <a:ext uri="{FF2B5EF4-FFF2-40B4-BE49-F238E27FC236}">
                    <a16:creationId xmlns:a16="http://schemas.microsoft.com/office/drawing/2014/main" id="{EA20119A-2548-1DF1-3C6C-6B65419BC167}"/>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58" name="Graphic 68">
                <a:extLst>
                  <a:ext uri="{FF2B5EF4-FFF2-40B4-BE49-F238E27FC236}">
                    <a16:creationId xmlns:a16="http://schemas.microsoft.com/office/drawing/2014/main" id="{0E9FCDAA-236C-A5E3-697D-00E763B75C18}"/>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91" name="Rectangle: Rounded Corners 90">
            <a:extLst>
              <a:ext uri="{FF2B5EF4-FFF2-40B4-BE49-F238E27FC236}">
                <a16:creationId xmlns:a16="http://schemas.microsoft.com/office/drawing/2014/main" id="{EE889516-224A-F595-9692-AEE4AB5A7152}"/>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8:00 AM</a:t>
            </a:r>
          </a:p>
        </p:txBody>
      </p:sp>
      <p:sp>
        <p:nvSpPr>
          <p:cNvPr id="92" name="TextBox 91">
            <a:extLst>
              <a:ext uri="{FF2B5EF4-FFF2-40B4-BE49-F238E27FC236}">
                <a16:creationId xmlns:a16="http://schemas.microsoft.com/office/drawing/2014/main" id="{8D3B49B6-FA27-5C56-0AF9-53156167781C}"/>
              </a:ext>
            </a:extLst>
          </p:cNvPr>
          <p:cNvSpPr txBox="1"/>
          <p:nvPr/>
        </p:nvSpPr>
        <p:spPr>
          <a:xfrm>
            <a:off x="588263"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Hillary begins her day in Excel looking at the latest COGS estimates for a new product. She uses Copilot to filter the data to get the view she wants. </a:t>
            </a:r>
          </a:p>
        </p:txBody>
      </p:sp>
      <p:grpSp>
        <p:nvGrpSpPr>
          <p:cNvPr id="77" name="Group 76">
            <a:extLst>
              <a:ext uri="{FF2B5EF4-FFF2-40B4-BE49-F238E27FC236}">
                <a16:creationId xmlns:a16="http://schemas.microsoft.com/office/drawing/2014/main" id="{B3B98BEE-C896-79F0-4007-3E88BAFE19C9}"/>
              </a:ext>
              <a:ext uri="{C183D7F6-B498-43B3-948B-1728B52AA6E4}">
                <adec:decorative xmlns:adec="http://schemas.microsoft.com/office/drawing/2017/decorative" val="1"/>
              </a:ext>
            </a:extLst>
          </p:cNvPr>
          <p:cNvGrpSpPr>
            <a:grpSpLocks/>
          </p:cNvGrpSpPr>
          <p:nvPr/>
        </p:nvGrpSpPr>
        <p:grpSpPr>
          <a:xfrm>
            <a:off x="588263" y="2375244"/>
            <a:ext cx="534543" cy="534543"/>
            <a:chOff x="5831903" y="8381781"/>
            <a:chExt cx="534543" cy="534543"/>
          </a:xfrm>
        </p:grpSpPr>
        <p:sp>
          <p:nvSpPr>
            <p:cNvPr id="78" name="Rounded Rectangle 46">
              <a:extLst>
                <a:ext uri="{FF2B5EF4-FFF2-40B4-BE49-F238E27FC236}">
                  <a16:creationId xmlns:a16="http://schemas.microsoft.com/office/drawing/2014/main" id="{7BE104E2-E7F6-7C1C-126E-B4F459B9E768}"/>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6" name="Picture 8" descr="Microsoft Excel Logo - PNG and Vector - Logo Download">
              <a:hlinkClick r:id="rId4"/>
              <a:extLst>
                <a:ext uri="{FF2B5EF4-FFF2-40B4-BE49-F238E27FC236}">
                  <a16:creationId xmlns:a16="http://schemas.microsoft.com/office/drawing/2014/main" id="{FA3CCB9F-DBFB-B66B-66B4-2F230BD53206}"/>
                </a:ext>
              </a:extLst>
            </p:cNvPr>
            <p:cNvPicPr>
              <a:picLocks noChangeArrowheads="1"/>
            </p:cNvPicPr>
            <p:nvPr/>
          </p:nvPicPr>
          <p:blipFill rotWithShape="1">
            <a:blip r:embed="rId5"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96" name="TextBox 95">
            <a:extLst>
              <a:ext uri="{FF2B5EF4-FFF2-40B4-BE49-F238E27FC236}">
                <a16:creationId xmlns:a16="http://schemas.microsoft.com/office/drawing/2014/main" id="{84598FC9-C834-B5CF-0858-1C154F38E293}"/>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97" name="Title 1">
            <a:extLst>
              <a:ext uri="{FF2B5EF4-FFF2-40B4-BE49-F238E27FC236}">
                <a16:creationId xmlns:a16="http://schemas.microsoft.com/office/drawing/2014/main" id="{6F065DF2-AED2-2147-1247-FFEFAA69D309}"/>
              </a:ext>
            </a:extLst>
          </p:cNvPr>
          <p:cNvSpPr txBox="1">
            <a:spLocks/>
          </p:cNvSpPr>
          <p:nvPr/>
        </p:nvSpPr>
        <p:spPr>
          <a:xfrm>
            <a:off x="646864" y="3183293"/>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Sort the data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by product feature and then filter out the Priority 2 features.</a:t>
            </a:r>
          </a:p>
        </p:txBody>
      </p:sp>
      <p:sp>
        <p:nvSpPr>
          <p:cNvPr id="98" name="Rectangle: Rounded Corners 97">
            <a:extLst>
              <a:ext uri="{FF2B5EF4-FFF2-40B4-BE49-F238E27FC236}">
                <a16:creationId xmlns:a16="http://schemas.microsoft.com/office/drawing/2014/main" id="{33167A12-99CE-E962-1437-1CF38FB28967}"/>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9:30 AM</a:t>
            </a:r>
          </a:p>
        </p:txBody>
      </p:sp>
      <p:sp>
        <p:nvSpPr>
          <p:cNvPr id="99" name="TextBox 98">
            <a:extLst>
              <a:ext uri="{FF2B5EF4-FFF2-40B4-BE49-F238E27FC236}">
                <a16:creationId xmlns:a16="http://schemas.microsoft.com/office/drawing/2014/main" id="{1B7C1CF6-ACC7-4570-9022-320048BF253B}"/>
              </a:ext>
            </a:extLst>
          </p:cNvPr>
          <p:cNvSpPr txBox="1"/>
          <p:nvPr/>
        </p:nvSpPr>
        <p:spPr>
          <a:xfrm>
            <a:off x="3417469"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She later meets with her manager and IT to discuss reporting requirements updates from the sales organization. She asks Copilot to summarize the requirements.</a:t>
            </a:r>
          </a:p>
        </p:txBody>
      </p:sp>
      <p:grpSp>
        <p:nvGrpSpPr>
          <p:cNvPr id="50" name="Group 49">
            <a:extLst>
              <a:ext uri="{FF2B5EF4-FFF2-40B4-BE49-F238E27FC236}">
                <a16:creationId xmlns:a16="http://schemas.microsoft.com/office/drawing/2014/main" id="{E73F24DA-78C0-555E-C1CD-C2E5D3DC5D46}"/>
              </a:ext>
              <a:ext uri="{C183D7F6-B498-43B3-948B-1728B52AA6E4}">
                <adec:decorative xmlns:adec="http://schemas.microsoft.com/office/drawing/2017/decorative" val="1"/>
              </a:ext>
            </a:extLst>
          </p:cNvPr>
          <p:cNvGrpSpPr>
            <a:grpSpLocks/>
          </p:cNvGrpSpPr>
          <p:nvPr/>
        </p:nvGrpSpPr>
        <p:grpSpPr>
          <a:xfrm>
            <a:off x="3417469" y="2375244"/>
            <a:ext cx="534543" cy="534543"/>
            <a:chOff x="4236994" y="8381781"/>
            <a:chExt cx="534543" cy="534543"/>
          </a:xfrm>
        </p:grpSpPr>
        <p:sp>
          <p:nvSpPr>
            <p:cNvPr id="52" name="Rounded Rectangle 46">
              <a:extLst>
                <a:ext uri="{FF2B5EF4-FFF2-40B4-BE49-F238E27FC236}">
                  <a16:creationId xmlns:a16="http://schemas.microsoft.com/office/drawing/2014/main" id="{72650022-8794-8C66-C82C-F59FD8FF2DF2}"/>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3" name="Picture 6" descr="Microsoft Teams Logo, symbol, meaning, history, PNG">
              <a:hlinkClick r:id="rId6"/>
              <a:extLst>
                <a:ext uri="{FF2B5EF4-FFF2-40B4-BE49-F238E27FC236}">
                  <a16:creationId xmlns:a16="http://schemas.microsoft.com/office/drawing/2014/main" id="{605D8882-BCC6-F55A-E169-88C6B5C3399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3" name="TextBox 102">
            <a:extLst>
              <a:ext uri="{FF2B5EF4-FFF2-40B4-BE49-F238E27FC236}">
                <a16:creationId xmlns:a16="http://schemas.microsoft.com/office/drawing/2014/main" id="{11BBF58E-B192-B35D-4F60-4E59E5B00964}"/>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4" name="Title 1">
            <a:extLst>
              <a:ext uri="{FF2B5EF4-FFF2-40B4-BE49-F238E27FC236}">
                <a16:creationId xmlns:a16="http://schemas.microsoft.com/office/drawing/2014/main" id="{D324CE34-1194-7735-DFE5-D05A8AE78D2D}"/>
              </a:ext>
            </a:extLst>
          </p:cNvPr>
          <p:cNvSpPr txBox="1">
            <a:spLocks/>
          </p:cNvSpPr>
          <p:nvPr/>
        </p:nvSpPr>
        <p:spPr>
          <a:xfrm>
            <a:off x="3476070" y="3183293"/>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the meeting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and be sure to list all he reporting requirements that were mentioned.</a:t>
            </a:r>
          </a:p>
        </p:txBody>
      </p:sp>
      <p:sp>
        <p:nvSpPr>
          <p:cNvPr id="105" name="Rectangle: Rounded Corners 104">
            <a:extLst>
              <a:ext uri="{FF2B5EF4-FFF2-40B4-BE49-F238E27FC236}">
                <a16:creationId xmlns:a16="http://schemas.microsoft.com/office/drawing/2014/main" id="{9D03EA28-F75D-E978-FD52-8A469B33F256}"/>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10:00 AM</a:t>
            </a:r>
          </a:p>
        </p:txBody>
      </p:sp>
      <p:sp>
        <p:nvSpPr>
          <p:cNvPr id="106" name="TextBox 105">
            <a:extLst>
              <a:ext uri="{FF2B5EF4-FFF2-40B4-BE49-F238E27FC236}">
                <a16:creationId xmlns:a16="http://schemas.microsoft.com/office/drawing/2014/main" id="{049B9257-DF16-0E3A-8C0F-C43745B2BE6C}"/>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Hillary finally gets to her main project for the day and reviews the due diligence information on a potential acquisition target. She asks Copilot to create a summary.</a:t>
            </a:r>
          </a:p>
        </p:txBody>
      </p:sp>
      <p:grpSp>
        <p:nvGrpSpPr>
          <p:cNvPr id="43" name="Group 42">
            <a:extLst>
              <a:ext uri="{FF2B5EF4-FFF2-40B4-BE49-F238E27FC236}">
                <a16:creationId xmlns:a16="http://schemas.microsoft.com/office/drawing/2014/main" id="{60C115FA-19CA-7715-DBAA-28F9C526D8E8}"/>
              </a:ext>
              <a:ext uri="{C183D7F6-B498-43B3-948B-1728B52AA6E4}">
                <adec:decorative xmlns:adec="http://schemas.microsoft.com/office/drawing/2017/decorative" val="1"/>
              </a:ext>
            </a:extLst>
          </p:cNvPr>
          <p:cNvGrpSpPr>
            <a:grpSpLocks/>
          </p:cNvGrpSpPr>
          <p:nvPr/>
        </p:nvGrpSpPr>
        <p:grpSpPr>
          <a:xfrm>
            <a:off x="6246676" y="2375244"/>
            <a:ext cx="534543" cy="534543"/>
            <a:chOff x="6321001" y="2333702"/>
            <a:chExt cx="534543" cy="534543"/>
          </a:xfrm>
        </p:grpSpPr>
        <p:sp>
          <p:nvSpPr>
            <p:cNvPr id="56" name="Rounded Rectangle 46">
              <a:extLst>
                <a:ext uri="{FF2B5EF4-FFF2-40B4-BE49-F238E27FC236}">
                  <a16:creationId xmlns:a16="http://schemas.microsoft.com/office/drawing/2014/main" id="{95771F27-7BFF-AF5D-07BF-E9B607229168}"/>
                </a:ext>
              </a:extLst>
            </p:cNvPr>
            <p:cNvSpPr/>
            <p:nvPr/>
          </p:nvSpPr>
          <p:spPr bwMode="auto">
            <a:xfrm>
              <a:off x="6321001" y="2333702"/>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7" name="Picture 56" descr="Zip Co logo SVG free download, id: 101874 - Brandlogos.net">
              <a:hlinkClick r:id="rId8"/>
              <a:extLst>
                <a:ext uri="{FF2B5EF4-FFF2-40B4-BE49-F238E27FC236}">
                  <a16:creationId xmlns:a16="http://schemas.microsoft.com/office/drawing/2014/main" id="{7DE33636-9BCF-627D-3018-D69981368ACB}"/>
                </a:ext>
              </a:extLst>
            </p:cNvPr>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46789" y="2472386"/>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13" name="TextBox 112">
            <a:extLst>
              <a:ext uri="{FF2B5EF4-FFF2-40B4-BE49-F238E27FC236}">
                <a16:creationId xmlns:a16="http://schemas.microsoft.com/office/drawing/2014/main" id="{BFA87300-2386-14C2-E1EF-CCD13ECA7E79}"/>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M365 Chat</a:t>
            </a:r>
          </a:p>
        </p:txBody>
      </p:sp>
      <p:sp>
        <p:nvSpPr>
          <p:cNvPr id="114" name="Title 1">
            <a:extLst>
              <a:ext uri="{FF2B5EF4-FFF2-40B4-BE49-F238E27FC236}">
                <a16:creationId xmlns:a16="http://schemas.microsoft.com/office/drawing/2014/main" id="{CB9DA06D-1029-E3B0-CCC2-324867839EEE}"/>
              </a:ext>
            </a:extLst>
          </p:cNvPr>
          <p:cNvSpPr txBox="1">
            <a:spLocks/>
          </p:cNvSpPr>
          <p:nvPr/>
        </p:nvSpPr>
        <p:spPr>
          <a:xfrm>
            <a:off x="6305277" y="3132334"/>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the information in </a:t>
            </a:r>
            <a:r>
              <a:rPr kumimoji="0" lang="en-US" sz="800" b="0" i="0" u="sng" strike="noStrike" kern="1200" cap="none" spc="0" normalizeH="0" baseline="0" noProof="0">
                <a:ln w="3175">
                  <a:noFill/>
                </a:ln>
                <a:solidFill>
                  <a:srgbClr val="0070C0"/>
                </a:solidFill>
                <a:effectLst/>
                <a:uLnTx/>
                <a:uFillTx/>
                <a:latin typeface="Segoe UI"/>
                <a:ea typeface="+mn-ea"/>
                <a:cs typeface="Segoe UI" pitchFamily="34" charset="0"/>
              </a:rPr>
              <a:t>Fabrikam financial data, Fabrikam operations analysis, Fabrikam integration plan.</a:t>
            </a:r>
            <a:endPar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endParaRPr>
          </a:p>
        </p:txBody>
      </p:sp>
      <p:sp>
        <p:nvSpPr>
          <p:cNvPr id="115" name="Rectangle: Rounded Corners 114">
            <a:extLst>
              <a:ext uri="{FF2B5EF4-FFF2-40B4-BE49-F238E27FC236}">
                <a16:creationId xmlns:a16="http://schemas.microsoft.com/office/drawing/2014/main" id="{C5F7D609-517E-3FBF-6CCD-F390FEE20D2D}"/>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11:00 AM</a:t>
            </a:r>
          </a:p>
        </p:txBody>
      </p:sp>
      <p:sp>
        <p:nvSpPr>
          <p:cNvPr id="117" name="TextBox 116">
            <a:extLst>
              <a:ext uri="{FF2B5EF4-FFF2-40B4-BE49-F238E27FC236}">
                <a16:creationId xmlns:a16="http://schemas.microsoft.com/office/drawing/2014/main" id="{9F4E25CB-2F68-1ACF-7421-9DC1B0B003D5}"/>
              </a:ext>
            </a:extLst>
          </p:cNvPr>
          <p:cNvSpPr txBox="1"/>
          <p:nvPr/>
        </p:nvSpPr>
        <p:spPr>
          <a:xfrm>
            <a:off x="6246676"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After creating an overview of the acquisition in Word, she asks Copilot to turn the document into a presentation for the business development team.</a:t>
            </a:r>
          </a:p>
        </p:txBody>
      </p:sp>
      <p:grpSp>
        <p:nvGrpSpPr>
          <p:cNvPr id="70" name="Group 69">
            <a:extLst>
              <a:ext uri="{FF2B5EF4-FFF2-40B4-BE49-F238E27FC236}">
                <a16:creationId xmlns:a16="http://schemas.microsoft.com/office/drawing/2014/main" id="{7FB61D80-9419-3D5F-CAC0-82945BD4F079}"/>
              </a:ext>
              <a:ext uri="{C183D7F6-B498-43B3-948B-1728B52AA6E4}">
                <adec:decorative xmlns:adec="http://schemas.microsoft.com/office/drawing/2017/decorative" val="1"/>
              </a:ext>
            </a:extLst>
          </p:cNvPr>
          <p:cNvGrpSpPr>
            <a:grpSpLocks/>
          </p:cNvGrpSpPr>
          <p:nvPr/>
        </p:nvGrpSpPr>
        <p:grpSpPr>
          <a:xfrm>
            <a:off x="6246676" y="5003768"/>
            <a:ext cx="534543" cy="534543"/>
            <a:chOff x="9021721" y="8381781"/>
            <a:chExt cx="534543" cy="534543"/>
          </a:xfrm>
        </p:grpSpPr>
        <p:sp>
          <p:nvSpPr>
            <p:cNvPr id="71" name="Rounded Rectangle 46">
              <a:extLst>
                <a:ext uri="{FF2B5EF4-FFF2-40B4-BE49-F238E27FC236}">
                  <a16:creationId xmlns:a16="http://schemas.microsoft.com/office/drawing/2014/main" id="{0E385661-1BB9-5446-0BCB-F9B3DC9F29BA}"/>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2" name="Picture 4" descr="Microsoft PowerPoint Logo - PNG and Vector - Logo Download">
              <a:hlinkClick r:id="rId10"/>
              <a:extLst>
                <a:ext uri="{FF2B5EF4-FFF2-40B4-BE49-F238E27FC236}">
                  <a16:creationId xmlns:a16="http://schemas.microsoft.com/office/drawing/2014/main" id="{6753667C-EA86-17A8-F20E-919F63EAEED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21" name="TextBox 120">
            <a:extLst>
              <a:ext uri="{FF2B5EF4-FFF2-40B4-BE49-F238E27FC236}">
                <a16:creationId xmlns:a16="http://schemas.microsoft.com/office/drawing/2014/main" id="{02CCEC14-3806-26F6-C4E6-135BA6D08834}"/>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22" name="Title 1">
            <a:extLst>
              <a:ext uri="{FF2B5EF4-FFF2-40B4-BE49-F238E27FC236}">
                <a16:creationId xmlns:a16="http://schemas.microsoft.com/office/drawing/2014/main" id="{22AF4DFB-3E7D-4308-D667-5ADE23D029AC}"/>
              </a:ext>
            </a:extLst>
          </p:cNvPr>
          <p:cNvSpPr txBox="1">
            <a:spLocks/>
          </p:cNvSpPr>
          <p:nvPr/>
        </p:nvSpPr>
        <p:spPr>
          <a:xfrm>
            <a:off x="6315091"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Create a presentation from </a:t>
            </a:r>
            <a:r>
              <a:rPr lang="en-US" sz="800" spc="0">
                <a:solidFill>
                  <a:prstClr val="black"/>
                </a:solidFill>
                <a:latin typeface="Segoe UI"/>
              </a:rPr>
              <a:t>[Word document link to Fabrikam acquisition overview.docx]</a:t>
            </a:r>
          </a:p>
        </p:txBody>
      </p:sp>
      <p:sp>
        <p:nvSpPr>
          <p:cNvPr id="123" name="Rectangle: Rounded Corners 122">
            <a:extLst>
              <a:ext uri="{FF2B5EF4-FFF2-40B4-BE49-F238E27FC236}">
                <a16:creationId xmlns:a16="http://schemas.microsoft.com/office/drawing/2014/main" id="{C2D6EAE0-52D8-373D-552D-DB8023DA0DF0}"/>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2:00 PM</a:t>
            </a:r>
          </a:p>
        </p:txBody>
      </p:sp>
      <p:sp>
        <p:nvSpPr>
          <p:cNvPr id="124" name="TextBox 123">
            <a:extLst>
              <a:ext uri="{FF2B5EF4-FFF2-40B4-BE49-F238E27FC236}">
                <a16:creationId xmlns:a16="http://schemas.microsoft.com/office/drawing/2014/main" id="{BFD2C725-DC60-37B8-2FFC-6CF58FC9059A}"/>
              </a:ext>
            </a:extLst>
          </p:cNvPr>
          <p:cNvSpPr txBox="1"/>
          <p:nvPr/>
        </p:nvSpPr>
        <p:spPr>
          <a:xfrm>
            <a:off x="3417469" y="4075061"/>
            <a:ext cx="2598477" cy="46166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Hillary needs to catch up on a chat she started in the morning. She asks Copilot to summarize the thread. </a:t>
            </a:r>
          </a:p>
        </p:txBody>
      </p:sp>
      <p:grpSp>
        <p:nvGrpSpPr>
          <p:cNvPr id="68" name="Group 67">
            <a:extLst>
              <a:ext uri="{FF2B5EF4-FFF2-40B4-BE49-F238E27FC236}">
                <a16:creationId xmlns:a16="http://schemas.microsoft.com/office/drawing/2014/main" id="{C2AE682F-20C1-B961-01E5-B53C2709780A}"/>
              </a:ext>
              <a:ext uri="{C183D7F6-B498-43B3-948B-1728B52AA6E4}">
                <adec:decorative xmlns:adec="http://schemas.microsoft.com/office/drawing/2017/decorative" val="1"/>
              </a:ext>
            </a:extLst>
          </p:cNvPr>
          <p:cNvGrpSpPr>
            <a:grpSpLocks/>
          </p:cNvGrpSpPr>
          <p:nvPr/>
        </p:nvGrpSpPr>
        <p:grpSpPr>
          <a:xfrm>
            <a:off x="3417469" y="5003768"/>
            <a:ext cx="534543" cy="534543"/>
            <a:chOff x="4236994" y="8381781"/>
            <a:chExt cx="534543" cy="534543"/>
          </a:xfrm>
        </p:grpSpPr>
        <p:sp>
          <p:nvSpPr>
            <p:cNvPr id="83" name="Rounded Rectangle 46">
              <a:extLst>
                <a:ext uri="{FF2B5EF4-FFF2-40B4-BE49-F238E27FC236}">
                  <a16:creationId xmlns:a16="http://schemas.microsoft.com/office/drawing/2014/main" id="{1F95498C-1048-9AE7-A133-2AC6551955BA}"/>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4" name="Picture 6" descr="Microsoft Teams Logo, symbol, meaning, history, PNG">
              <a:hlinkClick r:id="rId6"/>
              <a:extLst>
                <a:ext uri="{FF2B5EF4-FFF2-40B4-BE49-F238E27FC236}">
                  <a16:creationId xmlns:a16="http://schemas.microsoft.com/office/drawing/2014/main" id="{C3EE82A5-21AD-1BB2-3CE6-56CB6C4B307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28" name="TextBox 127">
            <a:extLst>
              <a:ext uri="{FF2B5EF4-FFF2-40B4-BE49-F238E27FC236}">
                <a16:creationId xmlns:a16="http://schemas.microsoft.com/office/drawing/2014/main" id="{74FF72C9-8BBF-C9C0-37CC-7A89B85CF04F}"/>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29" name="Title 1">
            <a:extLst>
              <a:ext uri="{FF2B5EF4-FFF2-40B4-BE49-F238E27FC236}">
                <a16:creationId xmlns:a16="http://schemas.microsoft.com/office/drawing/2014/main" id="{3BE74D17-9488-CEA6-1DB9-21EE74FFA9D8}"/>
              </a:ext>
            </a:extLst>
          </p:cNvPr>
          <p:cNvSpPr txBox="1">
            <a:spLocks/>
          </p:cNvSpPr>
          <p:nvPr/>
        </p:nvSpPr>
        <p:spPr>
          <a:xfrm>
            <a:off x="3480977"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this thread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calling out where my name was mentioned and any action items for me.</a:t>
            </a:r>
          </a:p>
        </p:txBody>
      </p:sp>
      <p:sp>
        <p:nvSpPr>
          <p:cNvPr id="130" name="Rectangle: Rounded Corners 129">
            <a:extLst>
              <a:ext uri="{FF2B5EF4-FFF2-40B4-BE49-F238E27FC236}">
                <a16:creationId xmlns:a16="http://schemas.microsoft.com/office/drawing/2014/main" id="{533726D1-0C25-4A64-4CB5-54E5ACA6C555}"/>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131" name="TextBox 130">
            <a:extLst>
              <a:ext uri="{FF2B5EF4-FFF2-40B4-BE49-F238E27FC236}">
                <a16:creationId xmlns:a16="http://schemas.microsoft.com/office/drawing/2014/main" id="{D6595925-06E3-AFBD-6944-73C653639987}"/>
              </a:ext>
            </a:extLst>
          </p:cNvPr>
          <p:cNvSpPr txBox="1"/>
          <p:nvPr/>
        </p:nvSpPr>
        <p:spPr>
          <a:xfrm>
            <a:off x="588263"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Hillary heads back into Excel to update the acquisition numbers with the latest what-if scenarios and create some charts to go into the business planning presentation.</a:t>
            </a:r>
          </a:p>
        </p:txBody>
      </p:sp>
      <p:grpSp>
        <p:nvGrpSpPr>
          <p:cNvPr id="65" name="Group 64">
            <a:extLst>
              <a:ext uri="{FF2B5EF4-FFF2-40B4-BE49-F238E27FC236}">
                <a16:creationId xmlns:a16="http://schemas.microsoft.com/office/drawing/2014/main" id="{1E9BE4FC-3B62-85DF-1E28-CCAC3A6DEE44}"/>
              </a:ext>
              <a:ext uri="{C183D7F6-B498-43B3-948B-1728B52AA6E4}">
                <adec:decorative xmlns:adec="http://schemas.microsoft.com/office/drawing/2017/decorative" val="1"/>
              </a:ext>
            </a:extLst>
          </p:cNvPr>
          <p:cNvGrpSpPr>
            <a:grpSpLocks/>
          </p:cNvGrpSpPr>
          <p:nvPr/>
        </p:nvGrpSpPr>
        <p:grpSpPr>
          <a:xfrm>
            <a:off x="588263" y="5003768"/>
            <a:ext cx="534543" cy="534543"/>
            <a:chOff x="5831903" y="8381781"/>
            <a:chExt cx="534543" cy="534543"/>
          </a:xfrm>
        </p:grpSpPr>
        <p:sp>
          <p:nvSpPr>
            <p:cNvPr id="66" name="Rounded Rectangle 46">
              <a:extLst>
                <a:ext uri="{FF2B5EF4-FFF2-40B4-BE49-F238E27FC236}">
                  <a16:creationId xmlns:a16="http://schemas.microsoft.com/office/drawing/2014/main" id="{B8F663D2-2BCD-78AF-EB80-470ECE37EB82}"/>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7" name="Picture 8" descr="Microsoft Excel Logo - PNG and Vector - Logo Download">
              <a:hlinkClick r:id="rId4"/>
              <a:extLst>
                <a:ext uri="{FF2B5EF4-FFF2-40B4-BE49-F238E27FC236}">
                  <a16:creationId xmlns:a16="http://schemas.microsoft.com/office/drawing/2014/main" id="{7ABE5DAE-75FC-4875-CF5B-10EAEAE6B428}"/>
                </a:ext>
              </a:extLst>
            </p:cNvPr>
            <p:cNvPicPr>
              <a:picLocks noChangeArrowheads="1"/>
            </p:cNvPicPr>
            <p:nvPr/>
          </p:nvPicPr>
          <p:blipFill rotWithShape="1">
            <a:blip r:embed="rId5"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35" name="TextBox 134">
            <a:extLst>
              <a:ext uri="{FF2B5EF4-FFF2-40B4-BE49-F238E27FC236}">
                <a16:creationId xmlns:a16="http://schemas.microsoft.com/office/drawing/2014/main" id="{5AC99180-2005-07C9-4A00-50B56E9B6058}"/>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Excel</a:t>
            </a:r>
          </a:p>
        </p:txBody>
      </p:sp>
      <p:sp>
        <p:nvSpPr>
          <p:cNvPr id="136" name="Title 1">
            <a:extLst>
              <a:ext uri="{FF2B5EF4-FFF2-40B4-BE49-F238E27FC236}">
                <a16:creationId xmlns:a16="http://schemas.microsoft.com/office/drawing/2014/main" id="{1875DBE7-E4C9-8F98-DA07-409A11F01DAA}"/>
              </a:ext>
            </a:extLst>
          </p:cNvPr>
          <p:cNvSpPr txBox="1">
            <a:spLocks/>
          </p:cNvSpPr>
          <p:nvPr/>
        </p:nvSpPr>
        <p:spPr>
          <a:xfrm>
            <a:off x="646864" y="5825888"/>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is the impact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of doubling the IT integration budget on the revenue per month?</a:t>
            </a:r>
          </a:p>
        </p:txBody>
      </p:sp>
      <p:pic>
        <p:nvPicPr>
          <p:cNvPr id="33" name="Picture 32" descr="Portrait of Hillary">
            <a:extLst>
              <a:ext uri="{FF2B5EF4-FFF2-40B4-BE49-F238E27FC236}">
                <a16:creationId xmlns:a16="http://schemas.microsoft.com/office/drawing/2014/main" id="{50CE88AB-8140-D2F1-4A93-AF2D0F67A410}"/>
              </a:ext>
            </a:extLst>
          </p:cNvPr>
          <p:cNvPicPr>
            <a:picLocks noChangeAspect="1"/>
          </p:cNvPicPr>
          <p:nvPr/>
        </p:nvPicPr>
        <p:blipFill>
          <a:blip r:embed="rId12"/>
          <a:stretch>
            <a:fillRect/>
          </a:stretch>
        </p:blipFill>
        <p:spPr>
          <a:xfrm>
            <a:off x="9114039" y="2698962"/>
            <a:ext cx="2743200" cy="2863273"/>
          </a:xfrm>
          <a:prstGeom prst="rect">
            <a:avLst/>
          </a:prstGeom>
        </p:spPr>
      </p:pic>
      <p:sp>
        <p:nvSpPr>
          <p:cNvPr id="138" name="Freeform: Shape 137">
            <a:extLst>
              <a:ext uri="{FF2B5EF4-FFF2-40B4-BE49-F238E27FC236}">
                <a16:creationId xmlns:a16="http://schemas.microsoft.com/office/drawing/2014/main" id="{9FDD6B16-823E-F1C9-F05A-A3FF483BB6ED}"/>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39" name="Rectangle 138">
            <a:extLst>
              <a:ext uri="{FF2B5EF4-FFF2-40B4-BE49-F238E27FC236}">
                <a16:creationId xmlns:a16="http://schemas.microsoft.com/office/drawing/2014/main" id="{D23BEE03-03E3-6D4B-6038-2B2BDE8B22D9}"/>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Hillary is a financial analyst at Contoso</a:t>
            </a:r>
          </a:p>
        </p:txBody>
      </p:sp>
    </p:spTree>
    <p:extLst>
      <p:ext uri="{BB962C8B-B14F-4D97-AF65-F5344CB8AC3E}">
        <p14:creationId xmlns:p14="http://schemas.microsoft.com/office/powerpoint/2010/main" val="213038995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3" y="2459504"/>
            <a:ext cx="5333565" cy="1938992"/>
          </a:xfrm>
        </p:spPr>
        <p:txBody>
          <a:bodyPr/>
          <a:lstStyle/>
          <a:p>
            <a:pPr algn="ctr"/>
            <a:r>
              <a:rPr lang="en-US" sz="4200">
                <a:gradFill flip="none">
                  <a:gsLst>
                    <a:gs pos="0">
                      <a:srgbClr val="3E76D4"/>
                    </a:gs>
                    <a:gs pos="50000">
                      <a:srgbClr val="8661C5"/>
                    </a:gs>
                    <a:gs pos="100000">
                      <a:srgbClr val="C73ECC"/>
                    </a:gs>
                  </a:gsLst>
                  <a:lin ang="2700000" scaled="1"/>
                  <a:tileRect/>
                </a:gradFill>
                <a:cs typeface="Segoe UI"/>
              </a:rPr>
              <a:t>Copilot for Microsoft 365 </a:t>
            </a:r>
            <a:br>
              <a:rPr lang="en-US" sz="4200" dirty="0"/>
            </a:br>
            <a:r>
              <a:rPr lang="en-US" sz="4200">
                <a:cs typeface="Segoe UI"/>
              </a:rPr>
              <a:t>AI for IT</a:t>
            </a:r>
            <a:endParaRPr lang="en-US" sz="4200"/>
          </a:p>
        </p:txBody>
      </p:sp>
      <p:pic>
        <p:nvPicPr>
          <p:cNvPr id="2" name="Picture 2" descr="Microsoft Copilot logo">
            <a:extLst>
              <a:ext uri="{FF2B5EF4-FFF2-40B4-BE49-F238E27FC236}">
                <a16:creationId xmlns:a16="http://schemas.microsoft.com/office/drawing/2014/main" id="{8D830394-D73F-91BF-5F15-9C39100A38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95B088F2-D8C3-D290-4370-A96974EEE3C5}"/>
              </a:ext>
              <a:ext uri="{C183D7F6-B498-43B3-948B-1728B52AA6E4}">
                <adec:decorative xmlns:adec="http://schemas.microsoft.com/office/drawing/2017/decorative" val="1"/>
              </a:ext>
            </a:extLst>
          </p:cNvPr>
          <p:cNvGrpSpPr/>
          <p:nvPr/>
        </p:nvGrpSpPr>
        <p:grpSpPr>
          <a:xfrm>
            <a:off x="6515367" y="956124"/>
            <a:ext cx="4965186" cy="4965186"/>
            <a:chOff x="6515367" y="956124"/>
            <a:chExt cx="4965186" cy="4965186"/>
          </a:xfrm>
        </p:grpSpPr>
        <p:sp>
          <p:nvSpPr>
            <p:cNvPr id="5" name="Oval 4">
              <a:extLst>
                <a:ext uri="{FF2B5EF4-FFF2-40B4-BE49-F238E27FC236}">
                  <a16:creationId xmlns:a16="http://schemas.microsoft.com/office/drawing/2014/main" id="{D5E98AAC-D371-3F59-52A1-9F4164621452}"/>
                </a:ext>
                <a:ext uri="{C183D7F6-B498-43B3-948B-1728B52AA6E4}">
                  <adec:decorative xmlns:adec="http://schemas.microsoft.com/office/drawing/2017/decorative" val="1"/>
                </a:ext>
              </a:extLst>
            </p:cNvPr>
            <p:cNvSpPr/>
            <p:nvPr/>
          </p:nvSpPr>
          <p:spPr bwMode="auto">
            <a:xfrm>
              <a:off x="6515367" y="956124"/>
              <a:ext cx="4965186" cy="4965186"/>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7" name="Oval 6">
              <a:extLst>
                <a:ext uri="{FF2B5EF4-FFF2-40B4-BE49-F238E27FC236}">
                  <a16:creationId xmlns:a16="http://schemas.microsoft.com/office/drawing/2014/main" id="{0266D2B2-A134-8332-E2BC-70A3327593B3}"/>
                </a:ext>
                <a:ext uri="{C183D7F6-B498-43B3-948B-1728B52AA6E4}">
                  <adec:decorative xmlns:adec="http://schemas.microsoft.com/office/drawing/2017/decorative" val="1"/>
                </a:ext>
              </a:extLst>
            </p:cNvPr>
            <p:cNvSpPr/>
            <p:nvPr/>
          </p:nvSpPr>
          <p:spPr bwMode="auto">
            <a:xfrm>
              <a:off x="6655980" y="1090296"/>
              <a:ext cx="4687590" cy="468759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 name="Picture 5" descr="A person holding a computer">
              <a:extLst>
                <a:ext uri="{FF2B5EF4-FFF2-40B4-BE49-F238E27FC236}">
                  <a16:creationId xmlns:a16="http://schemas.microsoft.com/office/drawing/2014/main" id="{DF96DEA2-4F5E-6D3F-2343-E5546966E116}"/>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l="28825" t="4554" r="35525" b="37212"/>
            <a:stretch/>
          </p:blipFill>
          <p:spPr>
            <a:xfrm>
              <a:off x="6658793" y="1171723"/>
              <a:ext cx="4227723" cy="4606163"/>
            </a:xfrm>
            <a:custGeom>
              <a:avLst/>
              <a:gdLst>
                <a:gd name="connsiteX0" fmla="*/ 1771879 w 4227723"/>
                <a:gd name="connsiteY0" fmla="*/ 0 h 4606163"/>
                <a:gd name="connsiteX1" fmla="*/ 2906457 w 4227723"/>
                <a:gd name="connsiteY1" fmla="*/ 0 h 4606163"/>
                <a:gd name="connsiteX2" fmla="*/ 3034765 w 4227723"/>
                <a:gd name="connsiteY2" fmla="*/ 32991 h 4606163"/>
                <a:gd name="connsiteX3" fmla="*/ 4144184 w 4227723"/>
                <a:gd name="connsiteY3" fmla="*/ 779067 h 4606163"/>
                <a:gd name="connsiteX4" fmla="*/ 4227723 w 4227723"/>
                <a:gd name="connsiteY4" fmla="*/ 890782 h 4606163"/>
                <a:gd name="connsiteX5" fmla="*/ 4227723 w 4227723"/>
                <a:gd name="connsiteY5" fmla="*/ 3643208 h 4606163"/>
                <a:gd name="connsiteX6" fmla="*/ 4144184 w 4227723"/>
                <a:gd name="connsiteY6" fmla="*/ 3754923 h 4606163"/>
                <a:gd name="connsiteX7" fmla="*/ 2339168 w 4227723"/>
                <a:gd name="connsiteY7" fmla="*/ 4606163 h 4606163"/>
                <a:gd name="connsiteX8" fmla="*/ 0 w 4227723"/>
                <a:gd name="connsiteY8" fmla="*/ 2266995 h 4606163"/>
                <a:gd name="connsiteX9" fmla="*/ 1643571 w 4227723"/>
                <a:gd name="connsiteY9" fmla="*/ 32991 h 460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7723" h="4606163">
                  <a:moveTo>
                    <a:pt x="1771879" y="0"/>
                  </a:moveTo>
                  <a:lnTo>
                    <a:pt x="2906457" y="0"/>
                  </a:lnTo>
                  <a:lnTo>
                    <a:pt x="3034765" y="32991"/>
                  </a:lnTo>
                  <a:cubicBezTo>
                    <a:pt x="3474243" y="169683"/>
                    <a:pt x="3858159" y="432485"/>
                    <a:pt x="4144184" y="779067"/>
                  </a:cubicBezTo>
                  <a:lnTo>
                    <a:pt x="4227723" y="890782"/>
                  </a:lnTo>
                  <a:lnTo>
                    <a:pt x="4227723" y="3643208"/>
                  </a:lnTo>
                  <a:lnTo>
                    <a:pt x="4144184" y="3754923"/>
                  </a:lnTo>
                  <a:cubicBezTo>
                    <a:pt x="3715146" y="4274797"/>
                    <a:pt x="3065854" y="4606163"/>
                    <a:pt x="2339168" y="4606163"/>
                  </a:cubicBezTo>
                  <a:cubicBezTo>
                    <a:pt x="1047281" y="4606163"/>
                    <a:pt x="0" y="3558882"/>
                    <a:pt x="0" y="2266995"/>
                  </a:cubicBezTo>
                  <a:cubicBezTo>
                    <a:pt x="0" y="1217337"/>
                    <a:pt x="691369" y="329157"/>
                    <a:pt x="1643571" y="32991"/>
                  </a:cubicBezTo>
                  <a:close/>
                </a:path>
              </a:pathLst>
            </a:custGeom>
          </p:spPr>
        </p:pic>
      </p:grpSp>
    </p:spTree>
    <p:extLst>
      <p:ext uri="{BB962C8B-B14F-4D97-AF65-F5344CB8AC3E}">
        <p14:creationId xmlns:p14="http://schemas.microsoft.com/office/powerpoint/2010/main" val="65370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FA04C46-97FB-2CEE-1672-FB307A9B84D5}"/>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6" name="Rectangle: Rounded Corners 6">
            <a:extLst>
              <a:ext uri="{FF2B5EF4-FFF2-40B4-BE49-F238E27FC236}">
                <a16:creationId xmlns:a16="http://schemas.microsoft.com/office/drawing/2014/main" id="{182873FC-609C-9530-12CB-EFF2B57035D7}"/>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3">
            <a:extLst>
              <a:ext uri="{FF2B5EF4-FFF2-40B4-BE49-F238E27FC236}">
                <a16:creationId xmlns:a16="http://schemas.microsoft.com/office/drawing/2014/main" id="{33AF87A9-6D27-1674-E564-D5AD2B403ED0}"/>
              </a:ext>
            </a:extLst>
          </p:cNvPr>
          <p:cNvSpPr>
            <a:spLocks noGrp="1"/>
          </p:cNvSpPr>
          <p:nvPr>
            <p:ph type="title"/>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a:spcAft>
                <a:spcPct val="0"/>
              </a:spcAft>
              <a:defRPr/>
            </a:pPr>
            <a:r>
              <a:rPr lang="en-US" sz="2400" spc="0">
                <a:ln>
                  <a:noFill/>
                </a:ln>
                <a:solidFill>
                  <a:schemeClr val="bg1"/>
                </a:solidFill>
                <a:latin typeface="+mj-lt"/>
                <a:cs typeface="Segoe UI"/>
              </a:rPr>
              <a:t>Capture actions to keep operations running </a:t>
            </a:r>
          </a:p>
        </p:txBody>
      </p:sp>
      <p:sp>
        <p:nvSpPr>
          <p:cNvPr id="3" name="TextBox 2">
            <a:extLst>
              <a:ext uri="{FF2B5EF4-FFF2-40B4-BE49-F238E27FC236}">
                <a16:creationId xmlns:a16="http://schemas.microsoft.com/office/drawing/2014/main" id="{5217929D-F0D3-1226-6ABB-90409DAA6160}"/>
              </a:ext>
            </a:extLst>
          </p:cNvPr>
          <p:cNvSpPr txBox="1"/>
          <p:nvPr/>
        </p:nvSpPr>
        <p:spPr>
          <a:xfrm>
            <a:off x="2112865" y="2598003"/>
            <a:ext cx="7966269" cy="1785104"/>
          </a:xfrm>
          <a:prstGeom prst="rect">
            <a:avLst/>
          </a:prstGeom>
        </p:spPr>
        <p:txBody>
          <a:bodyPr wrap="square" lIns="0" tIns="0" rIns="0" bIns="0" anchor="ctr">
            <a:spAutoFit/>
          </a:bodyPr>
          <a:lstStyle/>
          <a:p>
            <a:pPr algn="ctr">
              <a:spcBef>
                <a:spcPts val="3600"/>
              </a:spcBef>
              <a:defRPr/>
            </a:pPr>
            <a:r>
              <a:rPr lang="en-US" sz="6000">
                <a:ln w="3175">
                  <a:noFill/>
                </a:ln>
                <a:gradFill>
                  <a:gsLst>
                    <a:gs pos="33000">
                      <a:srgbClr val="1F78D4"/>
                    </a:gs>
                    <a:gs pos="81000">
                      <a:srgbClr val="8678D6"/>
                    </a:gs>
                  </a:gsLst>
                  <a:lin ang="2700000" scaled="1"/>
                </a:gradFill>
                <a:latin typeface="Segoe UI Semibold"/>
              </a:rPr>
              <a:t>76% of people</a:t>
            </a:r>
            <a:r>
              <a:rPr kumimoji="0" lang="en-US" sz="6000" b="0" i="0" u="none" strike="noStrike" kern="1200" cap="none" spc="0" normalizeH="0" baseline="0" noProof="0">
                <a:ln w="3175">
                  <a:noFill/>
                </a:ln>
                <a:gradFill>
                  <a:gsLst>
                    <a:gs pos="33000">
                      <a:srgbClr val="1F78D4"/>
                    </a:gs>
                    <a:gs pos="81000">
                      <a:srgbClr val="8678D6"/>
                    </a:gs>
                  </a:gsLst>
                  <a:lin ang="2700000" scaled="1"/>
                </a:gradFill>
                <a:effectLst/>
                <a:uLnTx/>
                <a:uFillTx/>
                <a:latin typeface="Segoe UI Semibold"/>
                <a:ea typeface="+mn-ea"/>
                <a:cs typeface="+mn-cs"/>
              </a:rPr>
              <a:t> </a:t>
            </a:r>
            <a:br>
              <a:rPr lang="en-US" sz="2800" b="0" i="0" u="none" strike="noStrike" kern="1200" cap="none" spc="0" normalizeH="0" baseline="0" noProof="0">
                <a:ln w="3175">
                  <a:noFill/>
                </a:ln>
                <a:effectLst/>
                <a:uLnTx/>
                <a:uFillTx/>
                <a:latin typeface="Segoe UI Semibold"/>
                <a:ea typeface="+mj-lt"/>
                <a:cs typeface="Segoe UI" pitchFamily="34" charset="0"/>
              </a:rPr>
            </a:br>
            <a:r>
              <a:rPr lang="en-US" sz="2800">
                <a:solidFill>
                  <a:prstClr val="black"/>
                </a:solidFill>
                <a:ea typeface="+mj-lt"/>
                <a:cs typeface="Segoe UI"/>
              </a:rPr>
              <a:t>are comfortable using AI</a:t>
            </a:r>
            <a:br>
              <a:rPr lang="en-US" sz="2800">
                <a:ea typeface="+mj-lt"/>
                <a:cs typeface="Segoe UI"/>
              </a:rPr>
            </a:br>
            <a:r>
              <a:rPr lang="en-US" sz="2800">
                <a:solidFill>
                  <a:prstClr val="black"/>
                </a:solidFill>
                <a:ea typeface="+mj-lt"/>
                <a:cs typeface="Segoe UI"/>
              </a:rPr>
              <a:t>for administrative tasks</a:t>
            </a:r>
          </a:p>
        </p:txBody>
      </p:sp>
      <p:sp>
        <p:nvSpPr>
          <p:cNvPr id="7" name="TextBox 6">
            <a:extLst>
              <a:ext uri="{FF2B5EF4-FFF2-40B4-BE49-F238E27FC236}">
                <a16:creationId xmlns:a16="http://schemas.microsoft.com/office/drawing/2014/main" id="{F3C55899-6488-BC8E-A59E-6C4D8A71EE80}"/>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Tree>
    <p:extLst>
      <p:ext uri="{BB962C8B-B14F-4D97-AF65-F5344CB8AC3E}">
        <p14:creationId xmlns:p14="http://schemas.microsoft.com/office/powerpoint/2010/main" val="30424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300"/>
                                        <p:tgtEl>
                                          <p:spTgt spid="6"/>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Deploying a critical update with Copilot for Microsoft 365</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8" name="Picture 2" descr="Microsoft Copilot logo">
            <a:extLst>
              <a:ext uri="{FF2B5EF4-FFF2-40B4-BE49-F238E27FC236}">
                <a16:creationId xmlns:a16="http://schemas.microsoft.com/office/drawing/2014/main" id="{B32893E6-2906-FDD8-E69C-273615FE3A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6F0B8791-409F-E168-4475-E2B19A19D7E6}"/>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grpSp>
          <p:nvGrpSpPr>
            <p:cNvPr id="21" name="Group 20">
              <a:extLst>
                <a:ext uri="{FF2B5EF4-FFF2-40B4-BE49-F238E27FC236}">
                  <a16:creationId xmlns:a16="http://schemas.microsoft.com/office/drawing/2014/main" id="{1275359C-B306-D1CE-A3B2-E46A79B31CFD}"/>
                </a:ext>
                <a:ext uri="{C183D7F6-B498-43B3-948B-1728B52AA6E4}">
                  <adec:decorative xmlns:adec="http://schemas.microsoft.com/office/drawing/2017/decorative" val="1"/>
                </a:ext>
              </a:extLst>
            </p:cNvPr>
            <p:cNvGrpSpPr/>
            <p:nvPr/>
          </p:nvGrpSpPr>
          <p:grpSpPr>
            <a:xfrm>
              <a:off x="-2" y="1103972"/>
              <a:ext cx="12205140" cy="5754028"/>
              <a:chOff x="-2" y="1103972"/>
              <a:chExt cx="12205140" cy="5754028"/>
            </a:xfrm>
          </p:grpSpPr>
          <p:sp>
            <p:nvSpPr>
              <p:cNvPr id="43" name="Rectangle: Single Corner Rounded 42">
                <a:extLst>
                  <a:ext uri="{FF2B5EF4-FFF2-40B4-BE49-F238E27FC236}">
                    <a16:creationId xmlns:a16="http://schemas.microsoft.com/office/drawing/2014/main" id="{30A74996-571A-D2DF-A8CD-07605D16A586}"/>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45" name="Group 44">
                <a:extLst>
                  <a:ext uri="{FF2B5EF4-FFF2-40B4-BE49-F238E27FC236}">
                    <a16:creationId xmlns:a16="http://schemas.microsoft.com/office/drawing/2014/main" id="{8742F79C-DF4A-395C-6B58-1D58926D7DB5}"/>
                  </a:ext>
                  <a:ext uri="{C183D7F6-B498-43B3-948B-1728B52AA6E4}">
                    <adec:decorative xmlns:adec="http://schemas.microsoft.com/office/drawing/2017/decorative" val="1"/>
                  </a:ext>
                </a:extLst>
              </p:cNvPr>
              <p:cNvGrpSpPr/>
              <p:nvPr/>
            </p:nvGrpSpPr>
            <p:grpSpPr>
              <a:xfrm>
                <a:off x="-2" y="1103972"/>
                <a:ext cx="12205140" cy="5414304"/>
                <a:chOff x="-2" y="1103972"/>
                <a:chExt cx="12205140" cy="5414304"/>
              </a:xfrm>
            </p:grpSpPr>
            <p:pic>
              <p:nvPicPr>
                <p:cNvPr id="47" name="Picture 46">
                  <a:extLst>
                    <a:ext uri="{FF2B5EF4-FFF2-40B4-BE49-F238E27FC236}">
                      <a16:creationId xmlns:a16="http://schemas.microsoft.com/office/drawing/2014/main" id="{726E51C4-2C92-E2C2-A006-216C8B87E1C9}"/>
                    </a:ext>
                    <a:ext uri="{C183D7F6-B498-43B3-948B-1728B52AA6E4}">
                      <adec:decorative xmlns:adec="http://schemas.microsoft.com/office/drawing/2017/decorative" val="1"/>
                    </a:ext>
                  </a:extLst>
                </p:cNvPr>
                <p:cNvPicPr>
                  <a:picLocks/>
                </p:cNvPicPr>
                <p:nvPr/>
              </p:nvPicPr>
              <p:blipFill rotWithShape="1">
                <a:blip r:embed="rId4">
                  <a:alphaModFix amt="50000"/>
                  <a:extLst>
                    <a:ext uri="{BEBA8EAE-BF5A-486C-A8C5-ECC9F3942E4B}">
                      <a14:imgProps xmlns:a14="http://schemas.microsoft.com/office/drawing/2010/main">
                        <a14:imgLayer r:embed="rId5">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grpSp>
              <p:nvGrpSpPr>
                <p:cNvPr id="67" name="Group 66">
                  <a:extLst>
                    <a:ext uri="{FF2B5EF4-FFF2-40B4-BE49-F238E27FC236}">
                      <a16:creationId xmlns:a16="http://schemas.microsoft.com/office/drawing/2014/main" id="{2746C060-264F-CA1F-ECF4-FABEDC6271C3}"/>
                    </a:ext>
                  </a:extLst>
                </p:cNvPr>
                <p:cNvGrpSpPr/>
                <p:nvPr/>
              </p:nvGrpSpPr>
              <p:grpSpPr>
                <a:xfrm>
                  <a:off x="-2" y="1103972"/>
                  <a:ext cx="12205140" cy="4806944"/>
                  <a:chOff x="-2" y="1103972"/>
                  <a:chExt cx="12205140" cy="4806944"/>
                </a:xfrm>
              </p:grpSpPr>
              <p:sp>
                <p:nvSpPr>
                  <p:cNvPr id="88" name="Arrow: Bent 87">
                    <a:extLst>
                      <a:ext uri="{FF2B5EF4-FFF2-40B4-BE49-F238E27FC236}">
                        <a16:creationId xmlns:a16="http://schemas.microsoft.com/office/drawing/2014/main" id="{A8B28509-FA1C-BF65-9C88-7CBA21C9FCB8}"/>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9" name="Arrow: Bent 88">
                    <a:extLst>
                      <a:ext uri="{FF2B5EF4-FFF2-40B4-BE49-F238E27FC236}">
                        <a16:creationId xmlns:a16="http://schemas.microsoft.com/office/drawing/2014/main" id="{CAC09E26-5299-48BD-D7C0-E8BDA3086F6E}"/>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68" name="Rectangle: Rounded Corners 6">
                  <a:extLst>
                    <a:ext uri="{FF2B5EF4-FFF2-40B4-BE49-F238E27FC236}">
                      <a16:creationId xmlns:a16="http://schemas.microsoft.com/office/drawing/2014/main" id="{6FA8587E-39CF-E5A1-FAF3-55883E5D8CDE}"/>
                    </a:ext>
                    <a:ext uri="{C183D7F6-B498-43B3-948B-1728B52AA6E4}">
                      <adec:decorative xmlns:adec="http://schemas.microsoft.com/office/drawing/2017/decorative" val="1"/>
                    </a:ext>
                  </a:extLst>
                </p:cNvPr>
                <p:cNvSpPr/>
                <p:nvPr/>
              </p:nvSpPr>
              <p:spPr bwMode="auto">
                <a:xfrm>
                  <a:off x="4038600"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69" name="Straight Connector 68">
                  <a:extLst>
                    <a:ext uri="{FF2B5EF4-FFF2-40B4-BE49-F238E27FC236}">
                      <a16:creationId xmlns:a16="http://schemas.microsoft.com/office/drawing/2014/main" id="{0986D593-A60F-8D26-E3E7-E69104B2906C}"/>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15397C5-ACDF-E95E-E362-3FF8797332BB}"/>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A0E9657-AF9E-7F45-FB2D-8AC98D8D3EC4}"/>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BA1C2D23-8999-CAA3-8C6F-2A041F7753C8}"/>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264D52CD-2DD3-F67F-F292-D2CFD34064CC}"/>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6FB8788-6E5D-2B00-0CA2-760409446757}"/>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F78174F-58E9-46D9-AC8A-6B0C3BC46F01}"/>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0C668300-DF1C-CE73-0D21-3DD37D1500BA}"/>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A4B1DE21-6467-C52A-2FC4-495A573118C6}"/>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7CE32718-A205-3156-8365-CC6CB005B22F}"/>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cxnSp>
          <p:nvCxnSpPr>
            <p:cNvPr id="35" name="Straight Connector 34">
              <a:extLst>
                <a:ext uri="{FF2B5EF4-FFF2-40B4-BE49-F238E27FC236}">
                  <a16:creationId xmlns:a16="http://schemas.microsoft.com/office/drawing/2014/main" id="{34350340-20A6-F3AA-9D70-1F97F14AFB2F}"/>
                </a:ext>
                <a:ext uri="{C183D7F6-B498-43B3-948B-1728B52AA6E4}">
                  <adec:decorative xmlns:adec="http://schemas.microsoft.com/office/drawing/2017/decorative" val="1"/>
                </a:ext>
              </a:extLst>
            </p:cNvPr>
            <p:cNvCxnSpPr>
              <a:cxnSpLocks/>
            </p:cNvCxnSpPr>
            <p:nvPr/>
          </p:nvCxnSpPr>
          <p:spPr>
            <a:xfrm>
              <a:off x="6505438"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40D8F9B-69DB-1850-67AA-F754BA862641}"/>
                </a:ext>
                <a:ext uri="{C183D7F6-B498-43B3-948B-1728B52AA6E4}">
                  <adec:decorative xmlns:adec="http://schemas.microsoft.com/office/drawing/2017/decorative" val="1"/>
                </a:ext>
              </a:extLst>
            </p:cNvPr>
            <p:cNvCxnSpPr>
              <a:cxnSpLocks/>
            </p:cNvCxnSpPr>
            <p:nvPr/>
          </p:nvCxnSpPr>
          <p:spPr>
            <a:xfrm>
              <a:off x="9095814"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90" name="TextBox 89">
            <a:extLst>
              <a:ext uri="{FF2B5EF4-FFF2-40B4-BE49-F238E27FC236}">
                <a16:creationId xmlns:a16="http://schemas.microsoft.com/office/drawing/2014/main" id="{10060176-83C6-BF42-F0B0-AA1F67D0C237}"/>
              </a:ext>
            </a:extLst>
          </p:cNvPr>
          <p:cNvSpPr txBox="1"/>
          <p:nvPr/>
        </p:nvSpPr>
        <p:spPr>
          <a:xfrm>
            <a:off x="588963" y="1524000"/>
            <a:ext cx="2782887" cy="147732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Planning for a critical update is essential</a:t>
            </a:r>
            <a:r>
              <a:rPr lang="en-US" sz="1600">
                <a:solidFill>
                  <a:prstClr val="white"/>
                </a:solidFill>
                <a:latin typeface="Segoe UI"/>
              </a:rPr>
              <a:t>, but there is never enough time. Copilot helps you take care of the simple tasks so you can focus on the details and avoid any issues.</a:t>
            </a:r>
            <a:endParaRPr kumimoji="0" lang="en-US" sz="1600" b="0" i="0" u="none" strike="noStrike" kern="1200" cap="none" spc="0" normalizeH="0" baseline="0" noProof="0">
              <a:ln>
                <a:noFill/>
              </a:ln>
              <a:solidFill>
                <a:prstClr val="white"/>
              </a:solidFill>
              <a:effectLst/>
              <a:uLnTx/>
              <a:uFillTx/>
              <a:latin typeface="Segoe UI"/>
              <a:ea typeface="+mn-ea"/>
              <a:cs typeface="+mn-cs"/>
            </a:endParaRPr>
          </a:p>
        </p:txBody>
      </p:sp>
      <p:sp>
        <p:nvSpPr>
          <p:cNvPr id="93" name="TextBox 92">
            <a:extLst>
              <a:ext uri="{FF2B5EF4-FFF2-40B4-BE49-F238E27FC236}">
                <a16:creationId xmlns:a16="http://schemas.microsoft.com/office/drawing/2014/main" id="{BB6ED59B-0707-002B-D6FB-142D7ADBCDED}"/>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463668"/>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srgbClr val="463668"/>
              </a:solidFill>
              <a:effectLst/>
              <a:uLnTx/>
              <a:uFillTx/>
              <a:latin typeface="Segoe UI"/>
              <a:ea typeface="+mn-ea"/>
              <a:cs typeface="+mn-cs"/>
            </a:endParaRPr>
          </a:p>
        </p:txBody>
      </p:sp>
      <p:grpSp>
        <p:nvGrpSpPr>
          <p:cNvPr id="94" name="Group 93">
            <a:extLst>
              <a:ext uri="{FF2B5EF4-FFF2-40B4-BE49-F238E27FC236}">
                <a16:creationId xmlns:a16="http://schemas.microsoft.com/office/drawing/2014/main" id="{468FAA1D-2335-7EC5-D09D-ADA97CD5388C}"/>
              </a:ext>
              <a:ext uri="{C183D7F6-B498-43B3-948B-1728B52AA6E4}">
                <adec:decorative xmlns:adec="http://schemas.microsoft.com/office/drawing/2017/decorative" val="1"/>
              </a:ext>
            </a:extLst>
          </p:cNvPr>
          <p:cNvGrpSpPr/>
          <p:nvPr/>
        </p:nvGrpSpPr>
        <p:grpSpPr>
          <a:xfrm>
            <a:off x="4173992" y="1313320"/>
            <a:ext cx="534543" cy="534543"/>
            <a:chOff x="4156095" y="1313320"/>
            <a:chExt cx="534543" cy="534543"/>
          </a:xfrm>
        </p:grpSpPr>
        <p:sp>
          <p:nvSpPr>
            <p:cNvPr id="95" name="Rounded Rectangle 46">
              <a:extLst>
                <a:ext uri="{FF2B5EF4-FFF2-40B4-BE49-F238E27FC236}">
                  <a16:creationId xmlns:a16="http://schemas.microsoft.com/office/drawing/2014/main" id="{3825FEEB-30D0-3C25-BFA6-6CDB02956E9F}"/>
                </a:ext>
                <a:ext uri="{C183D7F6-B498-43B3-948B-1728B52AA6E4}">
                  <adec:decorative xmlns:adec="http://schemas.microsoft.com/office/drawing/2017/decorative" val="1"/>
                </a:ext>
              </a:extLst>
            </p:cNvPr>
            <p:cNvSpPr/>
            <p:nvPr/>
          </p:nvSpPr>
          <p:spPr bwMode="auto">
            <a:xfrm>
              <a:off x="4156095" y="131332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6" name="Picture 2" descr="Zip Co logo SVG free download, id: 101874 - Brandlogos.net">
              <a:hlinkClick r:id="rId7"/>
              <a:extLst>
                <a:ext uri="{FF2B5EF4-FFF2-40B4-BE49-F238E27FC236}">
                  <a16:creationId xmlns:a16="http://schemas.microsoft.com/office/drawing/2014/main" id="{338BE67A-5875-4483-C6BA-084509E417BA}"/>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81884" y="145200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97" name="TextBox 96">
            <a:extLst>
              <a:ext uri="{FF2B5EF4-FFF2-40B4-BE49-F238E27FC236}">
                <a16:creationId xmlns:a16="http://schemas.microsoft.com/office/drawing/2014/main" id="{439264F8-F13A-0B6D-9F2D-F954A5E36FBC}"/>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98" name="TextBox 97">
            <a:extLst>
              <a:ext uri="{FF2B5EF4-FFF2-40B4-BE49-F238E27FC236}">
                <a16:creationId xmlns:a16="http://schemas.microsoft.com/office/drawing/2014/main" id="{4A63070B-7E90-11F5-83AC-A31E90ADC3E9}"/>
              </a:ext>
              <a:ext uri="{C183D7F6-B498-43B3-948B-1728B52AA6E4}">
                <adec:decorative xmlns:adec="http://schemas.microsoft.com/office/drawing/2017/decorative" val="0"/>
              </a:ext>
            </a:extLst>
          </p:cNvPr>
          <p:cNvSpPr txBox="1"/>
          <p:nvPr/>
        </p:nvSpPr>
        <p:spPr>
          <a:xfrm>
            <a:off x="6756400" y="141131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project plan for the upcoming rollout based on a previous project plan and product documentation.</a:t>
            </a:r>
          </a:p>
        </p:txBody>
      </p:sp>
      <p:grpSp>
        <p:nvGrpSpPr>
          <p:cNvPr id="80" name="Group 79">
            <a:extLst>
              <a:ext uri="{FF2B5EF4-FFF2-40B4-BE49-F238E27FC236}">
                <a16:creationId xmlns:a16="http://schemas.microsoft.com/office/drawing/2014/main" id="{F7C1F15A-E5BA-207E-F2B5-232CF5A3A05F}"/>
              </a:ext>
              <a:ext uri="{C183D7F6-B498-43B3-948B-1728B52AA6E4}">
                <adec:decorative xmlns:adec="http://schemas.microsoft.com/office/drawing/2017/decorative" val="1"/>
              </a:ext>
            </a:extLst>
          </p:cNvPr>
          <p:cNvGrpSpPr>
            <a:grpSpLocks/>
          </p:cNvGrpSpPr>
          <p:nvPr/>
        </p:nvGrpSpPr>
        <p:grpSpPr>
          <a:xfrm>
            <a:off x="4173992" y="2084475"/>
            <a:ext cx="534543" cy="534543"/>
            <a:chOff x="7426812" y="8381781"/>
            <a:chExt cx="534543" cy="534543"/>
          </a:xfrm>
        </p:grpSpPr>
        <p:sp>
          <p:nvSpPr>
            <p:cNvPr id="81" name="Rounded Rectangle 46">
              <a:extLst>
                <a:ext uri="{FF2B5EF4-FFF2-40B4-BE49-F238E27FC236}">
                  <a16:creationId xmlns:a16="http://schemas.microsoft.com/office/drawing/2014/main" id="{647A75BB-2F4B-3667-E942-65C0686D0258}"/>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2" name="Picture 6" descr="Microsoft Teams Logo, symbol, meaning, history, PNG">
              <a:hlinkClick r:id="rId9"/>
              <a:extLst>
                <a:ext uri="{FF2B5EF4-FFF2-40B4-BE49-F238E27FC236}">
                  <a16:creationId xmlns:a16="http://schemas.microsoft.com/office/drawing/2014/main" id="{28DDB01D-248B-9DB0-D06A-A4E977E5AB7E}"/>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2" name="TextBox 101">
            <a:extLst>
              <a:ext uri="{FF2B5EF4-FFF2-40B4-BE49-F238E27FC236}">
                <a16:creationId xmlns:a16="http://schemas.microsoft.com/office/drawing/2014/main" id="{9EF6A78E-AC58-E5E6-F80A-4D1039E89B42}"/>
              </a:ext>
              <a:ext uri="{C183D7F6-B498-43B3-948B-1728B52AA6E4}">
                <adec:decorative xmlns:adec="http://schemas.microsoft.com/office/drawing/2017/decorative" val="0"/>
              </a:ext>
            </a:extLst>
          </p:cNvPr>
          <p:cNvSpPr txBox="1"/>
          <p:nvPr/>
        </p:nvSpPr>
        <p:spPr>
          <a:xfrm>
            <a:off x="4953152" y="225941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3" name="TextBox 102">
            <a:extLst>
              <a:ext uri="{FF2B5EF4-FFF2-40B4-BE49-F238E27FC236}">
                <a16:creationId xmlns:a16="http://schemas.microsoft.com/office/drawing/2014/main" id="{B64542BB-7C4B-78BB-64DF-ABD91F26DCDF}"/>
              </a:ext>
              <a:ext uri="{C183D7F6-B498-43B3-948B-1728B52AA6E4}">
                <adec:decorative xmlns:adec="http://schemas.microsoft.com/office/drawing/2017/decorative" val="0"/>
              </a:ext>
            </a:extLst>
          </p:cNvPr>
          <p:cNvSpPr txBox="1"/>
          <p:nvPr/>
        </p:nvSpPr>
        <p:spPr>
          <a:xfrm>
            <a:off x="6756400" y="2182469"/>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Meet with the team to discuss the plan and use Copilot to keep track of unanswered questions. </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83" name="Group 82">
            <a:extLst>
              <a:ext uri="{FF2B5EF4-FFF2-40B4-BE49-F238E27FC236}">
                <a16:creationId xmlns:a16="http://schemas.microsoft.com/office/drawing/2014/main" id="{59233DEC-4874-5372-2067-269BB8FF04BD}"/>
              </a:ext>
              <a:ext uri="{C183D7F6-B498-43B3-948B-1728B52AA6E4}">
                <adec:decorative xmlns:adec="http://schemas.microsoft.com/office/drawing/2017/decorative" val="1"/>
              </a:ext>
            </a:extLst>
          </p:cNvPr>
          <p:cNvGrpSpPr>
            <a:grpSpLocks/>
          </p:cNvGrpSpPr>
          <p:nvPr/>
        </p:nvGrpSpPr>
        <p:grpSpPr>
          <a:xfrm>
            <a:off x="4173992" y="2855630"/>
            <a:ext cx="534543" cy="534543"/>
            <a:chOff x="12498914" y="5650593"/>
            <a:chExt cx="534543" cy="534543"/>
          </a:xfrm>
        </p:grpSpPr>
        <p:sp>
          <p:nvSpPr>
            <p:cNvPr id="84" name="Rounded Rectangle 46">
              <a:hlinkClick r:id="rId11"/>
              <a:extLst>
                <a:ext uri="{FF2B5EF4-FFF2-40B4-BE49-F238E27FC236}">
                  <a16:creationId xmlns:a16="http://schemas.microsoft.com/office/drawing/2014/main" id="{5B552DB8-419F-1A26-D9AD-6B2D905CDF5C}"/>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5" name="Picture 84" descr="Whiteboard icon in Windows 11 Color Style">
              <a:hlinkClick r:id="rId11"/>
              <a:extLst>
                <a:ext uri="{FF2B5EF4-FFF2-40B4-BE49-F238E27FC236}">
                  <a16:creationId xmlns:a16="http://schemas.microsoft.com/office/drawing/2014/main" id="{3D49D235-DD1F-013B-D4DA-2925DE9E59E3}"/>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
        <p:nvSpPr>
          <p:cNvPr id="107" name="TextBox 106">
            <a:extLst>
              <a:ext uri="{FF2B5EF4-FFF2-40B4-BE49-F238E27FC236}">
                <a16:creationId xmlns:a16="http://schemas.microsoft.com/office/drawing/2014/main" id="{D43F188A-EC8D-D6BC-1755-7F02A42F9710}"/>
              </a:ext>
              <a:ext uri="{C183D7F6-B498-43B3-948B-1728B52AA6E4}">
                <adec:decorative xmlns:adec="http://schemas.microsoft.com/office/drawing/2017/decorative" val="0"/>
              </a:ext>
            </a:extLst>
          </p:cNvPr>
          <p:cNvSpPr txBox="1"/>
          <p:nvPr/>
        </p:nvSpPr>
        <p:spPr>
          <a:xfrm>
            <a:off x="4953152" y="303056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Whiteboard</a:t>
            </a:r>
          </a:p>
        </p:txBody>
      </p:sp>
      <p:sp>
        <p:nvSpPr>
          <p:cNvPr id="108" name="TextBox 107">
            <a:extLst>
              <a:ext uri="{FF2B5EF4-FFF2-40B4-BE49-F238E27FC236}">
                <a16:creationId xmlns:a16="http://schemas.microsoft.com/office/drawing/2014/main" id="{C8FEE9C9-F1CD-9247-0FD6-38D77D9E6872}"/>
              </a:ext>
              <a:ext uri="{C183D7F6-B498-43B3-948B-1728B52AA6E4}">
                <adec:decorative xmlns:adec="http://schemas.microsoft.com/office/drawing/2017/decorative" val="0"/>
              </a:ext>
            </a:extLst>
          </p:cNvPr>
          <p:cNvSpPr txBox="1"/>
          <p:nvPr/>
        </p:nvSpPr>
        <p:spPr>
          <a:xfrm>
            <a:off x="6756400" y="295362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Whiteboard potential risks with the team and command Copilot create an initial list. Then categorize all the items at the end of the session. </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9" name="Group 108">
            <a:extLst>
              <a:ext uri="{FF2B5EF4-FFF2-40B4-BE49-F238E27FC236}">
                <a16:creationId xmlns:a16="http://schemas.microsoft.com/office/drawing/2014/main" id="{73909DF6-8AF7-115B-081D-0EAF3EE313DF}"/>
              </a:ext>
              <a:ext uri="{C183D7F6-B498-43B3-948B-1728B52AA6E4}">
                <adec:decorative xmlns:adec="http://schemas.microsoft.com/office/drawing/2017/decorative" val="1"/>
              </a:ext>
            </a:extLst>
          </p:cNvPr>
          <p:cNvGrpSpPr>
            <a:grpSpLocks/>
          </p:cNvGrpSpPr>
          <p:nvPr/>
        </p:nvGrpSpPr>
        <p:grpSpPr>
          <a:xfrm>
            <a:off x="4173992" y="3626785"/>
            <a:ext cx="534543" cy="534543"/>
            <a:chOff x="1047176" y="8381781"/>
            <a:chExt cx="534543" cy="534543"/>
          </a:xfrm>
        </p:grpSpPr>
        <p:sp>
          <p:nvSpPr>
            <p:cNvPr id="110" name="server_2" title="Icon of a server with a padlock in the lower right corner">
              <a:extLst>
                <a:ext uri="{FF2B5EF4-FFF2-40B4-BE49-F238E27FC236}">
                  <a16:creationId xmlns:a16="http://schemas.microsoft.com/office/drawing/2014/main" id="{68756254-A84E-9D3C-F985-31CC1288181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14" name="Rounded Rectangle 46">
              <a:extLst>
                <a:ext uri="{FF2B5EF4-FFF2-40B4-BE49-F238E27FC236}">
                  <a16:creationId xmlns:a16="http://schemas.microsoft.com/office/drawing/2014/main" id="{3EF1382C-899E-16C5-ED7F-1B65D6330173}"/>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5" name="Picture 10" descr="Microsoft Word Logo - PNG and Vector - Logo Download">
              <a:hlinkClick r:id="rId13"/>
              <a:extLst>
                <a:ext uri="{FF2B5EF4-FFF2-40B4-BE49-F238E27FC236}">
                  <a16:creationId xmlns:a16="http://schemas.microsoft.com/office/drawing/2014/main" id="{2F826A13-E73D-D1EB-2223-C9014531AF34}"/>
                </a:ext>
              </a:extLst>
            </p:cNvPr>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6" name="TextBox 115">
            <a:extLst>
              <a:ext uri="{FF2B5EF4-FFF2-40B4-BE49-F238E27FC236}">
                <a16:creationId xmlns:a16="http://schemas.microsoft.com/office/drawing/2014/main" id="{AFA9669F-CC78-C7A1-66F7-37BFDE1BB332}"/>
              </a:ext>
              <a:ext uri="{C183D7F6-B498-43B3-948B-1728B52AA6E4}">
                <adec:decorative xmlns:adec="http://schemas.microsoft.com/office/drawing/2017/decorative" val="0"/>
              </a:ext>
            </a:extLst>
          </p:cNvPr>
          <p:cNvSpPr txBox="1"/>
          <p:nvPr/>
        </p:nvSpPr>
        <p:spPr>
          <a:xfrm>
            <a:off x="4953152" y="3801720"/>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17" name="TextBox 116">
            <a:extLst>
              <a:ext uri="{FF2B5EF4-FFF2-40B4-BE49-F238E27FC236}">
                <a16:creationId xmlns:a16="http://schemas.microsoft.com/office/drawing/2014/main" id="{15503303-C8EE-1B0C-E228-8D92A70F103D}"/>
              </a:ext>
              <a:ext uri="{C183D7F6-B498-43B3-948B-1728B52AA6E4}">
                <adec:decorative xmlns:adec="http://schemas.microsoft.com/office/drawing/2017/decorative" val="0"/>
              </a:ext>
            </a:extLst>
          </p:cNvPr>
          <p:cNvSpPr txBox="1"/>
          <p:nvPr/>
        </p:nvSpPr>
        <p:spPr>
          <a:xfrm>
            <a:off x="6756400" y="3724780"/>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Revise procedures and change management documents for support teams and admins.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52" name="Group 51">
            <a:extLst>
              <a:ext uri="{FF2B5EF4-FFF2-40B4-BE49-F238E27FC236}">
                <a16:creationId xmlns:a16="http://schemas.microsoft.com/office/drawing/2014/main" id="{923F8945-078D-353B-15DB-2A7C945CFF39}"/>
              </a:ext>
              <a:ext uri="{C183D7F6-B498-43B3-948B-1728B52AA6E4}">
                <adec:decorative xmlns:adec="http://schemas.microsoft.com/office/drawing/2017/decorative" val="1"/>
              </a:ext>
            </a:extLst>
          </p:cNvPr>
          <p:cNvGrpSpPr>
            <a:grpSpLocks/>
          </p:cNvGrpSpPr>
          <p:nvPr/>
        </p:nvGrpSpPr>
        <p:grpSpPr>
          <a:xfrm>
            <a:off x="4173992" y="4397940"/>
            <a:ext cx="534543" cy="534543"/>
            <a:chOff x="9021721" y="8381781"/>
            <a:chExt cx="534543" cy="534543"/>
          </a:xfrm>
        </p:grpSpPr>
        <p:sp>
          <p:nvSpPr>
            <p:cNvPr id="53" name="Rounded Rectangle 46">
              <a:extLst>
                <a:ext uri="{FF2B5EF4-FFF2-40B4-BE49-F238E27FC236}">
                  <a16:creationId xmlns:a16="http://schemas.microsoft.com/office/drawing/2014/main" id="{98518175-63AC-1EA6-6EC3-ADE4CB58580E}"/>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5" name="Picture 4" descr="Microsoft PowerPoint Logo - PNG and Vector - Logo Download">
              <a:hlinkClick r:id="rId15"/>
              <a:extLst>
                <a:ext uri="{FF2B5EF4-FFF2-40B4-BE49-F238E27FC236}">
                  <a16:creationId xmlns:a16="http://schemas.microsoft.com/office/drawing/2014/main" id="{F1F824C8-3BEA-6189-DE9E-71F5086179DC}"/>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21" name="TextBox 120">
            <a:extLst>
              <a:ext uri="{FF2B5EF4-FFF2-40B4-BE49-F238E27FC236}">
                <a16:creationId xmlns:a16="http://schemas.microsoft.com/office/drawing/2014/main" id="{A6A6EBF6-1452-4061-8B83-34E56E1040C8}"/>
              </a:ext>
              <a:ext uri="{C183D7F6-B498-43B3-948B-1728B52AA6E4}">
                <adec:decorative xmlns:adec="http://schemas.microsoft.com/office/drawing/2017/decorative" val="0"/>
              </a:ext>
            </a:extLst>
          </p:cNvPr>
          <p:cNvSpPr txBox="1"/>
          <p:nvPr/>
        </p:nvSpPr>
        <p:spPr>
          <a:xfrm>
            <a:off x="4953152" y="4572874"/>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22" name="TextBox 121">
            <a:extLst>
              <a:ext uri="{FF2B5EF4-FFF2-40B4-BE49-F238E27FC236}">
                <a16:creationId xmlns:a16="http://schemas.microsoft.com/office/drawing/2014/main" id="{8414A33B-A89A-E7C6-4E6E-38D80B769E4C}"/>
              </a:ext>
              <a:ext uri="{C183D7F6-B498-43B3-948B-1728B52AA6E4}">
                <adec:decorative xmlns:adec="http://schemas.microsoft.com/office/drawing/2017/decorative" val="0"/>
              </a:ext>
            </a:extLst>
          </p:cNvPr>
          <p:cNvSpPr txBox="1"/>
          <p:nvPr/>
        </p:nvSpPr>
        <p:spPr>
          <a:xfrm>
            <a:off x="6756400" y="449593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Create a presentation for the CIO on the rollout. Use Copilot to create slides based on the project plan.</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29" name="Group 1028">
            <a:extLst>
              <a:ext uri="{FF2B5EF4-FFF2-40B4-BE49-F238E27FC236}">
                <a16:creationId xmlns:a16="http://schemas.microsoft.com/office/drawing/2014/main" id="{CE91ABF0-9E95-C9E1-9C38-EB351B5EDF56}"/>
              </a:ext>
              <a:ext uri="{C183D7F6-B498-43B3-948B-1728B52AA6E4}">
                <adec:decorative xmlns:adec="http://schemas.microsoft.com/office/drawing/2017/decorative" val="1"/>
              </a:ext>
            </a:extLst>
          </p:cNvPr>
          <p:cNvGrpSpPr>
            <a:grpSpLocks/>
          </p:cNvGrpSpPr>
          <p:nvPr/>
        </p:nvGrpSpPr>
        <p:grpSpPr>
          <a:xfrm>
            <a:off x="4173992" y="5169093"/>
            <a:ext cx="534543" cy="534543"/>
            <a:chOff x="12716387" y="5818028"/>
            <a:chExt cx="534543" cy="534543"/>
          </a:xfrm>
        </p:grpSpPr>
        <p:sp>
          <p:nvSpPr>
            <p:cNvPr id="1030" name="Rounded Rectangle 46">
              <a:hlinkClick r:id="rId17"/>
              <a:extLst>
                <a:ext uri="{FF2B5EF4-FFF2-40B4-BE49-F238E27FC236}">
                  <a16:creationId xmlns:a16="http://schemas.microsoft.com/office/drawing/2014/main" id="{989D5D7D-8C9C-1E87-AA45-A525AC145F7E}"/>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1" name="Graphic 1030">
              <a:extLst>
                <a:ext uri="{FF2B5EF4-FFF2-40B4-BE49-F238E27FC236}">
                  <a16:creationId xmlns:a16="http://schemas.microsoft.com/office/drawing/2014/main" id="{18A9782B-9C55-590E-B352-B4A558416789}"/>
                </a:ext>
                <a:ext uri="{C183D7F6-B498-43B3-948B-1728B52AA6E4}">
                  <adec:decorative xmlns:adec="http://schemas.microsoft.com/office/drawing/2017/decorative" val="1"/>
                </a:ext>
              </a:extLst>
            </p:cNvPr>
            <p:cNvPicPr>
              <a:picLocks noChangeAspect="1"/>
            </p:cNvPicPr>
            <p:nvPr/>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l="24743" t="23563" r="22168" b="22190"/>
            <a:stretch/>
          </p:blipFill>
          <p:spPr>
            <a:xfrm>
              <a:off x="12799509" y="5897137"/>
              <a:ext cx="368300" cy="376326"/>
            </a:xfrm>
            <a:prstGeom prst="rect">
              <a:avLst/>
            </a:prstGeom>
          </p:spPr>
        </p:pic>
      </p:grpSp>
      <p:sp>
        <p:nvSpPr>
          <p:cNvPr id="1024" name="TextBox 1023">
            <a:extLst>
              <a:ext uri="{FF2B5EF4-FFF2-40B4-BE49-F238E27FC236}">
                <a16:creationId xmlns:a16="http://schemas.microsoft.com/office/drawing/2014/main" id="{1975FB81-91D8-C633-61DD-01340B50E9B8}"/>
              </a:ext>
              <a:ext uri="{C183D7F6-B498-43B3-948B-1728B52AA6E4}">
                <adec:decorative xmlns:adec="http://schemas.microsoft.com/office/drawing/2017/decorative" val="0"/>
              </a:ext>
            </a:extLst>
          </p:cNvPr>
          <p:cNvSpPr txBox="1"/>
          <p:nvPr/>
        </p:nvSpPr>
        <p:spPr>
          <a:xfrm>
            <a:off x="4953152" y="534403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1025" name="TextBox 1024">
            <a:extLst>
              <a:ext uri="{FF2B5EF4-FFF2-40B4-BE49-F238E27FC236}">
                <a16:creationId xmlns:a16="http://schemas.microsoft.com/office/drawing/2014/main" id="{448AE58B-2BF5-01FA-A6FB-02A13353AA38}"/>
              </a:ext>
              <a:ext uri="{C183D7F6-B498-43B3-948B-1728B52AA6E4}">
                <adec:decorative xmlns:adec="http://schemas.microsoft.com/office/drawing/2017/decorative" val="0"/>
              </a:ext>
            </a:extLst>
          </p:cNvPr>
          <p:cNvSpPr txBox="1"/>
          <p:nvPr/>
        </p:nvSpPr>
        <p:spPr>
          <a:xfrm>
            <a:off x="6756400" y="5351726"/>
            <a:ext cx="4852987" cy="169277"/>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Create an email to send the updated documentation to the support team.</a:t>
            </a:r>
          </a:p>
        </p:txBody>
      </p:sp>
      <p:sp>
        <p:nvSpPr>
          <p:cNvPr id="1026" name="TextBox 1025">
            <a:extLst>
              <a:ext uri="{FF2B5EF4-FFF2-40B4-BE49-F238E27FC236}">
                <a16:creationId xmlns:a16="http://schemas.microsoft.com/office/drawing/2014/main" id="{2CE4FACF-BD00-FF36-4BF8-010C42CB7974}"/>
              </a:ext>
            </a:extLst>
          </p:cNvPr>
          <p:cNvSpPr txBox="1"/>
          <p:nvPr/>
        </p:nvSpPr>
        <p:spPr>
          <a:xfrm>
            <a:off x="4052611" y="6184399"/>
            <a:ext cx="2315278"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20">
                  <a:extLst>
                    <a:ext uri="{A12FA001-AC4F-418D-AE19-62706E023703}">
                      <ahyp:hlinkClr xmlns:ahyp="http://schemas.microsoft.com/office/drawing/2018/hyperlinkcolor" val="tx"/>
                    </a:ext>
                  </a:extLst>
                </a:hlinkClick>
              </a:rPr>
              <a:t>Copilot Product Documentation</a:t>
            </a:r>
            <a:endPar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endParaRPr>
          </a:p>
        </p:txBody>
      </p:sp>
      <p:sp>
        <p:nvSpPr>
          <p:cNvPr id="1027" name="TextBox 1026">
            <a:extLst>
              <a:ext uri="{FF2B5EF4-FFF2-40B4-BE49-F238E27FC236}">
                <a16:creationId xmlns:a16="http://schemas.microsoft.com/office/drawing/2014/main" id="{985C4004-8806-EB6D-4FA9-BD9AEF24F097}"/>
              </a:ext>
            </a:extLst>
          </p:cNvPr>
          <p:cNvSpPr txBox="1"/>
          <p:nvPr/>
        </p:nvSpPr>
        <p:spPr>
          <a:xfrm>
            <a:off x="6642986" y="6184399"/>
            <a:ext cx="2315278"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1">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028" name="TextBox 1027">
            <a:extLst>
              <a:ext uri="{FF2B5EF4-FFF2-40B4-BE49-F238E27FC236}">
                <a16:creationId xmlns:a16="http://schemas.microsoft.com/office/drawing/2014/main" id="{62560D7B-E559-0818-DB94-3BEDF917A55A}"/>
              </a:ext>
            </a:extLst>
          </p:cNvPr>
          <p:cNvSpPr txBox="1"/>
          <p:nvPr/>
        </p:nvSpPr>
        <p:spPr>
          <a:xfrm>
            <a:off x="9233363" y="6185136"/>
            <a:ext cx="2315278"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2">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6933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3" name="TextBox 2">
            <a:extLst>
              <a:ext uri="{FF2B5EF4-FFF2-40B4-BE49-F238E27FC236}">
                <a16:creationId xmlns:a16="http://schemas.microsoft.com/office/drawing/2014/main" id="{C4C8637F-D012-2B9C-E3A4-A36CD411DFAB}"/>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23"/>
              <a:extLst>
                <a:ext uri="{FF2B5EF4-FFF2-40B4-BE49-F238E27FC236}">
                  <a16:creationId xmlns:a16="http://schemas.microsoft.com/office/drawing/2014/main" id="{8F158F4A-0557-4EB3-75DA-835959493C89}"/>
                </a:ext>
              </a:extLst>
            </p:cNvPr>
            <p:cNvPicPr>
              <a:picLocks noChangeArrowheads="1"/>
            </p:cNvPicPr>
            <p:nvPr/>
          </p:nvPicPr>
          <p:blipFill rotWithShape="1">
            <a:blip r:embed="rId24"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12337443" y="1795849"/>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13"/>
              <a:extLst>
                <a:ext uri="{FF2B5EF4-FFF2-40B4-BE49-F238E27FC236}">
                  <a16:creationId xmlns:a16="http://schemas.microsoft.com/office/drawing/2014/main" id="{DAD8B5CB-A2C5-5A1C-E8BB-28ECB76446C2}"/>
                </a:ext>
              </a:extLst>
            </p:cNvPr>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5"/>
              <a:extLst>
                <a:ext uri="{FF2B5EF4-FFF2-40B4-BE49-F238E27FC236}">
                  <a16:creationId xmlns:a16="http://schemas.microsoft.com/office/drawing/2014/main" id="{5F19379A-147E-0335-8BD4-1F163318069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9"/>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7"/>
              <a:extLst>
                <a:ext uri="{FF2B5EF4-FFF2-40B4-BE49-F238E27FC236}">
                  <a16:creationId xmlns:a16="http://schemas.microsoft.com/office/drawing/2014/main" id="{7AFF613E-BE21-4995-D34C-15C1A4248D87}"/>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p:nvPr/>
        </p:nvGrpSpPr>
        <p:grpSpPr>
          <a:xfrm>
            <a:off x="12232737" y="2871529"/>
            <a:ext cx="693723" cy="693723"/>
            <a:chOff x="12595089" y="5743274"/>
            <a:chExt cx="693723" cy="693723"/>
          </a:xfrm>
        </p:grpSpPr>
        <p:sp>
          <p:nvSpPr>
            <p:cNvPr id="46" name="Rounded Rectangle 46">
              <a:hlinkClick r:id="rId17"/>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2595089" y="5743274"/>
              <a:ext cx="693723" cy="693723"/>
            </a:xfrm>
            <a:prstGeom prst="rect">
              <a:avLst/>
            </a:prstGeom>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5"/>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5"/>
              <a:extLst>
                <a:ext uri="{FF2B5EF4-FFF2-40B4-BE49-F238E27FC236}">
                  <a16:creationId xmlns:a16="http://schemas.microsoft.com/office/drawing/2014/main" id="{DED28364-B60D-1697-AAE8-488720735194}"/>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27"/>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27"/>
              <a:extLst>
                <a:ext uri="{FF2B5EF4-FFF2-40B4-BE49-F238E27FC236}">
                  <a16:creationId xmlns:a16="http://schemas.microsoft.com/office/drawing/2014/main" id="{709545DF-9136-0108-A8F4-56F58FCE96A4}"/>
                </a:ext>
              </a:extLst>
            </p:cNvPr>
            <p:cNvPicPr>
              <a:picLocks noChangeAspect="1"/>
            </p:cNvPicPr>
            <p:nvPr/>
          </p:nvPicPr>
          <p:blipFill>
            <a:blip r:embed="rId28"/>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11"/>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11"/>
              <a:extLst>
                <a:ext uri="{FF2B5EF4-FFF2-40B4-BE49-F238E27FC236}">
                  <a16:creationId xmlns:a16="http://schemas.microsoft.com/office/drawing/2014/main" id="{69AB0380-4C15-A6BB-9634-4CC891FA94D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2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2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2724341" y="6815379"/>
              <a:ext cx="382586" cy="382585"/>
            </a:xfrm>
            <a:prstGeom prst="rect">
              <a:avLst/>
            </a:prstGeom>
          </p:spPr>
        </p:pic>
      </p:grpSp>
      <p:sp>
        <p:nvSpPr>
          <p:cNvPr id="2" name="Rectangle: Top Corners Rounded 1">
            <a:extLst>
              <a:ext uri="{FF2B5EF4-FFF2-40B4-BE49-F238E27FC236}">
                <a16:creationId xmlns:a16="http://schemas.microsoft.com/office/drawing/2014/main" id="{E2B9EAAE-83DD-4C03-4D80-AE2C938F562B}"/>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TextBox 12">
            <a:extLst>
              <a:ext uri="{FF2B5EF4-FFF2-40B4-BE49-F238E27FC236}">
                <a16:creationId xmlns:a16="http://schemas.microsoft.com/office/drawing/2014/main" id="{E311EA83-6A11-BAC4-950D-E999E54400BF}"/>
              </a:ext>
            </a:extLst>
          </p:cNvPr>
          <p:cNvSpPr txBox="1"/>
          <p:nvPr/>
        </p:nvSpPr>
        <p:spPr>
          <a:xfrm>
            <a:off x="352381" y="4600940"/>
            <a:ext cx="3170926" cy="984885"/>
          </a:xfrm>
          <a:prstGeom prst="rect">
            <a:avLst/>
          </a:prstGeom>
        </p:spPr>
        <p:txBody>
          <a:bodyPr wrap="square" lIns="0" tIns="0" rIns="0" bIns="0" anchor="ctr">
            <a:spAutoFit/>
          </a:bodyPr>
          <a:lstStyle/>
          <a:p>
            <a:pPr>
              <a:spcBef>
                <a:spcPts val="3600"/>
              </a:spcBef>
              <a:defRPr/>
            </a:pPr>
            <a:r>
              <a:rPr lang="en-US" sz="3600">
                <a:ln w="3175">
                  <a:noFill/>
                </a:ln>
                <a:gradFill>
                  <a:gsLst>
                    <a:gs pos="33000">
                      <a:srgbClr val="1F78D4"/>
                    </a:gs>
                    <a:gs pos="81000">
                      <a:srgbClr val="8678D6"/>
                    </a:gs>
                  </a:gsLst>
                  <a:lin ang="2700000" scaled="1"/>
                </a:gradFill>
                <a:latin typeface="Segoe UI Semibold"/>
              </a:rPr>
              <a:t>76% of people</a:t>
            </a:r>
            <a:br>
              <a:rPr lang="en-US" sz="2800" b="0" i="0" u="none" strike="noStrike" kern="1200" cap="none" spc="0" normalizeH="0" baseline="0" noProof="0">
                <a:ln w="3175">
                  <a:noFill/>
                </a:ln>
                <a:effectLst/>
                <a:uLnTx/>
                <a:uFillTx/>
                <a:latin typeface="Segoe UI Semibold"/>
                <a:ea typeface="+mj-lt"/>
                <a:cs typeface="Segoe UI" pitchFamily="34" charset="0"/>
              </a:rPr>
            </a:br>
            <a:r>
              <a:rPr lang="en-US" sz="1400">
                <a:solidFill>
                  <a:prstClr val="black"/>
                </a:solidFill>
                <a:ea typeface="+mj-lt"/>
                <a:cs typeface="Segoe UI"/>
              </a:rPr>
              <a:t>are comfortable using AI</a:t>
            </a:r>
            <a:br>
              <a:rPr lang="en-US" sz="1400">
                <a:ea typeface="+mj-lt"/>
                <a:cs typeface="Segoe UI"/>
              </a:rPr>
            </a:br>
            <a:r>
              <a:rPr lang="en-US" sz="1400">
                <a:solidFill>
                  <a:prstClr val="black"/>
                </a:solidFill>
                <a:ea typeface="+mj-lt"/>
                <a:cs typeface="Segoe UI"/>
              </a:rPr>
              <a:t>for administrative tasks</a:t>
            </a:r>
            <a:endParaRPr lang="en-US">
              <a:solidFill>
                <a:prstClr val="black"/>
              </a:solidFill>
            </a:endParaRPr>
          </a:p>
        </p:txBody>
      </p:sp>
    </p:spTree>
    <p:extLst>
      <p:ext uri="{BB962C8B-B14F-4D97-AF65-F5344CB8AC3E}">
        <p14:creationId xmlns:p14="http://schemas.microsoft.com/office/powerpoint/2010/main" val="24983850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40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1808B0B9-4612-7E6A-213A-1AF19D8BF7DF}"/>
              </a:ext>
            </a:extLst>
          </p:cNvPr>
          <p:cNvSpPr>
            <a:spLocks noGrp="1"/>
          </p:cNvSpPr>
          <p:nvPr>
            <p:ph type="title"/>
          </p:nvPr>
        </p:nvSpPr>
        <p:spPr>
          <a:xfrm>
            <a:off x="588263" y="457200"/>
            <a:ext cx="11018520" cy="492443"/>
          </a:xfrm>
        </p:spPr>
        <p:txBody>
          <a:bodyPr/>
          <a:lstStyle/>
          <a:p>
            <a:r>
              <a:rPr lang="en-US">
                <a:gradFill flip="none" rotWithShape="1">
                  <a:gsLst>
                    <a:gs pos="50000">
                      <a:srgbClr val="8661C5"/>
                    </a:gs>
                    <a:gs pos="0">
                      <a:srgbClr val="3E76D4"/>
                    </a:gs>
                    <a:gs pos="100000">
                      <a:srgbClr val="C73ECC"/>
                    </a:gs>
                  </a:gsLst>
                  <a:lin ang="2700000" scaled="1"/>
                  <a:tileRect/>
                </a:gradFill>
                <a:cs typeface="+mn-cs"/>
              </a:rPr>
              <a:t>The Pace and Volume of Work have only increased</a:t>
            </a:r>
            <a:endParaRPr lang="en-US"/>
          </a:p>
        </p:txBody>
      </p:sp>
      <p:grpSp>
        <p:nvGrpSpPr>
          <p:cNvPr id="12" name="Group 11">
            <a:extLst>
              <a:ext uri="{FF2B5EF4-FFF2-40B4-BE49-F238E27FC236}">
                <a16:creationId xmlns:a16="http://schemas.microsoft.com/office/drawing/2014/main" id="{51F36D0D-537E-105F-E26C-AEA689B0DA36}"/>
              </a:ext>
              <a:ext uri="{C183D7F6-B498-43B3-948B-1728B52AA6E4}">
                <adec:decorative xmlns:adec="http://schemas.microsoft.com/office/drawing/2017/decorative" val="1"/>
              </a:ext>
            </a:extLst>
          </p:cNvPr>
          <p:cNvGrpSpPr/>
          <p:nvPr/>
        </p:nvGrpSpPr>
        <p:grpSpPr>
          <a:xfrm>
            <a:off x="4613738" y="2650044"/>
            <a:ext cx="3707476" cy="2443942"/>
            <a:chOff x="4613738" y="2586730"/>
            <a:chExt cx="3707476" cy="2443942"/>
          </a:xfrm>
        </p:grpSpPr>
        <p:cxnSp>
          <p:nvCxnSpPr>
            <p:cNvPr id="4" name="Straight Connector 3">
              <a:extLst>
                <a:ext uri="{FF2B5EF4-FFF2-40B4-BE49-F238E27FC236}">
                  <a16:creationId xmlns:a16="http://schemas.microsoft.com/office/drawing/2014/main" id="{43DE66E8-1462-6E4F-7195-214971EBB47B}"/>
                </a:ext>
              </a:extLst>
            </p:cNvPr>
            <p:cNvCxnSpPr/>
            <p:nvPr/>
          </p:nvCxnSpPr>
          <p:spPr>
            <a:xfrm>
              <a:off x="4613738" y="2586730"/>
              <a:ext cx="0" cy="2443942"/>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2DE4310E-AC37-4058-08B2-DCB7430B0B2F}"/>
                </a:ext>
              </a:extLst>
            </p:cNvPr>
            <p:cNvCxnSpPr/>
            <p:nvPr/>
          </p:nvCxnSpPr>
          <p:spPr>
            <a:xfrm>
              <a:off x="8321214" y="2586730"/>
              <a:ext cx="0" cy="2443942"/>
            </a:xfrm>
            <a:prstGeom prst="line">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sp>
        <p:nvSpPr>
          <p:cNvPr id="30" name="TextBox 29">
            <a:extLst>
              <a:ext uri="{FF2B5EF4-FFF2-40B4-BE49-F238E27FC236}">
                <a16:creationId xmlns:a16="http://schemas.microsoft.com/office/drawing/2014/main" id="{C0379664-81C1-CBD7-9973-86872FA37828}"/>
              </a:ext>
            </a:extLst>
          </p:cNvPr>
          <p:cNvSpPr txBox="1"/>
          <p:nvPr/>
        </p:nvSpPr>
        <p:spPr>
          <a:xfrm>
            <a:off x="857250" y="2858977"/>
            <a:ext cx="2955778" cy="1938992"/>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a:ln>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Semibold" panose="020B0702040204020203" pitchFamily="34" charset="0"/>
              </a:rPr>
              <a:t>64</a:t>
            </a:r>
            <a:r>
              <a:rPr kumimoji="0" lang="en-US" sz="6600" b="1" i="0" u="none" strike="noStrike" kern="0" cap="none" spc="0" normalizeH="0" baseline="0" noProof="0">
                <a:ln>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mn-cs"/>
              </a:rPr>
              <a:t>%</a:t>
            </a:r>
          </a:p>
          <a:p>
            <a:pPr marL="0" marR="0" lvl="0" indent="0" algn="ctr" defTabSz="652943"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a:ln>
                  <a:noFill/>
                </a:ln>
                <a:solidFill>
                  <a:prstClr val="black"/>
                </a:solidFill>
                <a:effectLst/>
                <a:uLnTx/>
                <a:uFillTx/>
                <a:latin typeface="Segoe UI Semibold"/>
                <a:ea typeface="+mn-ea"/>
                <a:cs typeface="Segoe UI" panose="020B0502040204020203" pitchFamily="34" charset="0"/>
              </a:rPr>
              <a:t>of employees don’t have enough time or energy to do their job</a:t>
            </a:r>
          </a:p>
        </p:txBody>
      </p:sp>
      <p:sp>
        <p:nvSpPr>
          <p:cNvPr id="32" name="TextBox 31">
            <a:extLst>
              <a:ext uri="{FF2B5EF4-FFF2-40B4-BE49-F238E27FC236}">
                <a16:creationId xmlns:a16="http://schemas.microsoft.com/office/drawing/2014/main" id="{D58D9903-5A44-CA3C-5C27-EA89AEA47BC7}"/>
              </a:ext>
            </a:extLst>
          </p:cNvPr>
          <p:cNvSpPr txBox="1"/>
          <p:nvPr/>
        </p:nvSpPr>
        <p:spPr>
          <a:xfrm>
            <a:off x="5434012" y="2858977"/>
            <a:ext cx="2066928" cy="1631216"/>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a:ln>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Semibold" panose="020B0702040204020203" pitchFamily="34" charset="0"/>
              </a:rPr>
              <a:t>3x</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Segoe UI Semibold"/>
                <a:ea typeface="+mn-ea"/>
                <a:cs typeface="+mn-cs"/>
              </a:rPr>
              <a:t>More meetings than 2020</a:t>
            </a:r>
          </a:p>
        </p:txBody>
      </p:sp>
      <p:sp>
        <p:nvSpPr>
          <p:cNvPr id="22" name="TextBox 21">
            <a:extLst>
              <a:ext uri="{FF2B5EF4-FFF2-40B4-BE49-F238E27FC236}">
                <a16:creationId xmlns:a16="http://schemas.microsoft.com/office/drawing/2014/main" id="{DC62CED8-31FC-793D-E4BE-F2CCAF5AC45C}"/>
              </a:ext>
            </a:extLst>
          </p:cNvPr>
          <p:cNvSpPr txBox="1"/>
          <p:nvPr/>
        </p:nvSpPr>
        <p:spPr>
          <a:xfrm>
            <a:off x="9286875" y="2858977"/>
            <a:ext cx="1685894" cy="1631216"/>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a:ln>
                  <a:noFill/>
                </a:ln>
                <a:gradFill flip="none" rotWithShape="1">
                  <a:gsLst>
                    <a:gs pos="50000">
                      <a:srgbClr val="8661C5"/>
                    </a:gs>
                    <a:gs pos="0">
                      <a:srgbClr val="3E76D4"/>
                    </a:gs>
                    <a:gs pos="100000">
                      <a:srgbClr val="C73ECC"/>
                    </a:gs>
                  </a:gsLst>
                  <a:lin ang="2700000" scaled="1"/>
                  <a:tileRect/>
                </a:gradFill>
                <a:effectLst/>
                <a:uLnTx/>
                <a:uFillTx/>
                <a:latin typeface="Segoe UI Semibold"/>
                <a:ea typeface="+mn-ea"/>
                <a:cs typeface="Segoe UI Semibold" panose="020B0702040204020203" pitchFamily="34" charset="0"/>
              </a:rPr>
              <a:t>18</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Segoe UI Semibold"/>
                <a:ea typeface="+mn-ea"/>
                <a:cs typeface="+mn-cs"/>
              </a:rPr>
              <a:t>Searches </a:t>
            </a:r>
            <a:br>
              <a:rPr kumimoji="0" lang="en-US" sz="2000" b="0" i="0" u="none" strike="noStrike" kern="1200" cap="none" spc="0" normalizeH="0" baseline="0" noProof="0">
                <a:ln>
                  <a:noFill/>
                </a:ln>
                <a:solidFill>
                  <a:prstClr val="black"/>
                </a:solidFill>
                <a:effectLst/>
                <a:uLnTx/>
                <a:uFillTx/>
                <a:latin typeface="Segoe UI Semibold"/>
                <a:ea typeface="+mn-ea"/>
                <a:cs typeface="+mn-cs"/>
              </a:rPr>
            </a:br>
            <a:r>
              <a:rPr kumimoji="0" lang="en-US" sz="2000" b="0" i="0" u="none" strike="noStrike" kern="1200" cap="none" spc="0" normalizeH="0" baseline="0" noProof="0">
                <a:ln>
                  <a:noFill/>
                </a:ln>
                <a:solidFill>
                  <a:prstClr val="black"/>
                </a:solidFill>
                <a:effectLst/>
                <a:uLnTx/>
                <a:uFillTx/>
                <a:latin typeface="Segoe UI Semibold"/>
                <a:ea typeface="+mn-ea"/>
                <a:cs typeface="+mn-cs"/>
              </a:rPr>
              <a:t>per day</a:t>
            </a:r>
          </a:p>
        </p:txBody>
      </p:sp>
      <p:sp>
        <p:nvSpPr>
          <p:cNvPr id="2" name="TextBox 1">
            <a:extLst>
              <a:ext uri="{FF2B5EF4-FFF2-40B4-BE49-F238E27FC236}">
                <a16:creationId xmlns:a16="http://schemas.microsoft.com/office/drawing/2014/main" id="{912EF1EC-9285-59BF-03E6-F7DAC9AAEBAB}"/>
              </a:ext>
            </a:extLst>
          </p:cNvPr>
          <p:cNvSpPr txBox="1"/>
          <p:nvPr/>
        </p:nvSpPr>
        <p:spPr>
          <a:xfrm>
            <a:off x="588263" y="6425814"/>
            <a:ext cx="2017912"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Segoe UI"/>
                <a:ea typeface="+mn-ea"/>
                <a:cs typeface="+mn-cs"/>
              </a:rPr>
              <a:t>Source: 2023 Work Trend Index</a:t>
            </a:r>
          </a:p>
        </p:txBody>
      </p:sp>
    </p:spTree>
    <p:extLst>
      <p:ext uri="{BB962C8B-B14F-4D97-AF65-F5344CB8AC3E}">
        <p14:creationId xmlns:p14="http://schemas.microsoft.com/office/powerpoint/2010/main" val="60863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42" presetClass="path" presetSubtype="0" decel="100000" fill="hold" grpId="1" nodeType="withEffect">
                                  <p:stCondLst>
                                    <p:cond delay="300"/>
                                  </p:stCondLst>
                                  <p:childTnLst>
                                    <p:animMotion origin="layout" path="M 3.54167E-6 -1.85185E-6 L 3.54167E-6 0.03542 " pathEditMode="relative" rAng="0" ptsTypes="AA">
                                      <p:cBhvr>
                                        <p:cTn id="9" dur="700" spd="-100000" fill="hold"/>
                                        <p:tgtEl>
                                          <p:spTgt spid="30"/>
                                        </p:tgtEl>
                                        <p:attrNameLst>
                                          <p:attrName>ppt_x</p:attrName>
                                          <p:attrName>ppt_y</p:attrName>
                                        </p:attrNameLst>
                                      </p:cBhvr>
                                      <p:rCtr x="0" y="1759"/>
                                    </p:animMotion>
                                  </p:childTnLst>
                                </p:cTn>
                              </p:par>
                              <p:par>
                                <p:cTn id="10" presetID="10" presetClass="entr" presetSubtype="0" fill="hold" grpId="0" nodeType="withEffect">
                                  <p:stCondLst>
                                    <p:cond delay="3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42" presetClass="path" presetSubtype="0" decel="100000" fill="hold" grpId="1" nodeType="withEffect">
                                  <p:stCondLst>
                                    <p:cond delay="300"/>
                                  </p:stCondLst>
                                  <p:childTnLst>
                                    <p:animMotion origin="layout" path="M 1.25E-6 1.85185E-6 L 1.25E-6 0.03541 " pathEditMode="relative" rAng="0" ptsTypes="AA">
                                      <p:cBhvr>
                                        <p:cTn id="14" dur="700" spd="-100000" fill="hold"/>
                                        <p:tgtEl>
                                          <p:spTgt spid="32"/>
                                        </p:tgtEl>
                                        <p:attrNameLst>
                                          <p:attrName>ppt_x</p:attrName>
                                          <p:attrName>ppt_y</p:attrName>
                                        </p:attrNameLst>
                                      </p:cBhvr>
                                      <p:rCtr x="0" y="1759"/>
                                    </p:animMotion>
                                  </p:childTnLst>
                                </p:cTn>
                              </p:par>
                              <p:par>
                                <p:cTn id="15" presetID="10" presetClass="entr" presetSubtype="0" fill="hold" grpId="0" nodeType="withEffect">
                                  <p:stCondLst>
                                    <p:cond delay="3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42" presetClass="path" presetSubtype="0" decel="100000" fill="hold" grpId="1" nodeType="withEffect">
                                  <p:stCondLst>
                                    <p:cond delay="300"/>
                                  </p:stCondLst>
                                  <p:childTnLst>
                                    <p:animMotion origin="layout" path="M 6.25E-7 1.85185E-6 L 6.25E-7 0.03541 " pathEditMode="relative" rAng="0" ptsTypes="AA">
                                      <p:cBhvr>
                                        <p:cTn id="19" dur="700" spd="-100000" fill="hold"/>
                                        <p:tgtEl>
                                          <p:spTgt spid="22"/>
                                        </p:tgtEl>
                                        <p:attrNameLst>
                                          <p:attrName>ppt_x</p:attrName>
                                          <p:attrName>ppt_y</p:attrName>
                                        </p:attrNameLst>
                                      </p:cBhvr>
                                      <p:rCtr x="0" y="1759"/>
                                    </p:animMotion>
                                  </p:childTnLst>
                                </p:cTn>
                              </p:par>
                              <p:par>
                                <p:cTn id="20" presetID="10" presetClass="entr" presetSubtype="0" fill="hold" nodeType="withEffect">
                                  <p:stCondLst>
                                    <p:cond delay="3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42" presetClass="path" presetSubtype="0" decel="100000" fill="hold" nodeType="withEffect">
                                  <p:stCondLst>
                                    <p:cond delay="300"/>
                                  </p:stCondLst>
                                  <p:childTnLst>
                                    <p:animMotion origin="layout" path="M 3.54167E-6 -1.85185E-6 L 3.54167E-6 0.03542 " pathEditMode="relative" rAng="0" ptsTypes="AA">
                                      <p:cBhvr>
                                        <p:cTn id="24" dur="700" spd="-100000" fill="hold"/>
                                        <p:tgtEl>
                                          <p:spTgt spid="12"/>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0" grpId="1"/>
      <p:bldP spid="32" grpId="0"/>
      <p:bldP spid="32" grpId="1"/>
      <p:bldP spid="22" grpId="0"/>
      <p:bldP spid="2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Deploying a critical update with Copilot for Microsoft 365 </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2" name="Picture 2" descr="Microsoft Copilot logo">
            <a:extLst>
              <a:ext uri="{FF2B5EF4-FFF2-40B4-BE49-F238E27FC236}">
                <a16:creationId xmlns:a16="http://schemas.microsoft.com/office/drawing/2014/main" id="{2A43256F-480B-8E69-F04B-885C5E13F6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24CA427C-7D5E-E25D-00C8-AD12AA320BFE}"/>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6" name="Rectangle: Rounded Corners 6">
              <a:extLst>
                <a:ext uri="{FF2B5EF4-FFF2-40B4-BE49-F238E27FC236}">
                  <a16:creationId xmlns:a16="http://schemas.microsoft.com/office/drawing/2014/main" id="{18EA8DCC-00E3-1BFC-EB4A-34F17B86F4EF}"/>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 name="Rectangle: Rounded Corners 6">
              <a:extLst>
                <a:ext uri="{FF2B5EF4-FFF2-40B4-BE49-F238E27FC236}">
                  <a16:creationId xmlns:a16="http://schemas.microsoft.com/office/drawing/2014/main" id="{BFB4BE4E-F4D8-D19F-B317-DC164A54E0B9}"/>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6">
              <a:extLst>
                <a:ext uri="{FF2B5EF4-FFF2-40B4-BE49-F238E27FC236}">
                  <a16:creationId xmlns:a16="http://schemas.microsoft.com/office/drawing/2014/main" id="{FE0652C3-A26B-46E0-44DD-DE4B1B22F505}"/>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Rectangle: Rounded Corners 3">
              <a:extLst>
                <a:ext uri="{FF2B5EF4-FFF2-40B4-BE49-F238E27FC236}">
                  <a16:creationId xmlns:a16="http://schemas.microsoft.com/office/drawing/2014/main" id="{904AC67F-3DE4-FCBF-F7A0-CA8405861131}"/>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18" name="Rectangle: Rounded Corners 6">
              <a:extLst>
                <a:ext uri="{FF2B5EF4-FFF2-40B4-BE49-F238E27FC236}">
                  <a16:creationId xmlns:a16="http://schemas.microsoft.com/office/drawing/2014/main" id="{FF8FF759-D450-18B9-2CA1-4EFCC6F949E7}"/>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 name="Rectangle: Rounded Corners 6">
              <a:extLst>
                <a:ext uri="{FF2B5EF4-FFF2-40B4-BE49-F238E27FC236}">
                  <a16:creationId xmlns:a16="http://schemas.microsoft.com/office/drawing/2014/main" id="{444573FE-2705-7C2C-FE3C-BA1E877B1369}"/>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0" name="Rectangle: Rounded Corners 6">
              <a:extLst>
                <a:ext uri="{FF2B5EF4-FFF2-40B4-BE49-F238E27FC236}">
                  <a16:creationId xmlns:a16="http://schemas.microsoft.com/office/drawing/2014/main" id="{6593A58E-A099-92E9-2E1D-85299B202E24}"/>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ectangle: Rounded Corners 3">
              <a:extLst>
                <a:ext uri="{FF2B5EF4-FFF2-40B4-BE49-F238E27FC236}">
                  <a16:creationId xmlns:a16="http://schemas.microsoft.com/office/drawing/2014/main" id="{D20ED42F-E211-B668-3C75-D2818D0C0CDC}"/>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33" name="TextBox 32">
            <a:extLst>
              <a:ext uri="{FF2B5EF4-FFF2-40B4-BE49-F238E27FC236}">
                <a16:creationId xmlns:a16="http://schemas.microsoft.com/office/drawing/2014/main" id="{F4A59A00-A0E0-D13B-8550-EF7878141FDC}"/>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Create a project plan</a:t>
            </a:r>
          </a:p>
        </p:txBody>
      </p:sp>
      <p:sp>
        <p:nvSpPr>
          <p:cNvPr id="34" name="Text Placeholder 2">
            <a:extLst>
              <a:ext uri="{FF2B5EF4-FFF2-40B4-BE49-F238E27FC236}">
                <a16:creationId xmlns:a16="http://schemas.microsoft.com/office/drawing/2014/main" id="{CB4C93E3-CECF-7A38-1228-D48ED81581A4}"/>
              </a:ext>
            </a:extLst>
          </p:cNvPr>
          <p:cNvSpPr txBox="1">
            <a:spLocks/>
          </p:cNvSpPr>
          <p:nvPr/>
        </p:nvSpPr>
        <p:spPr>
          <a:xfrm>
            <a:off x="754898"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Teams apps prompt Copilot in Microsoft Copilot</a:t>
            </a:r>
          </a:p>
        </p:txBody>
      </p:sp>
      <p:grpSp>
        <p:nvGrpSpPr>
          <p:cNvPr id="45" name="Group 44" descr="Microsoft Copilot logo">
            <a:extLst>
              <a:ext uri="{FF2B5EF4-FFF2-40B4-BE49-F238E27FC236}">
                <a16:creationId xmlns:a16="http://schemas.microsoft.com/office/drawing/2014/main" id="{2A8D0037-0155-E34C-D484-3CE3B33C5B99}"/>
              </a:ext>
            </a:extLst>
          </p:cNvPr>
          <p:cNvGrpSpPr>
            <a:grpSpLocks/>
          </p:cNvGrpSpPr>
          <p:nvPr/>
        </p:nvGrpSpPr>
        <p:grpSpPr>
          <a:xfrm>
            <a:off x="3610468" y="1434678"/>
            <a:ext cx="534543" cy="534543"/>
            <a:chOff x="3610465" y="1434675"/>
            <a:chExt cx="534543" cy="534543"/>
          </a:xfrm>
        </p:grpSpPr>
        <p:sp>
          <p:nvSpPr>
            <p:cNvPr id="46" name="Rounded Rectangle 46">
              <a:extLst>
                <a:ext uri="{FF2B5EF4-FFF2-40B4-BE49-F238E27FC236}">
                  <a16:creationId xmlns:a16="http://schemas.microsoft.com/office/drawing/2014/main" id="{84B2A0F6-B36C-6274-BFA9-7548CB1C18F2}"/>
                </a:ext>
                <a:ext uri="{C183D7F6-B498-43B3-948B-1728B52AA6E4}">
                  <adec:decorative xmlns:adec="http://schemas.microsoft.com/office/drawing/2017/decorative" val="1"/>
                </a:ext>
              </a:extLst>
            </p:cNvPr>
            <p:cNvSpPr/>
            <p:nvPr/>
          </p:nvSpPr>
          <p:spPr bwMode="auto">
            <a:xfrm>
              <a:off x="3610465" y="143467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7" name="Picture 2" descr="Zip Co logo SVG free download, id: 101874 - Brandlogos.net">
              <a:hlinkClick r:id="rId4"/>
              <a:extLst>
                <a:ext uri="{FF2B5EF4-FFF2-40B4-BE49-F238E27FC236}">
                  <a16:creationId xmlns:a16="http://schemas.microsoft.com/office/drawing/2014/main" id="{FEA14346-3A9A-B162-40AD-13996B50D801}"/>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6020" y="158047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Rectangle: Rounded Corners 6">
            <a:extLst>
              <a:ext uri="{FF2B5EF4-FFF2-40B4-BE49-F238E27FC236}">
                <a16:creationId xmlns:a16="http://schemas.microsoft.com/office/drawing/2014/main" id="{30FC195C-FB66-CCDE-9375-97D2158CFF11}"/>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2" name="Title 1">
            <a:extLst>
              <a:ext uri="{FF2B5EF4-FFF2-40B4-BE49-F238E27FC236}">
                <a16:creationId xmlns:a16="http://schemas.microsoft.com/office/drawing/2014/main" id="{E8AFA033-86F5-2171-1ED9-D53FF936E9C7}"/>
              </a:ext>
            </a:extLst>
          </p:cNvPr>
          <p:cNvSpPr txBox="1">
            <a:spLocks/>
          </p:cNvSpPr>
          <p:nvPr/>
        </p:nvSpPr>
        <p:spPr>
          <a:xfrm>
            <a:off x="878319" y="3019143"/>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information in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Fabrikam product documentation.</a:t>
            </a:r>
          </a:p>
        </p:txBody>
      </p:sp>
      <p:sp>
        <p:nvSpPr>
          <p:cNvPr id="43" name="TextBox 42">
            <a:extLst>
              <a:ext uri="{FF2B5EF4-FFF2-40B4-BE49-F238E27FC236}">
                <a16:creationId xmlns:a16="http://schemas.microsoft.com/office/drawing/2014/main" id="{18609067-0ED9-DC78-7F8C-00FBF656A707}"/>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Discuss the plan</a:t>
            </a:r>
          </a:p>
        </p:txBody>
      </p:sp>
      <p:sp>
        <p:nvSpPr>
          <p:cNvPr id="44" name="Text Placeholder 2">
            <a:extLst>
              <a:ext uri="{FF2B5EF4-FFF2-40B4-BE49-F238E27FC236}">
                <a16:creationId xmlns:a16="http://schemas.microsoft.com/office/drawing/2014/main" id="{CA306C8F-0CA7-F02D-1AB3-76F737453215}"/>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From the meeting recap prompt Copilot in Teams</a:t>
            </a:r>
          </a:p>
        </p:txBody>
      </p:sp>
      <p:grpSp>
        <p:nvGrpSpPr>
          <p:cNvPr id="59" name="Group 58" descr="Microsoft Teams Logo">
            <a:extLst>
              <a:ext uri="{FF2B5EF4-FFF2-40B4-BE49-F238E27FC236}">
                <a16:creationId xmlns:a16="http://schemas.microsoft.com/office/drawing/2014/main" id="{44F707DB-A6AF-F55A-FA35-79813DD47BD7}"/>
              </a:ext>
              <a:ext uri="{C183D7F6-B498-43B3-948B-1728B52AA6E4}">
                <adec:decorative xmlns:adec="http://schemas.microsoft.com/office/drawing/2017/decorative" val="0"/>
              </a:ext>
            </a:extLst>
          </p:cNvPr>
          <p:cNvGrpSpPr>
            <a:grpSpLocks/>
          </p:cNvGrpSpPr>
          <p:nvPr/>
        </p:nvGrpSpPr>
        <p:grpSpPr>
          <a:xfrm>
            <a:off x="7372686" y="1430405"/>
            <a:ext cx="534544" cy="534544"/>
            <a:chOff x="3125234" y="13590476"/>
            <a:chExt cx="659280" cy="659280"/>
          </a:xfrm>
        </p:grpSpPr>
        <p:sp>
          <p:nvSpPr>
            <p:cNvPr id="60" name="Rounded Rectangle 56">
              <a:extLst>
                <a:ext uri="{FF2B5EF4-FFF2-40B4-BE49-F238E27FC236}">
                  <a16:creationId xmlns:a16="http://schemas.microsoft.com/office/drawing/2014/main" id="{2539A99B-4562-2B5B-DDA9-0CD89A9512CD}"/>
                </a:ext>
              </a:extLst>
            </p:cNvPr>
            <p:cNvSpPr/>
            <p:nvPr/>
          </p:nvSpPr>
          <p:spPr bwMode="auto">
            <a:xfrm>
              <a:off x="3125234" y="13590476"/>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1" name="Graphic 60">
              <a:extLst>
                <a:ext uri="{FF2B5EF4-FFF2-40B4-BE49-F238E27FC236}">
                  <a16:creationId xmlns:a16="http://schemas.microsoft.com/office/drawing/2014/main" id="{A8FA13E9-25B3-4E41-9454-D48A20D3263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29606" y="13694555"/>
              <a:ext cx="451120" cy="451118"/>
            </a:xfrm>
            <a:prstGeom prst="rect">
              <a:avLst/>
            </a:prstGeom>
          </p:spPr>
        </p:pic>
      </p:grpSp>
      <p:sp>
        <p:nvSpPr>
          <p:cNvPr id="48" name="Rectangle: Rounded Corners 6">
            <a:extLst>
              <a:ext uri="{FF2B5EF4-FFF2-40B4-BE49-F238E27FC236}">
                <a16:creationId xmlns:a16="http://schemas.microsoft.com/office/drawing/2014/main" id="{4DAE1BB7-E4A8-EDE1-A626-FED6B6BFA8B0}"/>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9" name="Title 1">
            <a:extLst>
              <a:ext uri="{FF2B5EF4-FFF2-40B4-BE49-F238E27FC236}">
                <a16:creationId xmlns:a16="http://schemas.microsoft.com/office/drawing/2014/main" id="{E5509553-B63B-865B-8EEE-65D93FB4203D}"/>
              </a:ext>
            </a:extLst>
          </p:cNvPr>
          <p:cNvSpPr txBox="1">
            <a:spLocks/>
          </p:cNvSpPr>
          <p:nvPr/>
        </p:nvSpPr>
        <p:spPr>
          <a:xfrm>
            <a:off x="4613434" y="3019143"/>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 the meeting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and list the action items discussed and their current status.</a:t>
            </a:r>
          </a:p>
        </p:txBody>
      </p:sp>
      <p:sp>
        <p:nvSpPr>
          <p:cNvPr id="50" name="TextBox 49">
            <a:extLst>
              <a:ext uri="{FF2B5EF4-FFF2-40B4-BE49-F238E27FC236}">
                <a16:creationId xmlns:a16="http://schemas.microsoft.com/office/drawing/2014/main" id="{C7178934-2F45-9F00-ECEB-FC790AA37F39}"/>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Brainstorm risks</a:t>
            </a:r>
          </a:p>
        </p:txBody>
      </p:sp>
      <p:sp>
        <p:nvSpPr>
          <p:cNvPr id="51" name="Text Placeholder 2">
            <a:extLst>
              <a:ext uri="{FF2B5EF4-FFF2-40B4-BE49-F238E27FC236}">
                <a16:creationId xmlns:a16="http://schemas.microsoft.com/office/drawing/2014/main" id="{A1212D1A-AAC1-74D4-5790-F1B28E59179F}"/>
              </a:ext>
            </a:extLst>
          </p:cNvPr>
          <p:cNvSpPr txBox="1">
            <a:spLocks/>
          </p:cNvSpPr>
          <p:nvPr/>
        </p:nvSpPr>
        <p:spPr>
          <a:xfrm>
            <a:off x="8229191" y="2088676"/>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After collecting all of the ideas Click on Summarize in Copilot in Whiteboard</a:t>
            </a:r>
          </a:p>
        </p:txBody>
      </p:sp>
      <p:grpSp>
        <p:nvGrpSpPr>
          <p:cNvPr id="52" name="Group 51" descr="Whiteboard logo">
            <a:extLst>
              <a:ext uri="{FF2B5EF4-FFF2-40B4-BE49-F238E27FC236}">
                <a16:creationId xmlns:a16="http://schemas.microsoft.com/office/drawing/2014/main" id="{6838E538-3223-CA55-5859-637830187545}"/>
              </a:ext>
              <a:ext uri="{C183D7F6-B498-43B3-948B-1728B52AA6E4}">
                <adec:decorative xmlns:adec="http://schemas.microsoft.com/office/drawing/2017/decorative" val="0"/>
              </a:ext>
            </a:extLst>
          </p:cNvPr>
          <p:cNvGrpSpPr>
            <a:grpSpLocks/>
          </p:cNvGrpSpPr>
          <p:nvPr/>
        </p:nvGrpSpPr>
        <p:grpSpPr>
          <a:xfrm>
            <a:off x="11118805" y="1412878"/>
            <a:ext cx="534543" cy="534543"/>
            <a:chOff x="12498914" y="5650593"/>
            <a:chExt cx="534543" cy="534543"/>
          </a:xfrm>
        </p:grpSpPr>
        <p:sp>
          <p:nvSpPr>
            <p:cNvPr id="53" name="Rounded Rectangle 46">
              <a:hlinkClick r:id="rId8"/>
              <a:extLst>
                <a:ext uri="{FF2B5EF4-FFF2-40B4-BE49-F238E27FC236}">
                  <a16:creationId xmlns:a16="http://schemas.microsoft.com/office/drawing/2014/main" id="{E6DEE6DA-9965-480D-4950-C728C2A1D3CF}"/>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4" name="Picture 53" descr="Whiteboard icon in Windows 11 Color Style">
              <a:hlinkClick r:id="rId8"/>
              <a:extLst>
                <a:ext uri="{FF2B5EF4-FFF2-40B4-BE49-F238E27FC236}">
                  <a16:creationId xmlns:a16="http://schemas.microsoft.com/office/drawing/2014/main" id="{530F8D84-027D-16A7-310E-6F497F07C8D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Rectangle: Rounded Corners 6">
            <a:extLst>
              <a:ext uri="{FF2B5EF4-FFF2-40B4-BE49-F238E27FC236}">
                <a16:creationId xmlns:a16="http://schemas.microsoft.com/office/drawing/2014/main" id="{0C5E6800-D6FC-76B9-25F0-45822742F86C}"/>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6" name="Title 1">
            <a:extLst>
              <a:ext uri="{FF2B5EF4-FFF2-40B4-BE49-F238E27FC236}">
                <a16:creationId xmlns:a16="http://schemas.microsoft.com/office/drawing/2014/main" id="{4E7B7625-4F83-3439-48A1-D8CFCED2DA21}"/>
              </a:ext>
            </a:extLst>
          </p:cNvPr>
          <p:cNvSpPr txBox="1">
            <a:spLocks/>
          </p:cNvSpPr>
          <p:nvPr/>
        </p:nvSpPr>
        <p:spPr>
          <a:xfrm>
            <a:off x="8352613"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Summarize.</a:t>
            </a:r>
          </a:p>
        </p:txBody>
      </p:sp>
      <p:sp>
        <p:nvSpPr>
          <p:cNvPr id="57" name="TextBox 56">
            <a:extLst>
              <a:ext uri="{FF2B5EF4-FFF2-40B4-BE49-F238E27FC236}">
                <a16:creationId xmlns:a16="http://schemas.microsoft.com/office/drawing/2014/main" id="{1A966299-157C-DBA9-0C18-428EF526AAF2}"/>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Deliver the updates</a:t>
            </a:r>
          </a:p>
        </p:txBody>
      </p:sp>
      <p:sp>
        <p:nvSpPr>
          <p:cNvPr id="58" name="Text Placeholder 2">
            <a:extLst>
              <a:ext uri="{FF2B5EF4-FFF2-40B4-BE49-F238E27FC236}">
                <a16:creationId xmlns:a16="http://schemas.microsoft.com/office/drawing/2014/main" id="{5A078886-717A-4DB8-BFD4-1091E970C1B4}"/>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from a new email select Draft with Copilot</a:t>
            </a:r>
          </a:p>
        </p:txBody>
      </p:sp>
      <p:grpSp>
        <p:nvGrpSpPr>
          <p:cNvPr id="66" name="Group 65" descr="Microsoft Outlook logo">
            <a:extLst>
              <a:ext uri="{FF2B5EF4-FFF2-40B4-BE49-F238E27FC236}">
                <a16:creationId xmlns:a16="http://schemas.microsoft.com/office/drawing/2014/main" id="{D0F33D0B-1831-AB43-1D00-EDC013A0DB26}"/>
              </a:ext>
              <a:ext uri="{C183D7F6-B498-43B3-948B-1728B52AA6E4}">
                <adec:decorative xmlns:adec="http://schemas.microsoft.com/office/drawing/2017/decorative" val="0"/>
              </a:ext>
            </a:extLst>
          </p:cNvPr>
          <p:cNvGrpSpPr>
            <a:grpSpLocks/>
          </p:cNvGrpSpPr>
          <p:nvPr/>
        </p:nvGrpSpPr>
        <p:grpSpPr>
          <a:xfrm>
            <a:off x="3641327" y="4031176"/>
            <a:ext cx="534544" cy="534544"/>
            <a:chOff x="11090271" y="6937563"/>
            <a:chExt cx="534544" cy="534544"/>
          </a:xfrm>
        </p:grpSpPr>
        <p:sp>
          <p:nvSpPr>
            <p:cNvPr id="67" name="Rounded Rectangle 64">
              <a:extLst>
                <a:ext uri="{FF2B5EF4-FFF2-40B4-BE49-F238E27FC236}">
                  <a16:creationId xmlns:a16="http://schemas.microsoft.com/office/drawing/2014/main" id="{257229F1-509A-A0EE-13CB-74D233BF6958}"/>
                </a:ext>
              </a:extLst>
            </p:cNvPr>
            <p:cNvSpPr/>
            <p:nvPr/>
          </p:nvSpPr>
          <p:spPr bwMode="auto">
            <a:xfrm>
              <a:off x="11090271" y="6937563"/>
              <a:ext cx="534544" cy="534544"/>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Graphic 67">
              <a:extLst>
                <a:ext uri="{FF2B5EF4-FFF2-40B4-BE49-F238E27FC236}">
                  <a16:creationId xmlns:a16="http://schemas.microsoft.com/office/drawing/2014/main" id="{D36AA9B5-C3D4-B93C-6459-CA3217049C14}"/>
                </a:ext>
              </a:extLst>
            </p:cNvPr>
            <p:cNvPicPr>
              <a:picLocks noChangeAspect="1"/>
            </p:cNvPicPr>
            <p:nvPr/>
          </p:nvPicPr>
          <p:blipFill rotWithShape="1">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22984" t="22984" r="22984" b="22984"/>
            <a:stretch/>
          </p:blipFill>
          <p:spPr>
            <a:xfrm>
              <a:off x="11170786" y="7018079"/>
              <a:ext cx="373514" cy="373514"/>
            </a:xfrm>
            <a:prstGeom prst="rect">
              <a:avLst/>
            </a:prstGeom>
          </p:spPr>
        </p:pic>
      </p:grpSp>
      <p:sp>
        <p:nvSpPr>
          <p:cNvPr id="62" name="Rectangle: Rounded Corners 6">
            <a:extLst>
              <a:ext uri="{FF2B5EF4-FFF2-40B4-BE49-F238E27FC236}">
                <a16:creationId xmlns:a16="http://schemas.microsoft.com/office/drawing/2014/main" id="{A3340C91-AEE1-3634-DB4D-FDE3F5D91B77}"/>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3" name="Title 1">
            <a:extLst>
              <a:ext uri="{FF2B5EF4-FFF2-40B4-BE49-F238E27FC236}">
                <a16:creationId xmlns:a16="http://schemas.microsoft.com/office/drawing/2014/main" id="{2D36B3CC-C7B1-7210-4584-B066EA49DD1E}"/>
              </a:ext>
            </a:extLst>
          </p:cNvPr>
          <p:cNvSpPr txBox="1">
            <a:spLocks/>
          </p:cNvSpPr>
          <p:nvPr/>
        </p:nvSpPr>
        <p:spPr>
          <a:xfrm>
            <a:off x="878319" y="5621319"/>
            <a:ext cx="2735299" cy="307777"/>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Draft a detailed email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from the file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Fabrikam support procedures</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 Make the tone friendly.</a:t>
            </a:r>
          </a:p>
        </p:txBody>
      </p:sp>
      <p:sp>
        <p:nvSpPr>
          <p:cNvPr id="64" name="TextBox 63">
            <a:extLst>
              <a:ext uri="{FF2B5EF4-FFF2-40B4-BE49-F238E27FC236}">
                <a16:creationId xmlns:a16="http://schemas.microsoft.com/office/drawing/2014/main" id="{F6223CF0-26C3-5D15-2BB5-D85842DDC044}"/>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Create an executive update</a:t>
            </a:r>
          </a:p>
        </p:txBody>
      </p:sp>
      <p:sp>
        <p:nvSpPr>
          <p:cNvPr id="65" name="Text Placeholder 2">
            <a:extLst>
              <a:ext uri="{FF2B5EF4-FFF2-40B4-BE49-F238E27FC236}">
                <a16:creationId xmlns:a16="http://schemas.microsoft.com/office/drawing/2014/main" id="{5FCE0275-41A4-4DF0-FA7B-ED3CB3A4F8B2}"/>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Starting in a new presentation</a:t>
            </a:r>
          </a:p>
        </p:txBody>
      </p:sp>
      <p:grpSp>
        <p:nvGrpSpPr>
          <p:cNvPr id="73" name="Group 72" descr="Microsoft PowerPoint Logo">
            <a:extLst>
              <a:ext uri="{FF2B5EF4-FFF2-40B4-BE49-F238E27FC236}">
                <a16:creationId xmlns:a16="http://schemas.microsoft.com/office/drawing/2014/main" id="{870B32F5-1FEF-CE26-1116-670339D08F66}"/>
              </a:ext>
            </a:extLst>
          </p:cNvPr>
          <p:cNvGrpSpPr>
            <a:grpSpLocks/>
          </p:cNvGrpSpPr>
          <p:nvPr/>
        </p:nvGrpSpPr>
        <p:grpSpPr>
          <a:xfrm>
            <a:off x="7372337" y="4028484"/>
            <a:ext cx="534544" cy="534544"/>
            <a:chOff x="587375" y="1790700"/>
            <a:chExt cx="1371600" cy="1371600"/>
          </a:xfrm>
        </p:grpSpPr>
        <p:sp>
          <p:nvSpPr>
            <p:cNvPr id="74" name="Rounded Rectangle 46">
              <a:extLst>
                <a:ext uri="{FF2B5EF4-FFF2-40B4-BE49-F238E27FC236}">
                  <a16:creationId xmlns:a16="http://schemas.microsoft.com/office/drawing/2014/main" id="{DD27E2EC-31DC-D0E6-6A98-F14983A58255}"/>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5" name="Picture 2" descr="Microsoft PowerPoint Logo - PNG and Vector - Logo Download">
              <a:hlinkClick r:id="rId12"/>
              <a:extLst>
                <a:ext uri="{FF2B5EF4-FFF2-40B4-BE49-F238E27FC236}">
                  <a16:creationId xmlns:a16="http://schemas.microsoft.com/office/drawing/2014/main" id="{9E02F582-5037-75D2-C4C5-62A97D572DE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sp>
        <p:nvSpPr>
          <p:cNvPr id="69" name="Rectangle: Rounded Corners 6">
            <a:extLst>
              <a:ext uri="{FF2B5EF4-FFF2-40B4-BE49-F238E27FC236}">
                <a16:creationId xmlns:a16="http://schemas.microsoft.com/office/drawing/2014/main" id="{380C239B-3AA3-BBE4-2FEA-A716E00C6BA8}"/>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0" name="Title 1">
            <a:extLst>
              <a:ext uri="{FF2B5EF4-FFF2-40B4-BE49-F238E27FC236}">
                <a16:creationId xmlns:a16="http://schemas.microsoft.com/office/drawing/2014/main" id="{73772F4F-9085-5231-8A5C-7895D0FCCC43}"/>
              </a:ext>
            </a:extLst>
          </p:cNvPr>
          <p:cNvSpPr txBox="1">
            <a:spLocks/>
          </p:cNvSpPr>
          <p:nvPr/>
        </p:nvSpPr>
        <p:spPr>
          <a:xfrm>
            <a:off x="4613434" y="5621319"/>
            <a:ext cx="2735299" cy="307777"/>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Create a presentation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from [</a:t>
            </a:r>
            <a:r>
              <a:rPr lang="en-US" sz="1000" spc="0">
                <a:solidFill>
                  <a:prstClr val="black"/>
                </a:solidFill>
                <a:latin typeface="Segoe UI"/>
              </a:rPr>
              <a:t>Word document link to Fabrikam upgrade project plan.docx]</a:t>
            </a:r>
          </a:p>
        </p:txBody>
      </p:sp>
      <p:sp>
        <p:nvSpPr>
          <p:cNvPr id="71" name="TextBox 70">
            <a:extLst>
              <a:ext uri="{FF2B5EF4-FFF2-40B4-BE49-F238E27FC236}">
                <a16:creationId xmlns:a16="http://schemas.microsoft.com/office/drawing/2014/main" id="{4825A515-6333-8C53-3FBB-DF6BE108C632}"/>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pitchFamily="34" charset="0"/>
              </a:rPr>
              <a:t>Revise support procedures</a:t>
            </a:r>
          </a:p>
        </p:txBody>
      </p:sp>
      <p:sp>
        <p:nvSpPr>
          <p:cNvPr id="72" name="Text Placeholder 2">
            <a:extLst>
              <a:ext uri="{FF2B5EF4-FFF2-40B4-BE49-F238E27FC236}">
                <a16:creationId xmlns:a16="http://schemas.microsoft.com/office/drawing/2014/main" id="{89E61A97-E02F-C58B-487A-E0F35D7B139E}"/>
              </a:ext>
            </a:extLst>
          </p:cNvPr>
          <p:cNvSpPr txBox="1">
            <a:spLocks/>
          </p:cNvSpPr>
          <p:nvPr/>
        </p:nvSpPr>
        <p:spPr>
          <a:xfrm>
            <a:off x="8229191" y="4690589"/>
            <a:ext cx="2982142" cy="323165"/>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On a new line of the procedure document click on the Draft with Copilot icon </a:t>
            </a:r>
          </a:p>
        </p:txBody>
      </p:sp>
      <p:grpSp>
        <p:nvGrpSpPr>
          <p:cNvPr id="78" name="Group 77" descr="Microsoft Word Logo">
            <a:extLst>
              <a:ext uri="{FF2B5EF4-FFF2-40B4-BE49-F238E27FC236}">
                <a16:creationId xmlns:a16="http://schemas.microsoft.com/office/drawing/2014/main" id="{73292453-353F-78C4-D370-872749A26971}"/>
              </a:ext>
              <a:ext uri="{C183D7F6-B498-43B3-948B-1728B52AA6E4}">
                <adec:decorative xmlns:adec="http://schemas.microsoft.com/office/drawing/2017/decorative" val="0"/>
              </a:ext>
            </a:extLst>
          </p:cNvPr>
          <p:cNvGrpSpPr>
            <a:grpSpLocks/>
          </p:cNvGrpSpPr>
          <p:nvPr/>
        </p:nvGrpSpPr>
        <p:grpSpPr>
          <a:xfrm>
            <a:off x="11118806" y="4026754"/>
            <a:ext cx="534543" cy="534543"/>
            <a:chOff x="5006422" y="10181153"/>
            <a:chExt cx="659280" cy="659280"/>
          </a:xfrm>
        </p:grpSpPr>
        <p:sp>
          <p:nvSpPr>
            <p:cNvPr id="79" name="Rounded Rectangle 46">
              <a:extLst>
                <a:ext uri="{FF2B5EF4-FFF2-40B4-BE49-F238E27FC236}">
                  <a16:creationId xmlns:a16="http://schemas.microsoft.com/office/drawing/2014/main" id="{4AB8B366-5493-D2E6-9003-760BEA2431AE}"/>
                </a:ext>
              </a:extLst>
            </p:cNvPr>
            <p:cNvSpPr/>
            <p:nvPr/>
          </p:nvSpPr>
          <p:spPr bwMode="auto">
            <a:xfrm>
              <a:off x="5006422" y="10181153"/>
              <a:ext cx="659280" cy="65928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0" name="Graphic 79">
              <a:extLst>
                <a:ext uri="{FF2B5EF4-FFF2-40B4-BE49-F238E27FC236}">
                  <a16:creationId xmlns:a16="http://schemas.microsoft.com/office/drawing/2014/main" id="{918D05EF-7141-02B5-72ED-B3E10BBB9644}"/>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l="26279" t="26853" r="22699" b="26853"/>
            <a:stretch/>
          </p:blipFill>
          <p:spPr>
            <a:xfrm>
              <a:off x="5112857" y="10308272"/>
              <a:ext cx="446412" cy="405040"/>
            </a:xfrm>
            <a:prstGeom prst="rect">
              <a:avLst/>
            </a:prstGeom>
          </p:spPr>
        </p:pic>
      </p:grpSp>
      <p:sp>
        <p:nvSpPr>
          <p:cNvPr id="76" name="Rectangle: Rounded Corners 6">
            <a:extLst>
              <a:ext uri="{FF2B5EF4-FFF2-40B4-BE49-F238E27FC236}">
                <a16:creationId xmlns:a16="http://schemas.microsoft.com/office/drawing/2014/main" id="{D163A9BB-56EE-2B88-59BC-00BE9C77B1B7}"/>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Title 1">
            <a:extLst>
              <a:ext uri="{FF2B5EF4-FFF2-40B4-BE49-F238E27FC236}">
                <a16:creationId xmlns:a16="http://schemas.microsoft.com/office/drawing/2014/main" id="{2BD4BEA6-FCD5-11E6-7461-874A6AE2E026}"/>
              </a:ext>
            </a:extLst>
          </p:cNvPr>
          <p:cNvSpPr txBox="1">
            <a:spLocks/>
          </p:cNvSpPr>
          <p:nvPr/>
        </p:nvSpPr>
        <p:spPr>
          <a:xfrm>
            <a:off x="8352613" y="5544375"/>
            <a:ext cx="2735299" cy="461665"/>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gradFill>
                  <a:gsLst>
                    <a:gs pos="0">
                      <a:srgbClr val="1264B1"/>
                    </a:gs>
                    <a:gs pos="100000">
                      <a:srgbClr val="944DCF"/>
                    </a:gs>
                  </a:gsLst>
                  <a:lin ang="0" scaled="1"/>
                </a:gradFill>
                <a:effectLst/>
                <a:uLnTx/>
                <a:uFillTx/>
                <a:latin typeface="Segoe UI Semibold"/>
                <a:ea typeface="+mn-ea"/>
                <a:cs typeface="Segoe UI" pitchFamily="34" charset="0"/>
              </a:rPr>
              <a:t>Insert a paragraph </a:t>
            </a: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on single sign on issue resolution using information from </a:t>
            </a:r>
            <a:r>
              <a:rPr kumimoji="0" lang="en-US" sz="1000" b="0" i="0" u="sng" strike="noStrike" kern="1200" cap="none" spc="0" normalizeH="0" baseline="0" noProof="0">
                <a:ln w="3175">
                  <a:noFill/>
                </a:ln>
                <a:solidFill>
                  <a:srgbClr val="0078D4"/>
                </a:solidFill>
                <a:effectLst/>
                <a:uLnTx/>
                <a:uFillTx/>
                <a:latin typeface="Segoe UI"/>
                <a:ea typeface="+mn-ea"/>
                <a:cs typeface="Segoe UI" pitchFamily="34" charset="0"/>
              </a:rPr>
              <a:t>Fabrikam product documentation.</a:t>
            </a:r>
          </a:p>
        </p:txBody>
      </p:sp>
    </p:spTree>
    <p:extLst>
      <p:ext uri="{BB962C8B-B14F-4D97-AF65-F5344CB8AC3E}">
        <p14:creationId xmlns:p14="http://schemas.microsoft.com/office/powerpoint/2010/main" val="406204451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74086-6736-965D-60FE-8F942C02471C}"/>
              </a:ext>
            </a:extLst>
          </p:cNvPr>
          <p:cNvSpPr>
            <a:spLocks noGrp="1"/>
          </p:cNvSpPr>
          <p:nvPr>
            <p:ph type="title"/>
          </p:nvPr>
        </p:nvSpPr>
        <p:spPr>
          <a:noFill/>
        </p:spPr>
        <p:txBody>
          <a:bodyPr vert="horz" wrap="square" lIns="0" tIns="0" rIns="0" bIns="0" rtlCol="0" anchor="t">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A day in the life of an IT administrator</a:t>
            </a:r>
          </a:p>
        </p:txBody>
      </p:sp>
      <p:pic>
        <p:nvPicPr>
          <p:cNvPr id="17" name="Picture 2" descr="Microsoft Copilot logo">
            <a:extLst>
              <a:ext uri="{FF2B5EF4-FFF2-40B4-BE49-F238E27FC236}">
                <a16:creationId xmlns:a16="http://schemas.microsoft.com/office/drawing/2014/main" id="{37BA356A-41CB-99C5-949D-34EAFFA59CA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9F53CD5F-652F-41C5-75EF-7F7687D25D61}"/>
              </a:ext>
              <a:ext uri="{C183D7F6-B498-43B3-948B-1728B52AA6E4}">
                <adec:decorative xmlns:adec="http://schemas.microsoft.com/office/drawing/2017/decorative" val="1"/>
              </a:ext>
            </a:extLst>
          </p:cNvPr>
          <p:cNvGrpSpPr/>
          <p:nvPr/>
        </p:nvGrpSpPr>
        <p:grpSpPr>
          <a:xfrm>
            <a:off x="0" y="1267001"/>
            <a:ext cx="9191137" cy="5002037"/>
            <a:chOff x="0" y="1267001"/>
            <a:chExt cx="9191137" cy="5002037"/>
          </a:xfrm>
        </p:grpSpPr>
        <p:sp>
          <p:nvSpPr>
            <p:cNvPr id="22" name="Freeform: Shape 21">
              <a:extLst>
                <a:ext uri="{FF2B5EF4-FFF2-40B4-BE49-F238E27FC236}">
                  <a16:creationId xmlns:a16="http://schemas.microsoft.com/office/drawing/2014/main" id="{1C82BDBF-FBB0-D294-A104-60FFCD90204A}"/>
                </a:ext>
                <a:ext uri="{C183D7F6-B498-43B3-948B-1728B52AA6E4}">
                  <adec:decorative xmlns:adec="http://schemas.microsoft.com/office/drawing/2017/decorative" val="1"/>
                </a:ext>
              </a:extLst>
            </p:cNvPr>
            <p:cNvSpPr/>
            <p:nvPr/>
          </p:nvSpPr>
          <p:spPr bwMode="auto">
            <a:xfrm>
              <a:off x="0" y="1387163"/>
              <a:ext cx="9070975" cy="2491048"/>
            </a:xfrm>
            <a:custGeom>
              <a:avLst/>
              <a:gdLst>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 name="connsiteX0" fmla="*/ 25400 w 9096375"/>
                <a:gd name="connsiteY0" fmla="*/ 0 h 2491048"/>
                <a:gd name="connsiteX1" fmla="*/ 8875992 w 9096375"/>
                <a:gd name="connsiteY1" fmla="*/ 0 h 2491048"/>
                <a:gd name="connsiteX2" fmla="*/ 9096375 w 9096375"/>
                <a:gd name="connsiteY2" fmla="*/ 220383 h 2491048"/>
                <a:gd name="connsiteX3" fmla="*/ 9096375 w 9096375"/>
                <a:gd name="connsiteY3" fmla="*/ 2270665 h 2491048"/>
                <a:gd name="connsiteX4" fmla="*/ 8875992 w 9096375"/>
                <a:gd name="connsiteY4" fmla="*/ 2491048 h 2491048"/>
                <a:gd name="connsiteX5" fmla="*/ 25400 w 9096375"/>
                <a:gd name="connsiteY5" fmla="*/ 2491048 h 2491048"/>
                <a:gd name="connsiteX6" fmla="*/ 0 w 9096375"/>
                <a:gd name="connsiteY6" fmla="*/ 1182948 h 2491048"/>
                <a:gd name="connsiteX7" fmla="*/ 25400 w 9096375"/>
                <a:gd name="connsiteY7" fmla="*/ 0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7" fmla="*/ 91440 w 9096375"/>
                <a:gd name="connsiteY7" fmla="*/ 1274388 h 2491048"/>
                <a:gd name="connsiteX0" fmla="*/ 0 w 9096375"/>
                <a:gd name="connsiteY0" fmla="*/ 1182948 h 2491048"/>
                <a:gd name="connsiteX1" fmla="*/ 25400 w 9096375"/>
                <a:gd name="connsiteY1" fmla="*/ 0 h 2491048"/>
                <a:gd name="connsiteX2" fmla="*/ 8875992 w 9096375"/>
                <a:gd name="connsiteY2" fmla="*/ 0 h 2491048"/>
                <a:gd name="connsiteX3" fmla="*/ 9096375 w 9096375"/>
                <a:gd name="connsiteY3" fmla="*/ 220383 h 2491048"/>
                <a:gd name="connsiteX4" fmla="*/ 9096375 w 9096375"/>
                <a:gd name="connsiteY4" fmla="*/ 2270665 h 2491048"/>
                <a:gd name="connsiteX5" fmla="*/ 8875992 w 9096375"/>
                <a:gd name="connsiteY5" fmla="*/ 2491048 h 2491048"/>
                <a:gd name="connsiteX6" fmla="*/ 25400 w 9096375"/>
                <a:gd name="connsiteY6" fmla="*/ 2491048 h 2491048"/>
                <a:gd name="connsiteX0" fmla="*/ 0 w 9070975"/>
                <a:gd name="connsiteY0" fmla="*/ 0 h 2491048"/>
                <a:gd name="connsiteX1" fmla="*/ 8850592 w 9070975"/>
                <a:gd name="connsiteY1" fmla="*/ 0 h 2491048"/>
                <a:gd name="connsiteX2" fmla="*/ 9070975 w 9070975"/>
                <a:gd name="connsiteY2" fmla="*/ 220383 h 2491048"/>
                <a:gd name="connsiteX3" fmla="*/ 9070975 w 9070975"/>
                <a:gd name="connsiteY3" fmla="*/ 2270665 h 2491048"/>
                <a:gd name="connsiteX4" fmla="*/ 8850592 w 9070975"/>
                <a:gd name="connsiteY4" fmla="*/ 2491048 h 2491048"/>
                <a:gd name="connsiteX5" fmla="*/ 0 w 9070975"/>
                <a:gd name="connsiteY5" fmla="*/ 2491048 h 24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0975" h="2491048">
                  <a:moveTo>
                    <a:pt x="0" y="0"/>
                  </a:moveTo>
                  <a:lnTo>
                    <a:pt x="8850592" y="0"/>
                  </a:lnTo>
                  <a:cubicBezTo>
                    <a:pt x="8972306" y="0"/>
                    <a:pt x="9070975" y="98669"/>
                    <a:pt x="9070975" y="220383"/>
                  </a:cubicBezTo>
                  <a:lnTo>
                    <a:pt x="9070975" y="2270665"/>
                  </a:lnTo>
                  <a:cubicBezTo>
                    <a:pt x="9070975" y="2392379"/>
                    <a:pt x="8972306" y="2491048"/>
                    <a:pt x="8850592" y="2491048"/>
                  </a:cubicBezTo>
                  <a:lnTo>
                    <a:pt x="0" y="2491048"/>
                  </a:lnTo>
                </a:path>
              </a:pathLst>
            </a:custGeom>
            <a:noFill/>
            <a:ln w="15875" cap="rnd">
              <a:gradFill flip="none" rotWithShape="1">
                <a:gsLst>
                  <a:gs pos="0">
                    <a:schemeClr val="tx2"/>
                  </a:gs>
                  <a:gs pos="100000">
                    <a:schemeClr val="tx2">
                      <a:lumMod val="60000"/>
                      <a:lumOff val="40000"/>
                    </a:schemeClr>
                  </a:gs>
                </a:gsLst>
                <a:path path="circle">
                  <a:fillToRect r="100000" b="100000"/>
                </a:path>
                <a:tileRect l="-100000" t="-100000"/>
              </a:gra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43" name="Group 42">
              <a:extLst>
                <a:ext uri="{FF2B5EF4-FFF2-40B4-BE49-F238E27FC236}">
                  <a16:creationId xmlns:a16="http://schemas.microsoft.com/office/drawing/2014/main" id="{DED13247-BA65-423D-4D26-461F3C907799}"/>
                </a:ext>
                <a:ext uri="{C183D7F6-B498-43B3-948B-1728B52AA6E4}">
                  <adec:decorative xmlns:adec="http://schemas.microsoft.com/office/drawing/2017/decorative" val="1"/>
                </a:ext>
              </a:extLst>
            </p:cNvPr>
            <p:cNvGrpSpPr/>
            <p:nvPr/>
          </p:nvGrpSpPr>
          <p:grpSpPr>
            <a:xfrm>
              <a:off x="2497656" y="1267001"/>
              <a:ext cx="240326" cy="240324"/>
              <a:chOff x="2236175" y="1655990"/>
              <a:chExt cx="240326" cy="240324"/>
            </a:xfrm>
          </p:grpSpPr>
          <p:sp>
            <p:nvSpPr>
              <p:cNvPr id="92" name="Oval 91">
                <a:extLst>
                  <a:ext uri="{FF2B5EF4-FFF2-40B4-BE49-F238E27FC236}">
                    <a16:creationId xmlns:a16="http://schemas.microsoft.com/office/drawing/2014/main" id="{06ED0F77-62D1-8DD9-5150-4DC9ACBA33AF}"/>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3" name="Graphic 68">
                <a:extLst>
                  <a:ext uri="{FF2B5EF4-FFF2-40B4-BE49-F238E27FC236}">
                    <a16:creationId xmlns:a16="http://schemas.microsoft.com/office/drawing/2014/main" id="{20F2DE1E-4FC0-F489-222B-14E4FA565911}"/>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6" name="Group 55">
              <a:extLst>
                <a:ext uri="{FF2B5EF4-FFF2-40B4-BE49-F238E27FC236}">
                  <a16:creationId xmlns:a16="http://schemas.microsoft.com/office/drawing/2014/main" id="{C31C5573-DB89-9678-934C-9E430B77AB0A}"/>
                </a:ext>
                <a:ext uri="{C183D7F6-B498-43B3-948B-1728B52AA6E4}">
                  <adec:decorative xmlns:adec="http://schemas.microsoft.com/office/drawing/2017/decorative" val="1"/>
                </a:ext>
              </a:extLst>
            </p:cNvPr>
            <p:cNvGrpSpPr/>
            <p:nvPr/>
          </p:nvGrpSpPr>
          <p:grpSpPr>
            <a:xfrm>
              <a:off x="5326862" y="1267001"/>
              <a:ext cx="240326" cy="240324"/>
              <a:chOff x="2236175" y="1655990"/>
              <a:chExt cx="240326" cy="240324"/>
            </a:xfrm>
          </p:grpSpPr>
          <p:sp>
            <p:nvSpPr>
              <p:cNvPr id="90" name="Oval 89">
                <a:extLst>
                  <a:ext uri="{FF2B5EF4-FFF2-40B4-BE49-F238E27FC236}">
                    <a16:creationId xmlns:a16="http://schemas.microsoft.com/office/drawing/2014/main" id="{1FC1459F-57CA-09CA-ED29-DE4A77A3997C}"/>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1" name="Graphic 68">
                <a:extLst>
                  <a:ext uri="{FF2B5EF4-FFF2-40B4-BE49-F238E27FC236}">
                    <a16:creationId xmlns:a16="http://schemas.microsoft.com/office/drawing/2014/main" id="{FCBAA493-E80C-2687-B749-8C202127D4E5}"/>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7" name="Group 56">
              <a:extLst>
                <a:ext uri="{FF2B5EF4-FFF2-40B4-BE49-F238E27FC236}">
                  <a16:creationId xmlns:a16="http://schemas.microsoft.com/office/drawing/2014/main" id="{63E6BF45-EAA2-3AD8-B8F1-A92D1FBEE72B}"/>
                </a:ext>
                <a:ext uri="{C183D7F6-B498-43B3-948B-1728B52AA6E4}">
                  <adec:decorative xmlns:adec="http://schemas.microsoft.com/office/drawing/2017/decorative" val="1"/>
                </a:ext>
              </a:extLst>
            </p:cNvPr>
            <p:cNvGrpSpPr/>
            <p:nvPr/>
          </p:nvGrpSpPr>
          <p:grpSpPr>
            <a:xfrm flipH="1">
              <a:off x="5326862" y="3749256"/>
              <a:ext cx="240326" cy="240324"/>
              <a:chOff x="2236175" y="1655990"/>
              <a:chExt cx="240326" cy="240324"/>
            </a:xfrm>
          </p:grpSpPr>
          <p:sp>
            <p:nvSpPr>
              <p:cNvPr id="88" name="Oval 87">
                <a:extLst>
                  <a:ext uri="{FF2B5EF4-FFF2-40B4-BE49-F238E27FC236}">
                    <a16:creationId xmlns:a16="http://schemas.microsoft.com/office/drawing/2014/main" id="{3AA4C0D4-82D4-F016-2BF2-744A67F35C97}"/>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9" name="Graphic 68">
                <a:extLst>
                  <a:ext uri="{FF2B5EF4-FFF2-40B4-BE49-F238E27FC236}">
                    <a16:creationId xmlns:a16="http://schemas.microsoft.com/office/drawing/2014/main" id="{1787134C-EE8E-746A-1937-945645DDA439}"/>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nvGrpSpPr>
            <p:cNvPr id="59" name="Group 58">
              <a:extLst>
                <a:ext uri="{FF2B5EF4-FFF2-40B4-BE49-F238E27FC236}">
                  <a16:creationId xmlns:a16="http://schemas.microsoft.com/office/drawing/2014/main" id="{3C3A777A-F95F-4923-9561-CC4398BC0DA1}"/>
                </a:ext>
                <a:ext uri="{C183D7F6-B498-43B3-948B-1728B52AA6E4}">
                  <adec:decorative xmlns:adec="http://schemas.microsoft.com/office/drawing/2017/decorative" val="1"/>
                </a:ext>
              </a:extLst>
            </p:cNvPr>
            <p:cNvGrpSpPr/>
            <p:nvPr/>
          </p:nvGrpSpPr>
          <p:grpSpPr>
            <a:xfrm rot="16200000" flipH="1">
              <a:off x="8950812" y="2512525"/>
              <a:ext cx="240326" cy="240324"/>
              <a:chOff x="2236175" y="1655990"/>
              <a:chExt cx="240326" cy="240324"/>
            </a:xfrm>
          </p:grpSpPr>
          <p:sp>
            <p:nvSpPr>
              <p:cNvPr id="86" name="Oval 85">
                <a:extLst>
                  <a:ext uri="{FF2B5EF4-FFF2-40B4-BE49-F238E27FC236}">
                    <a16:creationId xmlns:a16="http://schemas.microsoft.com/office/drawing/2014/main" id="{ED617405-6661-D951-2A71-09B781DEA355}"/>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7" name="Graphic 68">
                <a:extLst>
                  <a:ext uri="{FF2B5EF4-FFF2-40B4-BE49-F238E27FC236}">
                    <a16:creationId xmlns:a16="http://schemas.microsoft.com/office/drawing/2014/main" id="{5FD97C6D-230E-4AF8-D5F8-5A2638798E46}"/>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sp>
          <p:nvSpPr>
            <p:cNvPr id="60" name="Rectangle: Rounded Corners 6">
              <a:extLst>
                <a:ext uri="{FF2B5EF4-FFF2-40B4-BE49-F238E27FC236}">
                  <a16:creationId xmlns:a16="http://schemas.microsoft.com/office/drawing/2014/main" id="{D3D085E4-5DAA-A216-D091-FB498069608B}"/>
                </a:ext>
                <a:ext uri="{C183D7F6-B498-43B3-948B-1728B52AA6E4}">
                  <adec:decorative xmlns:adec="http://schemas.microsoft.com/office/drawing/2017/decorative" val="1"/>
                </a:ext>
              </a:extLst>
            </p:cNvPr>
            <p:cNvSpPr/>
            <p:nvPr/>
          </p:nvSpPr>
          <p:spPr bwMode="auto">
            <a:xfrm>
              <a:off x="588263" y="2991130"/>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2" name="Rectangle: Rounded Corners 6">
              <a:extLst>
                <a:ext uri="{FF2B5EF4-FFF2-40B4-BE49-F238E27FC236}">
                  <a16:creationId xmlns:a16="http://schemas.microsoft.com/office/drawing/2014/main" id="{6CA222C6-42B5-FD09-8498-85A174A21170}"/>
                </a:ext>
                <a:ext uri="{C183D7F6-B498-43B3-948B-1728B52AA6E4}">
                  <adec:decorative xmlns:adec="http://schemas.microsoft.com/office/drawing/2017/decorative" val="1"/>
                </a:ext>
              </a:extLst>
            </p:cNvPr>
            <p:cNvSpPr/>
            <p:nvPr/>
          </p:nvSpPr>
          <p:spPr bwMode="auto">
            <a:xfrm>
              <a:off x="3417469" y="2986363"/>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Rectangle: Rounded Corners 6">
              <a:extLst>
                <a:ext uri="{FF2B5EF4-FFF2-40B4-BE49-F238E27FC236}">
                  <a16:creationId xmlns:a16="http://schemas.microsoft.com/office/drawing/2014/main" id="{406B8980-023D-BB1D-819D-68BE9BB3290C}"/>
                </a:ext>
                <a:ext uri="{C183D7F6-B498-43B3-948B-1728B52AA6E4}">
                  <adec:decorative xmlns:adec="http://schemas.microsoft.com/office/drawing/2017/decorative" val="1"/>
                </a:ext>
              </a:extLst>
            </p:cNvPr>
            <p:cNvSpPr/>
            <p:nvPr/>
          </p:nvSpPr>
          <p:spPr bwMode="auto">
            <a:xfrm>
              <a:off x="6246676" y="2996959"/>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7" name="Rectangle: Rounded Corners 6">
              <a:extLst>
                <a:ext uri="{FF2B5EF4-FFF2-40B4-BE49-F238E27FC236}">
                  <a16:creationId xmlns:a16="http://schemas.microsoft.com/office/drawing/2014/main" id="{8D32FEA4-BF02-49AC-C18B-15E7FECE6B73}"/>
                </a:ext>
                <a:ext uri="{C183D7F6-B498-43B3-948B-1728B52AA6E4}">
                  <adec:decorative xmlns:adec="http://schemas.microsoft.com/office/drawing/2017/decorative" val="1"/>
                </a:ext>
              </a:extLst>
            </p:cNvPr>
            <p:cNvSpPr/>
            <p:nvPr/>
          </p:nvSpPr>
          <p:spPr bwMode="auto">
            <a:xfrm>
              <a:off x="588263" y="5628958"/>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Rectangle: Rounded Corners 6">
              <a:extLst>
                <a:ext uri="{FF2B5EF4-FFF2-40B4-BE49-F238E27FC236}">
                  <a16:creationId xmlns:a16="http://schemas.microsoft.com/office/drawing/2014/main" id="{1F4839EF-F9C3-57D2-033E-9F46D967FEEF}"/>
                </a:ext>
                <a:ext uri="{C183D7F6-B498-43B3-948B-1728B52AA6E4}">
                  <adec:decorative xmlns:adec="http://schemas.microsoft.com/office/drawing/2017/decorative" val="1"/>
                </a:ext>
              </a:extLst>
            </p:cNvPr>
            <p:cNvSpPr/>
            <p:nvPr/>
          </p:nvSpPr>
          <p:spPr bwMode="auto">
            <a:xfrm>
              <a:off x="3417469"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8" name="Rectangle: Rounded Corners 6">
              <a:extLst>
                <a:ext uri="{FF2B5EF4-FFF2-40B4-BE49-F238E27FC236}">
                  <a16:creationId xmlns:a16="http://schemas.microsoft.com/office/drawing/2014/main" id="{CEED5ADA-229F-5B0E-EFE6-744D303B2BED}"/>
                </a:ext>
                <a:ext uri="{C183D7F6-B498-43B3-948B-1728B52AA6E4}">
                  <adec:decorative xmlns:adec="http://schemas.microsoft.com/office/drawing/2017/decorative" val="1"/>
                </a:ext>
              </a:extLst>
            </p:cNvPr>
            <p:cNvSpPr/>
            <p:nvPr/>
          </p:nvSpPr>
          <p:spPr bwMode="auto">
            <a:xfrm>
              <a:off x="6246676" y="5626076"/>
              <a:ext cx="2560320" cy="64008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3" name="Group 82">
              <a:extLst>
                <a:ext uri="{FF2B5EF4-FFF2-40B4-BE49-F238E27FC236}">
                  <a16:creationId xmlns:a16="http://schemas.microsoft.com/office/drawing/2014/main" id="{44ED6BBD-55F3-EBA9-FDC2-6B687925B499}"/>
                </a:ext>
                <a:ext uri="{C183D7F6-B498-43B3-948B-1728B52AA6E4}">
                  <adec:decorative xmlns:adec="http://schemas.microsoft.com/office/drawing/2017/decorative" val="1"/>
                </a:ext>
              </a:extLst>
            </p:cNvPr>
            <p:cNvGrpSpPr/>
            <p:nvPr/>
          </p:nvGrpSpPr>
          <p:grpSpPr>
            <a:xfrm flipH="1">
              <a:off x="2497656" y="3749256"/>
              <a:ext cx="240326" cy="240324"/>
              <a:chOff x="2236175" y="1655990"/>
              <a:chExt cx="240326" cy="240324"/>
            </a:xfrm>
          </p:grpSpPr>
          <p:sp>
            <p:nvSpPr>
              <p:cNvPr id="84" name="Oval 83">
                <a:extLst>
                  <a:ext uri="{FF2B5EF4-FFF2-40B4-BE49-F238E27FC236}">
                    <a16:creationId xmlns:a16="http://schemas.microsoft.com/office/drawing/2014/main" id="{729A0849-2B5F-6A1D-A8FF-EDC70D184D0C}"/>
                  </a:ext>
                </a:extLst>
              </p:cNvPr>
              <p:cNvSpPr/>
              <p:nvPr/>
            </p:nvSpPr>
            <p:spPr bwMode="auto">
              <a:xfrm>
                <a:off x="2236175" y="1655990"/>
                <a:ext cx="240326" cy="24032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5" name="Graphic 68">
                <a:extLst>
                  <a:ext uri="{FF2B5EF4-FFF2-40B4-BE49-F238E27FC236}">
                    <a16:creationId xmlns:a16="http://schemas.microsoft.com/office/drawing/2014/main" id="{65310C5C-B8F8-3F59-2EA2-38C116625744}"/>
                  </a:ext>
                </a:extLst>
              </p:cNvPr>
              <p:cNvSpPr/>
              <p:nvPr/>
            </p:nvSpPr>
            <p:spPr>
              <a:xfrm>
                <a:off x="2311323" y="1688908"/>
                <a:ext cx="118640" cy="174488"/>
              </a:xfrm>
              <a:custGeom>
                <a:avLst/>
                <a:gdLst>
                  <a:gd name="connsiteX0" fmla="*/ 327337 w 2508111"/>
                  <a:gd name="connsiteY0" fmla="*/ 292474 h 3930517"/>
                  <a:gd name="connsiteX1" fmla="*/ 758398 w 2508111"/>
                  <a:gd name="connsiteY1" fmla="*/ 292474 h 3930517"/>
                  <a:gd name="connsiteX2" fmla="*/ 2215647 w 2508111"/>
                  <a:gd name="connsiteY2" fmla="*/ 1749729 h 3930517"/>
                  <a:gd name="connsiteX3" fmla="*/ 2254783 w 2508111"/>
                  <a:gd name="connsiteY3" fmla="*/ 2132904 h 3930517"/>
                  <a:gd name="connsiteX4" fmla="*/ 2215647 w 2508111"/>
                  <a:gd name="connsiteY4" fmla="*/ 2180798 h 3930517"/>
                  <a:gd name="connsiteX5" fmla="*/ 2180148 w 2508111"/>
                  <a:gd name="connsiteY5" fmla="*/ 2216277 h 3930517"/>
                  <a:gd name="connsiteX6" fmla="*/ 758398 w 2508111"/>
                  <a:gd name="connsiteY6" fmla="*/ 3638047 h 3930517"/>
                  <a:gd name="connsiteX7" fmla="*/ 327337 w 2508111"/>
                  <a:gd name="connsiteY7" fmla="*/ 3638047 h 3930517"/>
                  <a:gd name="connsiteX8" fmla="*/ 292474 w 2508111"/>
                  <a:gd name="connsiteY8" fmla="*/ 3603198 h 3930517"/>
                  <a:gd name="connsiteX9" fmla="*/ 292474 w 2508111"/>
                  <a:gd name="connsiteY9" fmla="*/ 3172130 h 3930517"/>
                  <a:gd name="connsiteX10" fmla="*/ 1499346 w 2508111"/>
                  <a:gd name="connsiteY10" fmla="*/ 1965264 h 3930517"/>
                  <a:gd name="connsiteX11" fmla="*/ 292474 w 2508111"/>
                  <a:gd name="connsiteY11" fmla="*/ 758390 h 3930517"/>
                  <a:gd name="connsiteX12" fmla="*/ 292474 w 2508111"/>
                  <a:gd name="connsiteY12" fmla="*/ 327337 h 3930517"/>
                  <a:gd name="connsiteX13" fmla="*/ 902081 w 2508111"/>
                  <a:gd name="connsiteY13" fmla="*/ 148790 h 3930517"/>
                  <a:gd name="connsiteX14" fmla="*/ 183653 w 2508111"/>
                  <a:gd name="connsiteY14" fmla="*/ 148790 h 3930517"/>
                  <a:gd name="connsiteX15" fmla="*/ 148790 w 2508111"/>
                  <a:gd name="connsiteY15" fmla="*/ 183655 h 3930517"/>
                  <a:gd name="connsiteX16" fmla="*/ 148790 w 2508111"/>
                  <a:gd name="connsiteY16" fmla="*/ 902074 h 3930517"/>
                  <a:gd name="connsiteX17" fmla="*/ 1211981 w 2508111"/>
                  <a:gd name="connsiteY17" fmla="*/ 1965264 h 3930517"/>
                  <a:gd name="connsiteX18" fmla="*/ 148790 w 2508111"/>
                  <a:gd name="connsiteY18" fmla="*/ 3028447 h 3930517"/>
                  <a:gd name="connsiteX19" fmla="*/ 148790 w 2508111"/>
                  <a:gd name="connsiteY19" fmla="*/ 3746880 h 3930517"/>
                  <a:gd name="connsiteX20" fmla="*/ 183653 w 2508111"/>
                  <a:gd name="connsiteY20" fmla="*/ 3781730 h 3930517"/>
                  <a:gd name="connsiteX21" fmla="*/ 902081 w 2508111"/>
                  <a:gd name="connsiteY21" fmla="*/ 3781730 h 3930517"/>
                  <a:gd name="connsiteX22" fmla="*/ 2323851 w 2508111"/>
                  <a:gd name="connsiteY22" fmla="*/ 2359980 h 3930517"/>
                  <a:gd name="connsiteX23" fmla="*/ 2324480 w 2508111"/>
                  <a:gd name="connsiteY23" fmla="*/ 2359329 h 3930517"/>
                  <a:gd name="connsiteX24" fmla="*/ 2359330 w 2508111"/>
                  <a:gd name="connsiteY24" fmla="*/ 2324481 h 3930517"/>
                  <a:gd name="connsiteX25" fmla="*/ 2424353 w 2508111"/>
                  <a:gd name="connsiteY25" fmla="*/ 2244867 h 3930517"/>
                  <a:gd name="connsiteX26" fmla="*/ 2359330 w 2508111"/>
                  <a:gd name="connsiteY26" fmla="*/ 1606047 h 3930517"/>
                  <a:gd name="connsiteX27" fmla="*/ 208305 w 2508111"/>
                  <a:gd name="connsiteY27" fmla="*/ 1283822 h 3930517"/>
                  <a:gd name="connsiteX28" fmla="*/ 64622 w 2508111"/>
                  <a:gd name="connsiteY28" fmla="*/ 1283822 h 3930517"/>
                  <a:gd name="connsiteX29" fmla="*/ 64622 w 2508111"/>
                  <a:gd name="connsiteY29" fmla="*/ 1427505 h 3930517"/>
                  <a:gd name="connsiteX30" fmla="*/ 530537 w 2508111"/>
                  <a:gd name="connsiteY30" fmla="*/ 1893412 h 3930517"/>
                  <a:gd name="connsiteX31" fmla="*/ 530537 w 2508111"/>
                  <a:gd name="connsiteY31" fmla="*/ 2037115 h 3930517"/>
                  <a:gd name="connsiteX32" fmla="*/ 64622 w 2508111"/>
                  <a:gd name="connsiteY32" fmla="*/ 2503012 h 3930517"/>
                  <a:gd name="connsiteX33" fmla="*/ 64622 w 2508111"/>
                  <a:gd name="connsiteY33" fmla="*/ 2646715 h 3930517"/>
                  <a:gd name="connsiteX34" fmla="*/ 208305 w 2508111"/>
                  <a:gd name="connsiteY34" fmla="*/ 2646715 h 3930517"/>
                  <a:gd name="connsiteX35" fmla="*/ 674222 w 2508111"/>
                  <a:gd name="connsiteY35" fmla="*/ 2180798 h 3930517"/>
                  <a:gd name="connsiteX36" fmla="*/ 674222 w 2508111"/>
                  <a:gd name="connsiteY36" fmla="*/ 1749729 h 393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508111" h="3930517">
                    <a:moveTo>
                      <a:pt x="327337" y="292474"/>
                    </a:moveTo>
                    <a:cubicBezTo>
                      <a:pt x="446370" y="173442"/>
                      <a:pt x="639357" y="173442"/>
                      <a:pt x="758398" y="292474"/>
                    </a:cubicBezTo>
                    <a:lnTo>
                      <a:pt x="2215647" y="1749729"/>
                    </a:lnTo>
                    <a:cubicBezTo>
                      <a:pt x="2319726" y="1853808"/>
                      <a:pt x="2332873" y="2014621"/>
                      <a:pt x="2254783" y="2132904"/>
                    </a:cubicBezTo>
                    <a:cubicBezTo>
                      <a:pt x="2243648" y="2149749"/>
                      <a:pt x="2230623" y="2165822"/>
                      <a:pt x="2215647" y="2180798"/>
                    </a:cubicBezTo>
                    <a:lnTo>
                      <a:pt x="2180148" y="2216277"/>
                    </a:lnTo>
                    <a:lnTo>
                      <a:pt x="758398" y="3638047"/>
                    </a:lnTo>
                    <a:cubicBezTo>
                      <a:pt x="639357" y="3757081"/>
                      <a:pt x="446370" y="3757081"/>
                      <a:pt x="327337" y="3638047"/>
                    </a:cubicBezTo>
                    <a:lnTo>
                      <a:pt x="292474" y="3603198"/>
                    </a:lnTo>
                    <a:cubicBezTo>
                      <a:pt x="173442" y="3484163"/>
                      <a:pt x="173442" y="3291164"/>
                      <a:pt x="292474" y="3172130"/>
                    </a:cubicBezTo>
                    <a:lnTo>
                      <a:pt x="1499346" y="1965264"/>
                    </a:lnTo>
                    <a:lnTo>
                      <a:pt x="292474" y="758390"/>
                    </a:lnTo>
                    <a:cubicBezTo>
                      <a:pt x="173442" y="639359"/>
                      <a:pt x="173442" y="446370"/>
                      <a:pt x="292474" y="327337"/>
                    </a:cubicBezTo>
                    <a:close/>
                    <a:moveTo>
                      <a:pt x="902081" y="148790"/>
                    </a:moveTo>
                    <a:cubicBezTo>
                      <a:pt x="703686" y="-49597"/>
                      <a:pt x="382039" y="-49597"/>
                      <a:pt x="183653" y="148790"/>
                    </a:cubicBezTo>
                    <a:lnTo>
                      <a:pt x="148790" y="183655"/>
                    </a:lnTo>
                    <a:cubicBezTo>
                      <a:pt x="-49597" y="382041"/>
                      <a:pt x="-49597" y="703688"/>
                      <a:pt x="148790" y="902074"/>
                    </a:cubicBezTo>
                    <a:lnTo>
                      <a:pt x="1211981" y="1965264"/>
                    </a:lnTo>
                    <a:lnTo>
                      <a:pt x="148790" y="3028447"/>
                    </a:lnTo>
                    <a:cubicBezTo>
                      <a:pt x="-49597" y="3226831"/>
                      <a:pt x="-49597" y="3548496"/>
                      <a:pt x="148790" y="3746880"/>
                    </a:cubicBezTo>
                    <a:lnTo>
                      <a:pt x="183653" y="3781730"/>
                    </a:lnTo>
                    <a:cubicBezTo>
                      <a:pt x="382039" y="3980114"/>
                      <a:pt x="703688" y="3980114"/>
                      <a:pt x="902081" y="3781730"/>
                    </a:cubicBezTo>
                    <a:lnTo>
                      <a:pt x="2323851" y="2359980"/>
                    </a:lnTo>
                    <a:lnTo>
                      <a:pt x="2324480" y="2359329"/>
                    </a:lnTo>
                    <a:lnTo>
                      <a:pt x="2359330" y="2324481"/>
                    </a:lnTo>
                    <a:cubicBezTo>
                      <a:pt x="2384038" y="2299772"/>
                      <a:pt x="2405740" y="2273071"/>
                      <a:pt x="2424353" y="2244867"/>
                    </a:cubicBezTo>
                    <a:cubicBezTo>
                      <a:pt x="2554564" y="2047641"/>
                      <a:pt x="2533005" y="1779722"/>
                      <a:pt x="2359330" y="1606047"/>
                    </a:cubicBezTo>
                    <a:close/>
                    <a:moveTo>
                      <a:pt x="208305" y="1283822"/>
                    </a:moveTo>
                    <a:cubicBezTo>
                      <a:pt x="168628" y="1244143"/>
                      <a:pt x="104299" y="1244143"/>
                      <a:pt x="64622" y="1283822"/>
                    </a:cubicBezTo>
                    <a:cubicBezTo>
                      <a:pt x="24943" y="1323499"/>
                      <a:pt x="24943" y="1387828"/>
                      <a:pt x="64622" y="1427505"/>
                    </a:cubicBezTo>
                    <a:lnTo>
                      <a:pt x="530537" y="1893412"/>
                    </a:lnTo>
                    <a:cubicBezTo>
                      <a:pt x="570214" y="1933097"/>
                      <a:pt x="570214" y="1997430"/>
                      <a:pt x="530537" y="2037115"/>
                    </a:cubicBezTo>
                    <a:lnTo>
                      <a:pt x="64622" y="2503012"/>
                    </a:lnTo>
                    <a:cubicBezTo>
                      <a:pt x="24943" y="2542697"/>
                      <a:pt x="24943" y="2607030"/>
                      <a:pt x="64622" y="2646715"/>
                    </a:cubicBezTo>
                    <a:cubicBezTo>
                      <a:pt x="104299" y="2686380"/>
                      <a:pt x="168628" y="2686380"/>
                      <a:pt x="208305" y="2646715"/>
                    </a:cubicBezTo>
                    <a:lnTo>
                      <a:pt x="674222" y="2180798"/>
                    </a:lnTo>
                    <a:cubicBezTo>
                      <a:pt x="793247" y="2061763"/>
                      <a:pt x="793247" y="1868764"/>
                      <a:pt x="674222" y="1749729"/>
                    </a:cubicBezTo>
                    <a:close/>
                  </a:path>
                </a:pathLst>
              </a:custGeom>
              <a:gradFill>
                <a:gsLst>
                  <a:gs pos="0">
                    <a:srgbClr val="9E6EFB"/>
                  </a:gs>
                  <a:gs pos="85000">
                    <a:srgbClr val="F7ABA7"/>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grpSp>
      <p:sp>
        <p:nvSpPr>
          <p:cNvPr id="94" name="Rectangle: Rounded Corners 93">
            <a:extLst>
              <a:ext uri="{FF2B5EF4-FFF2-40B4-BE49-F238E27FC236}">
                <a16:creationId xmlns:a16="http://schemas.microsoft.com/office/drawing/2014/main" id="{C923C4A4-BB4F-4E8E-0BB9-F06A77D2AAAA}"/>
              </a:ext>
            </a:extLst>
          </p:cNvPr>
          <p:cNvSpPr/>
          <p:nvPr/>
        </p:nvSpPr>
        <p:spPr bwMode="auto">
          <a:xfrm>
            <a:off x="588263"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Segoe UI" pitchFamily="34" charset="0"/>
                <a:cs typeface="Segoe UI"/>
              </a:rPr>
              <a:t>7:30 AM</a:t>
            </a:r>
          </a:p>
        </p:txBody>
      </p:sp>
      <p:sp>
        <p:nvSpPr>
          <p:cNvPr id="95" name="TextBox 94">
            <a:extLst>
              <a:ext uri="{FF2B5EF4-FFF2-40B4-BE49-F238E27FC236}">
                <a16:creationId xmlns:a16="http://schemas.microsoft.com/office/drawing/2014/main" id="{87EEEADA-F0BE-490D-B3B0-71CE8B79283D}"/>
              </a:ext>
            </a:extLst>
          </p:cNvPr>
          <p:cNvSpPr txBox="1"/>
          <p:nvPr/>
        </p:nvSpPr>
        <p:spPr>
          <a:xfrm>
            <a:off x="588263" y="1587288"/>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Will arrives at the office and commands Copilot to check his emails and chats for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any urgent issues. He uses Copilot in Outlook to draft replies confirming resolution for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each issue.</a:t>
            </a:r>
          </a:p>
        </p:txBody>
      </p:sp>
      <p:grpSp>
        <p:nvGrpSpPr>
          <p:cNvPr id="63" name="Group 62">
            <a:extLst>
              <a:ext uri="{FF2B5EF4-FFF2-40B4-BE49-F238E27FC236}">
                <a16:creationId xmlns:a16="http://schemas.microsoft.com/office/drawing/2014/main" id="{0A50708D-FD9F-86E0-2B9E-01E54D1B904B}"/>
              </a:ext>
              <a:ext uri="{C183D7F6-B498-43B3-948B-1728B52AA6E4}">
                <adec:decorative xmlns:adec="http://schemas.microsoft.com/office/drawing/2017/decorative" val="1"/>
              </a:ext>
            </a:extLst>
          </p:cNvPr>
          <p:cNvGrpSpPr>
            <a:grpSpLocks/>
          </p:cNvGrpSpPr>
          <p:nvPr/>
        </p:nvGrpSpPr>
        <p:grpSpPr>
          <a:xfrm>
            <a:off x="588263" y="2375244"/>
            <a:ext cx="534543" cy="534543"/>
            <a:chOff x="10616632" y="8381781"/>
            <a:chExt cx="534543" cy="534543"/>
          </a:xfrm>
        </p:grpSpPr>
        <p:sp>
          <p:nvSpPr>
            <p:cNvPr id="65" name="Rounded Rectangle 46">
              <a:extLst>
                <a:ext uri="{FF2B5EF4-FFF2-40B4-BE49-F238E27FC236}">
                  <a16:creationId xmlns:a16="http://schemas.microsoft.com/office/drawing/2014/main" id="{630805B2-AB72-8751-1587-44B0008BDB0A}"/>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Picture 2" descr="Zip Co logo SVG free download, id: 101874 - Brandlogos.net">
              <a:hlinkClick r:id="rId4"/>
              <a:extLst>
                <a:ext uri="{FF2B5EF4-FFF2-40B4-BE49-F238E27FC236}">
                  <a16:creationId xmlns:a16="http://schemas.microsoft.com/office/drawing/2014/main" id="{6DE1496A-15EE-21E4-EEF6-3B2E5794CCED}"/>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99" name="TextBox 98">
            <a:extLst>
              <a:ext uri="{FF2B5EF4-FFF2-40B4-BE49-F238E27FC236}">
                <a16:creationId xmlns:a16="http://schemas.microsoft.com/office/drawing/2014/main" id="{F9DA9915-3AC4-38D8-4395-93C3A42467B2}"/>
              </a:ext>
              <a:ext uri="{C183D7F6-B498-43B3-948B-1728B52AA6E4}">
                <adec:decorative xmlns:adec="http://schemas.microsoft.com/office/drawing/2017/decorative" val="0"/>
              </a:ext>
            </a:extLst>
          </p:cNvPr>
          <p:cNvSpPr txBox="1"/>
          <p:nvPr/>
        </p:nvSpPr>
        <p:spPr>
          <a:xfrm>
            <a:off x="1237053"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00" name="Title 1">
            <a:extLst>
              <a:ext uri="{FF2B5EF4-FFF2-40B4-BE49-F238E27FC236}">
                <a16:creationId xmlns:a16="http://schemas.microsoft.com/office/drawing/2014/main" id="{F5DF2CCB-4232-C447-139F-805ADC2D2AC0}"/>
              </a:ext>
            </a:extLst>
          </p:cNvPr>
          <p:cNvSpPr txBox="1">
            <a:spLocks/>
          </p:cNvSpPr>
          <p:nvPr/>
        </p:nvSpPr>
        <p:spPr>
          <a:xfrm>
            <a:off x="646864" y="3183293"/>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 any incidents that have been reported last night from my email and chat messages.</a:t>
            </a:r>
          </a:p>
        </p:txBody>
      </p:sp>
      <p:sp>
        <p:nvSpPr>
          <p:cNvPr id="101" name="Rectangle: Rounded Corners 100">
            <a:extLst>
              <a:ext uri="{FF2B5EF4-FFF2-40B4-BE49-F238E27FC236}">
                <a16:creationId xmlns:a16="http://schemas.microsoft.com/office/drawing/2014/main" id="{79B2E7FB-6900-A8AB-42B1-06A4EAD9B5DA}"/>
              </a:ext>
            </a:extLst>
          </p:cNvPr>
          <p:cNvSpPr/>
          <p:nvPr/>
        </p:nvSpPr>
        <p:spPr bwMode="auto">
          <a:xfrm>
            <a:off x="3417469" y="1253813"/>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8:00 AM</a:t>
            </a:r>
          </a:p>
        </p:txBody>
      </p:sp>
      <p:sp>
        <p:nvSpPr>
          <p:cNvPr id="102" name="TextBox 101">
            <a:extLst>
              <a:ext uri="{FF2B5EF4-FFF2-40B4-BE49-F238E27FC236}">
                <a16:creationId xmlns:a16="http://schemas.microsoft.com/office/drawing/2014/main" id="{99B12607-E9B9-A595-E769-8D34443A4484}"/>
              </a:ext>
            </a:extLst>
          </p:cNvPr>
          <p:cNvSpPr txBox="1"/>
          <p:nvPr/>
        </p:nvSpPr>
        <p:spPr>
          <a:xfrm>
            <a:off x="3417469"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He attends the daily standup to discuss priorities for the day. During the meeting Will uses Copilot to check for unanswered questions.</a:t>
            </a:r>
          </a:p>
        </p:txBody>
      </p:sp>
      <p:grpSp>
        <p:nvGrpSpPr>
          <p:cNvPr id="2" name="Group 1">
            <a:extLst>
              <a:ext uri="{FF2B5EF4-FFF2-40B4-BE49-F238E27FC236}">
                <a16:creationId xmlns:a16="http://schemas.microsoft.com/office/drawing/2014/main" id="{1AA2ADF2-058D-4B65-612A-F3C4E105D6E0}"/>
              </a:ext>
              <a:ext uri="{C183D7F6-B498-43B3-948B-1728B52AA6E4}">
                <adec:decorative xmlns:adec="http://schemas.microsoft.com/office/drawing/2017/decorative" val="1"/>
              </a:ext>
            </a:extLst>
          </p:cNvPr>
          <p:cNvGrpSpPr>
            <a:grpSpLocks/>
          </p:cNvGrpSpPr>
          <p:nvPr/>
        </p:nvGrpSpPr>
        <p:grpSpPr>
          <a:xfrm>
            <a:off x="3417469" y="2375244"/>
            <a:ext cx="534543" cy="534543"/>
            <a:chOff x="4236994" y="8381781"/>
            <a:chExt cx="534543" cy="534543"/>
          </a:xfrm>
        </p:grpSpPr>
        <p:sp>
          <p:nvSpPr>
            <p:cNvPr id="4" name="Rounded Rectangle 46">
              <a:extLst>
                <a:ext uri="{FF2B5EF4-FFF2-40B4-BE49-F238E27FC236}">
                  <a16:creationId xmlns:a16="http://schemas.microsoft.com/office/drawing/2014/main" id="{5370F822-4423-BFD6-B6F5-49A6E1F36BFE}"/>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 name="Picture 6" descr="Microsoft Teams Logo, symbol, meaning, history, PNG">
              <a:hlinkClick r:id="rId6"/>
              <a:extLst>
                <a:ext uri="{FF2B5EF4-FFF2-40B4-BE49-F238E27FC236}">
                  <a16:creationId xmlns:a16="http://schemas.microsoft.com/office/drawing/2014/main" id="{9A1A0977-CDE9-9B1E-DC9F-851B78E1D83B}"/>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6" name="TextBox 105">
            <a:extLst>
              <a:ext uri="{FF2B5EF4-FFF2-40B4-BE49-F238E27FC236}">
                <a16:creationId xmlns:a16="http://schemas.microsoft.com/office/drawing/2014/main" id="{C79442BE-C259-CFF1-5BE4-567771AEFB11}"/>
              </a:ext>
              <a:ext uri="{C183D7F6-B498-43B3-948B-1728B52AA6E4}">
                <adec:decorative xmlns:adec="http://schemas.microsoft.com/office/drawing/2017/decorative" val="0"/>
              </a:ext>
            </a:extLst>
          </p:cNvPr>
          <p:cNvSpPr txBox="1"/>
          <p:nvPr/>
        </p:nvSpPr>
        <p:spPr>
          <a:xfrm>
            <a:off x="4037252"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7" name="Title 1">
            <a:extLst>
              <a:ext uri="{FF2B5EF4-FFF2-40B4-BE49-F238E27FC236}">
                <a16:creationId xmlns:a16="http://schemas.microsoft.com/office/drawing/2014/main" id="{17ACD682-BCDD-3B05-3925-B54889D7E2F1}"/>
              </a:ext>
            </a:extLst>
          </p:cNvPr>
          <p:cNvSpPr txBox="1">
            <a:spLocks/>
          </p:cNvSpPr>
          <p:nvPr/>
        </p:nvSpPr>
        <p:spPr>
          <a:xfrm>
            <a:off x="3476070" y="3121737"/>
            <a:ext cx="2443118" cy="369332"/>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Tell me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if there are any unanswered questions and make some suggestions for questions that should </a:t>
            </a:r>
            <a:b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b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be asked. </a:t>
            </a:r>
          </a:p>
        </p:txBody>
      </p:sp>
      <p:sp>
        <p:nvSpPr>
          <p:cNvPr id="109" name="Rectangle: Rounded Corners 108">
            <a:extLst>
              <a:ext uri="{FF2B5EF4-FFF2-40B4-BE49-F238E27FC236}">
                <a16:creationId xmlns:a16="http://schemas.microsoft.com/office/drawing/2014/main" id="{923F4164-83DA-7B7E-3D52-36156A55603D}"/>
              </a:ext>
            </a:extLst>
          </p:cNvPr>
          <p:cNvSpPr/>
          <p:nvPr/>
        </p:nvSpPr>
        <p:spPr bwMode="auto">
          <a:xfrm>
            <a:off x="6246676" y="1255141"/>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9:00 AM</a:t>
            </a:r>
          </a:p>
        </p:txBody>
      </p:sp>
      <p:sp>
        <p:nvSpPr>
          <p:cNvPr id="110" name="TextBox 109">
            <a:extLst>
              <a:ext uri="{FF2B5EF4-FFF2-40B4-BE49-F238E27FC236}">
                <a16:creationId xmlns:a16="http://schemas.microsoft.com/office/drawing/2014/main" id="{E0A176A1-1DCD-8E14-4C15-B4CD9305A79A}"/>
              </a:ext>
            </a:extLst>
          </p:cNvPr>
          <p:cNvSpPr txBox="1"/>
          <p:nvPr/>
        </p:nvSpPr>
        <p:spPr>
          <a:xfrm>
            <a:off x="6246676" y="1587288"/>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With no system issues to work on at the moment Will is able to make revisions to a project plan. He commands Copilot to fill in some missing sections. </a:t>
            </a:r>
          </a:p>
        </p:txBody>
      </p:sp>
      <p:grpSp>
        <p:nvGrpSpPr>
          <p:cNvPr id="23" name="Group 22">
            <a:extLst>
              <a:ext uri="{FF2B5EF4-FFF2-40B4-BE49-F238E27FC236}">
                <a16:creationId xmlns:a16="http://schemas.microsoft.com/office/drawing/2014/main" id="{1940CE5E-0518-547F-19A8-E36114B503E3}"/>
              </a:ext>
              <a:ext uri="{C183D7F6-B498-43B3-948B-1728B52AA6E4}">
                <adec:decorative xmlns:adec="http://schemas.microsoft.com/office/drawing/2017/decorative" val="1"/>
              </a:ext>
            </a:extLst>
          </p:cNvPr>
          <p:cNvGrpSpPr>
            <a:grpSpLocks/>
          </p:cNvGrpSpPr>
          <p:nvPr/>
        </p:nvGrpSpPr>
        <p:grpSpPr>
          <a:xfrm>
            <a:off x="6246676" y="2375244"/>
            <a:ext cx="534543" cy="534543"/>
            <a:chOff x="1047176" y="8381781"/>
            <a:chExt cx="534543" cy="534543"/>
          </a:xfrm>
        </p:grpSpPr>
        <p:sp>
          <p:nvSpPr>
            <p:cNvPr id="24" name="server_2" title="Icon of a server with a padlock in the lower right corner">
              <a:extLst>
                <a:ext uri="{FF2B5EF4-FFF2-40B4-BE49-F238E27FC236}">
                  <a16:creationId xmlns:a16="http://schemas.microsoft.com/office/drawing/2014/main" id="{B6A7976A-0CDD-0098-892D-7BD56E587158}"/>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5" name="Rounded Rectangle 46">
              <a:extLst>
                <a:ext uri="{FF2B5EF4-FFF2-40B4-BE49-F238E27FC236}">
                  <a16:creationId xmlns:a16="http://schemas.microsoft.com/office/drawing/2014/main" id="{AB336377-F3CD-176A-5A5A-458B7361DBBA}"/>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2" name="Picture 10" descr="Microsoft Word Logo - PNG and Vector - Logo Download">
              <a:hlinkClick r:id="rId8"/>
              <a:extLst>
                <a:ext uri="{FF2B5EF4-FFF2-40B4-BE49-F238E27FC236}">
                  <a16:creationId xmlns:a16="http://schemas.microsoft.com/office/drawing/2014/main" id="{484A93E2-40BA-6BCE-992A-A9DC4B8C858B}"/>
                </a:ext>
              </a:extLst>
            </p:cNvPr>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14" name="TextBox 113">
            <a:extLst>
              <a:ext uri="{FF2B5EF4-FFF2-40B4-BE49-F238E27FC236}">
                <a16:creationId xmlns:a16="http://schemas.microsoft.com/office/drawing/2014/main" id="{71A2B87D-9DDC-46F7-4B49-B5DF028E0D38}"/>
              </a:ext>
              <a:ext uri="{C183D7F6-B498-43B3-948B-1728B52AA6E4}">
                <adec:decorative xmlns:adec="http://schemas.microsoft.com/office/drawing/2017/decorative" val="0"/>
              </a:ext>
            </a:extLst>
          </p:cNvPr>
          <p:cNvSpPr txBox="1"/>
          <p:nvPr/>
        </p:nvSpPr>
        <p:spPr>
          <a:xfrm>
            <a:off x="6897019" y="2550182"/>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15" name="Title 1">
            <a:extLst>
              <a:ext uri="{FF2B5EF4-FFF2-40B4-BE49-F238E27FC236}">
                <a16:creationId xmlns:a16="http://schemas.microsoft.com/office/drawing/2014/main" id="{A2FB1C82-F170-9458-D7C7-C1BDB94AF961}"/>
              </a:ext>
            </a:extLst>
          </p:cNvPr>
          <p:cNvSpPr txBox="1">
            <a:spLocks/>
          </p:cNvSpPr>
          <p:nvPr/>
        </p:nvSpPr>
        <p:spPr>
          <a:xfrm>
            <a:off x="6305277" y="3193889"/>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Create a paragraph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on system setting changes from the </a:t>
            </a:r>
            <a:r>
              <a:rPr kumimoji="0" lang="en-US" sz="800" b="0" i="0" u="sng" strike="noStrike" kern="1200" cap="none" spc="0" normalizeH="0" baseline="0" noProof="0">
                <a:ln w="3175">
                  <a:noFill/>
                </a:ln>
                <a:solidFill>
                  <a:srgbClr val="0070C0"/>
                </a:solidFill>
                <a:effectLst/>
                <a:uLnTx/>
                <a:uFillTx/>
                <a:latin typeface="Segoe UI"/>
                <a:ea typeface="+mn-ea"/>
                <a:cs typeface="Segoe UI" pitchFamily="34" charset="0"/>
              </a:rPr>
              <a:t>Fabrikam system upgrade documentation</a:t>
            </a:r>
            <a:endPar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endParaRPr>
          </a:p>
        </p:txBody>
      </p:sp>
      <p:sp>
        <p:nvSpPr>
          <p:cNvPr id="116" name="Rectangle: Rounded Corners 115">
            <a:extLst>
              <a:ext uri="{FF2B5EF4-FFF2-40B4-BE49-F238E27FC236}">
                <a16:creationId xmlns:a16="http://schemas.microsoft.com/office/drawing/2014/main" id="{E0A66A76-0819-EA8A-E84D-056183A7AF12}"/>
              </a:ext>
            </a:extLst>
          </p:cNvPr>
          <p:cNvSpPr/>
          <p:nvPr/>
        </p:nvSpPr>
        <p:spPr bwMode="auto">
          <a:xfrm>
            <a:off x="6246676"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1:30 AM</a:t>
            </a:r>
          </a:p>
        </p:txBody>
      </p:sp>
      <p:sp>
        <p:nvSpPr>
          <p:cNvPr id="117" name="TextBox 116">
            <a:extLst>
              <a:ext uri="{FF2B5EF4-FFF2-40B4-BE49-F238E27FC236}">
                <a16:creationId xmlns:a16="http://schemas.microsoft.com/office/drawing/2014/main" id="{46C425F3-97F3-9B6C-4977-A0FA816DBA1F}"/>
              </a:ext>
            </a:extLst>
          </p:cNvPr>
          <p:cNvSpPr txBox="1"/>
          <p:nvPr/>
        </p:nvSpPr>
        <p:spPr>
          <a:xfrm>
            <a:off x="6246676" y="4075061"/>
            <a:ext cx="2598477" cy="92333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Will revises his presentation for a meeting with HR on his recommendations for a new employee experience solution that HR has requested. He uses Microsoft Copilot to summarize the product website and then turns it into a slide.</a:t>
            </a:r>
          </a:p>
        </p:txBody>
      </p:sp>
      <p:grpSp>
        <p:nvGrpSpPr>
          <p:cNvPr id="70" name="Group 69">
            <a:extLst>
              <a:ext uri="{FF2B5EF4-FFF2-40B4-BE49-F238E27FC236}">
                <a16:creationId xmlns:a16="http://schemas.microsoft.com/office/drawing/2014/main" id="{7FB61D80-9419-3D5F-CAC0-82945BD4F079}"/>
              </a:ext>
              <a:ext uri="{C183D7F6-B498-43B3-948B-1728B52AA6E4}">
                <adec:decorative xmlns:adec="http://schemas.microsoft.com/office/drawing/2017/decorative" val="1"/>
              </a:ext>
            </a:extLst>
          </p:cNvPr>
          <p:cNvGrpSpPr>
            <a:grpSpLocks/>
          </p:cNvGrpSpPr>
          <p:nvPr/>
        </p:nvGrpSpPr>
        <p:grpSpPr>
          <a:xfrm>
            <a:off x="6246676" y="5003768"/>
            <a:ext cx="534543" cy="534543"/>
            <a:chOff x="9021721" y="8381781"/>
            <a:chExt cx="534543" cy="534543"/>
          </a:xfrm>
        </p:grpSpPr>
        <p:sp>
          <p:nvSpPr>
            <p:cNvPr id="71" name="Rounded Rectangle 46">
              <a:extLst>
                <a:ext uri="{FF2B5EF4-FFF2-40B4-BE49-F238E27FC236}">
                  <a16:creationId xmlns:a16="http://schemas.microsoft.com/office/drawing/2014/main" id="{0E385661-1BB9-5446-0BCB-F9B3DC9F29BA}"/>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2" name="Picture 4" descr="Microsoft PowerPoint Logo - PNG and Vector - Logo Download">
              <a:hlinkClick r:id="rId10"/>
              <a:extLst>
                <a:ext uri="{FF2B5EF4-FFF2-40B4-BE49-F238E27FC236}">
                  <a16:creationId xmlns:a16="http://schemas.microsoft.com/office/drawing/2014/main" id="{6753667C-EA86-17A8-F20E-919F63EAEED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21" name="TextBox 120">
            <a:extLst>
              <a:ext uri="{FF2B5EF4-FFF2-40B4-BE49-F238E27FC236}">
                <a16:creationId xmlns:a16="http://schemas.microsoft.com/office/drawing/2014/main" id="{9745D078-24B6-4454-1944-A8050E88750F}"/>
              </a:ext>
              <a:ext uri="{C183D7F6-B498-43B3-948B-1728B52AA6E4}">
                <adec:decorative xmlns:adec="http://schemas.microsoft.com/office/drawing/2017/decorative" val="0"/>
              </a:ext>
            </a:extLst>
          </p:cNvPr>
          <p:cNvSpPr txBox="1"/>
          <p:nvPr/>
        </p:nvSpPr>
        <p:spPr>
          <a:xfrm>
            <a:off x="6897019"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22" name="Title 1">
            <a:extLst>
              <a:ext uri="{FF2B5EF4-FFF2-40B4-BE49-F238E27FC236}">
                <a16:creationId xmlns:a16="http://schemas.microsoft.com/office/drawing/2014/main" id="{156573AC-5A1A-A25D-B909-7935293F451F}"/>
              </a:ext>
            </a:extLst>
          </p:cNvPr>
          <p:cNvSpPr txBox="1">
            <a:spLocks/>
          </p:cNvSpPr>
          <p:nvPr/>
        </p:nvSpPr>
        <p:spPr>
          <a:xfrm>
            <a:off x="6315091" y="5884561"/>
            <a:ext cx="2443118" cy="12311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Add a slide</a:t>
            </a:r>
            <a:r>
              <a:rPr kumimoji="0" lang="en-US" sz="800" b="1" i="0" u="none" strike="noStrike" kern="1200" cap="none" spc="0" normalizeH="0" baseline="0" noProof="0">
                <a:ln w="3175">
                  <a:noFill/>
                </a:ln>
                <a:solidFill>
                  <a:prstClr val="black"/>
                </a:solidFill>
                <a:effectLst/>
                <a:uLnTx/>
                <a:uFillTx/>
                <a:latin typeface="Segoe UI"/>
                <a:ea typeface="+mn-ea"/>
                <a:cs typeface="Segoe UI" pitchFamily="34" charset="0"/>
              </a:rPr>
              <a:t>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based on [copy summary of the web site]</a:t>
            </a:r>
          </a:p>
        </p:txBody>
      </p:sp>
      <p:sp>
        <p:nvSpPr>
          <p:cNvPr id="123" name="Rectangle: Rounded Corners 122">
            <a:extLst>
              <a:ext uri="{FF2B5EF4-FFF2-40B4-BE49-F238E27FC236}">
                <a16:creationId xmlns:a16="http://schemas.microsoft.com/office/drawing/2014/main" id="{8447AB4B-B9FA-D225-6AC7-8082DCC43B33}"/>
              </a:ext>
            </a:extLst>
          </p:cNvPr>
          <p:cNvSpPr/>
          <p:nvPr/>
        </p:nvSpPr>
        <p:spPr bwMode="auto">
          <a:xfrm>
            <a:off x="3417469"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3:00 PM</a:t>
            </a:r>
          </a:p>
        </p:txBody>
      </p:sp>
      <p:sp>
        <p:nvSpPr>
          <p:cNvPr id="124" name="TextBox 123">
            <a:extLst>
              <a:ext uri="{FF2B5EF4-FFF2-40B4-BE49-F238E27FC236}">
                <a16:creationId xmlns:a16="http://schemas.microsoft.com/office/drawing/2014/main" id="{45432205-8E47-5CF9-64ED-49C786863ACD}"/>
              </a:ext>
            </a:extLst>
          </p:cNvPr>
          <p:cNvSpPr txBox="1"/>
          <p:nvPr/>
        </p:nvSpPr>
        <p:spPr>
          <a:xfrm>
            <a:off x="3417469" y="4075061"/>
            <a:ext cx="2598477" cy="76944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Will returns to Teams to catch up on a meeting he missed when he had to troubleshoot a server issue. He checks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out the recap and asks for the key points </a:t>
            </a:r>
            <a:br>
              <a:rPr kumimoji="0" lang="en-US" sz="1000" b="0" i="0" u="none" strike="noStrike" kern="1200" cap="none" spc="0" normalizeH="0" baseline="0" noProof="0">
                <a:ln>
                  <a:noFill/>
                </a:ln>
                <a:solidFill>
                  <a:prstClr val="black"/>
                </a:solidFill>
                <a:effectLst/>
                <a:uLnTx/>
                <a:uFillTx/>
                <a:latin typeface="Segoe UI"/>
                <a:ea typeface="+mn-ea"/>
                <a:cs typeface="Segoe UI Semibold"/>
              </a:rPr>
            </a:br>
            <a:r>
              <a:rPr kumimoji="0" lang="en-US" sz="1000" b="0" i="0" u="none" strike="noStrike" kern="1200" cap="none" spc="0" normalizeH="0" baseline="0" noProof="0">
                <a:ln>
                  <a:noFill/>
                </a:ln>
                <a:solidFill>
                  <a:prstClr val="black"/>
                </a:solidFill>
                <a:effectLst/>
                <a:uLnTx/>
                <a:uFillTx/>
                <a:latin typeface="Segoe UI"/>
                <a:ea typeface="+mn-ea"/>
                <a:cs typeface="Segoe UI Semibold"/>
              </a:rPr>
              <a:t>and action items. </a:t>
            </a:r>
          </a:p>
        </p:txBody>
      </p:sp>
      <p:grpSp>
        <p:nvGrpSpPr>
          <p:cNvPr id="125" name="Group 124">
            <a:extLst>
              <a:ext uri="{FF2B5EF4-FFF2-40B4-BE49-F238E27FC236}">
                <a16:creationId xmlns:a16="http://schemas.microsoft.com/office/drawing/2014/main" id="{7A90CB05-E067-0528-96AB-E5A137EA223C}"/>
              </a:ext>
              <a:ext uri="{C183D7F6-B498-43B3-948B-1728B52AA6E4}">
                <adec:decorative xmlns:adec="http://schemas.microsoft.com/office/drawing/2017/decorative" val="1"/>
              </a:ext>
            </a:extLst>
          </p:cNvPr>
          <p:cNvGrpSpPr/>
          <p:nvPr/>
        </p:nvGrpSpPr>
        <p:grpSpPr>
          <a:xfrm>
            <a:off x="3417469" y="5003768"/>
            <a:ext cx="534543" cy="534543"/>
            <a:chOff x="4236994" y="8381781"/>
            <a:chExt cx="534543" cy="534543"/>
          </a:xfrm>
        </p:grpSpPr>
        <p:sp>
          <p:nvSpPr>
            <p:cNvPr id="126" name="Rounded Rectangle 46">
              <a:extLst>
                <a:ext uri="{FF2B5EF4-FFF2-40B4-BE49-F238E27FC236}">
                  <a16:creationId xmlns:a16="http://schemas.microsoft.com/office/drawing/2014/main" id="{F82D87E8-D782-5CF7-66D7-89A47FF04740}"/>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27" name="Picture 6" descr="Microsoft Teams Logo, symbol, meaning, history, PNG">
              <a:hlinkClick r:id="rId6"/>
              <a:extLst>
                <a:ext uri="{FF2B5EF4-FFF2-40B4-BE49-F238E27FC236}">
                  <a16:creationId xmlns:a16="http://schemas.microsoft.com/office/drawing/2014/main" id="{9CC719E6-5720-C64B-ED1F-95B649E8F268}"/>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28" name="TextBox 127">
            <a:extLst>
              <a:ext uri="{FF2B5EF4-FFF2-40B4-BE49-F238E27FC236}">
                <a16:creationId xmlns:a16="http://schemas.microsoft.com/office/drawing/2014/main" id="{4162B044-3E1D-15C6-8A87-99884702DF79}"/>
              </a:ext>
              <a:ext uri="{C183D7F6-B498-43B3-948B-1728B52AA6E4}">
                <adec:decorative xmlns:adec="http://schemas.microsoft.com/office/drawing/2017/decorative" val="0"/>
              </a:ext>
            </a:extLst>
          </p:cNvPr>
          <p:cNvSpPr txBox="1"/>
          <p:nvPr/>
        </p:nvSpPr>
        <p:spPr>
          <a:xfrm>
            <a:off x="4037252"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29" name="Title 1">
            <a:extLst>
              <a:ext uri="{FF2B5EF4-FFF2-40B4-BE49-F238E27FC236}">
                <a16:creationId xmlns:a16="http://schemas.microsoft.com/office/drawing/2014/main" id="{D65A89D3-F5A8-3B6C-C875-15EA9BE54EB4}"/>
              </a:ext>
            </a:extLst>
          </p:cNvPr>
          <p:cNvSpPr txBox="1">
            <a:spLocks/>
          </p:cNvSpPr>
          <p:nvPr/>
        </p:nvSpPr>
        <p:spPr>
          <a:xfrm>
            <a:off x="3480977" y="5823006"/>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Summarize this meeting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and provide the key points and action items</a:t>
            </a:r>
          </a:p>
        </p:txBody>
      </p:sp>
      <p:sp>
        <p:nvSpPr>
          <p:cNvPr id="130" name="Rectangle: Rounded Corners 129">
            <a:extLst>
              <a:ext uri="{FF2B5EF4-FFF2-40B4-BE49-F238E27FC236}">
                <a16:creationId xmlns:a16="http://schemas.microsoft.com/office/drawing/2014/main" id="{DC1DFE85-B53D-5D89-E64A-3C4F0CD0BCCB}"/>
              </a:ext>
            </a:extLst>
          </p:cNvPr>
          <p:cNvSpPr/>
          <p:nvPr/>
        </p:nvSpPr>
        <p:spPr bwMode="auto">
          <a:xfrm>
            <a:off x="588263" y="3722700"/>
            <a:ext cx="1229906" cy="266700"/>
          </a:xfrm>
          <a:prstGeom prst="roundRect">
            <a:avLst>
              <a:gd name="adj" fmla="val 50000"/>
            </a:avLst>
          </a:prstGeom>
          <a:solidFill>
            <a:schemeClr val="bg1"/>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a:rPr>
              <a:t>4:00 PM</a:t>
            </a:r>
          </a:p>
        </p:txBody>
      </p:sp>
      <p:sp>
        <p:nvSpPr>
          <p:cNvPr id="131" name="TextBox 130">
            <a:extLst>
              <a:ext uri="{FF2B5EF4-FFF2-40B4-BE49-F238E27FC236}">
                <a16:creationId xmlns:a16="http://schemas.microsoft.com/office/drawing/2014/main" id="{6FA69EFF-A092-EFDF-1800-D85972CEA59C}"/>
              </a:ext>
            </a:extLst>
          </p:cNvPr>
          <p:cNvSpPr txBox="1"/>
          <p:nvPr/>
        </p:nvSpPr>
        <p:spPr>
          <a:xfrm>
            <a:off x="588263" y="4075061"/>
            <a:ext cx="2598477" cy="6155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Semibold"/>
              </a:rPr>
              <a:t>At the end of the day Will has some time to research new devices for the next laptop upgrade. He commands Copilot to produce a report on the best laptops for business users.</a:t>
            </a:r>
          </a:p>
        </p:txBody>
      </p:sp>
      <p:sp>
        <p:nvSpPr>
          <p:cNvPr id="135" name="TextBox 134">
            <a:extLst>
              <a:ext uri="{FF2B5EF4-FFF2-40B4-BE49-F238E27FC236}">
                <a16:creationId xmlns:a16="http://schemas.microsoft.com/office/drawing/2014/main" id="{7BA7C522-64EC-A5E3-5986-838124C36F57}"/>
              </a:ext>
              <a:ext uri="{C183D7F6-B498-43B3-948B-1728B52AA6E4}">
                <adec:decorative xmlns:adec="http://schemas.microsoft.com/office/drawing/2017/decorative" val="0"/>
              </a:ext>
            </a:extLst>
          </p:cNvPr>
          <p:cNvSpPr txBox="1"/>
          <p:nvPr/>
        </p:nvSpPr>
        <p:spPr>
          <a:xfrm>
            <a:off x="1237053" y="5178706"/>
            <a:ext cx="1536548" cy="184666"/>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a:solidFill>
                  <a:prstClr val="black"/>
                </a:solidFill>
                <a:latin typeface="Segoe UI Semibold"/>
              </a:rPr>
              <a:t>Microsoft Copilot</a:t>
            </a:r>
            <a:endParaRPr kumimoji="0" lang="en-US" sz="1200" b="0" i="0" u="none" strike="noStrike" kern="1200" cap="none" spc="0" normalizeH="0" baseline="0" noProof="0">
              <a:ln>
                <a:noFill/>
              </a:ln>
              <a:solidFill>
                <a:prstClr val="black"/>
              </a:solidFill>
              <a:effectLst/>
              <a:uLnTx/>
              <a:uFillTx/>
              <a:latin typeface="Segoe UI Semibold"/>
              <a:ea typeface="+mn-ea"/>
              <a:cs typeface="+mn-cs"/>
            </a:endParaRPr>
          </a:p>
        </p:txBody>
      </p:sp>
      <p:sp>
        <p:nvSpPr>
          <p:cNvPr id="136" name="Title 1">
            <a:extLst>
              <a:ext uri="{FF2B5EF4-FFF2-40B4-BE49-F238E27FC236}">
                <a16:creationId xmlns:a16="http://schemas.microsoft.com/office/drawing/2014/main" id="{D54468EA-08AE-2C08-3677-DABBD15CC53E}"/>
              </a:ext>
            </a:extLst>
          </p:cNvPr>
          <p:cNvSpPr txBox="1">
            <a:spLocks/>
          </p:cNvSpPr>
          <p:nvPr/>
        </p:nvSpPr>
        <p:spPr>
          <a:xfrm>
            <a:off x="646864" y="5825888"/>
            <a:ext cx="2443118" cy="246221"/>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w="3175">
                  <a:noFill/>
                </a:ln>
                <a:gradFill>
                  <a:gsLst>
                    <a:gs pos="0">
                      <a:srgbClr val="1264B1"/>
                    </a:gs>
                    <a:gs pos="100000">
                      <a:srgbClr val="944DCF"/>
                    </a:gs>
                  </a:gsLst>
                  <a:lin ang="0" scaled="1"/>
                </a:gradFill>
                <a:effectLst/>
                <a:uLnTx/>
                <a:uFillTx/>
                <a:latin typeface="Segoe UI"/>
                <a:ea typeface="+mn-ea"/>
                <a:cs typeface="Segoe UI" pitchFamily="34" charset="0"/>
              </a:rPr>
              <a:t>What are the most popular </a:t>
            </a:r>
            <a:r>
              <a:rPr kumimoji="0" lang="en-US" sz="800" b="0" i="0" u="none" strike="noStrike" kern="1200" cap="none" spc="0" normalizeH="0" baseline="0" noProof="0">
                <a:ln w="3175">
                  <a:noFill/>
                </a:ln>
                <a:solidFill>
                  <a:prstClr val="black"/>
                </a:solidFill>
                <a:effectLst/>
                <a:uLnTx/>
                <a:uFillTx/>
                <a:latin typeface="Segoe UI"/>
                <a:ea typeface="+mn-ea"/>
                <a:cs typeface="Segoe UI" pitchFamily="34" charset="0"/>
              </a:rPr>
              <a:t>laptops for enterprise organizations this year?</a:t>
            </a:r>
          </a:p>
        </p:txBody>
      </p:sp>
      <p:pic>
        <p:nvPicPr>
          <p:cNvPr id="8" name="Picture 7" descr="Portrait of Will">
            <a:extLst>
              <a:ext uri="{FF2B5EF4-FFF2-40B4-BE49-F238E27FC236}">
                <a16:creationId xmlns:a16="http://schemas.microsoft.com/office/drawing/2014/main" id="{63475A7F-1047-DB48-D999-000DB1266CB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22703" t="4554" r="35525" b="35539"/>
          <a:stretch/>
        </p:blipFill>
        <p:spPr>
          <a:xfrm>
            <a:off x="8693895" y="2414880"/>
            <a:ext cx="3194376" cy="3050723"/>
          </a:xfrm>
          <a:prstGeom prst="rect">
            <a:avLst/>
          </a:prstGeom>
        </p:spPr>
      </p:pic>
      <p:sp>
        <p:nvSpPr>
          <p:cNvPr id="138" name="Freeform: Shape 137">
            <a:extLst>
              <a:ext uri="{FF2B5EF4-FFF2-40B4-BE49-F238E27FC236}">
                <a16:creationId xmlns:a16="http://schemas.microsoft.com/office/drawing/2014/main" id="{B58B8F6F-05A7-1989-23ED-8128B2E6D456}"/>
              </a:ext>
              <a:ext uri="{C183D7F6-B498-43B3-948B-1728B52AA6E4}">
                <adec:decorative xmlns:adec="http://schemas.microsoft.com/office/drawing/2017/decorative" val="1"/>
              </a:ext>
            </a:extLst>
          </p:cNvPr>
          <p:cNvSpPr/>
          <p:nvPr/>
        </p:nvSpPr>
        <p:spPr>
          <a:xfrm>
            <a:off x="9070974" y="5455668"/>
            <a:ext cx="3121025" cy="814144"/>
          </a:xfrm>
          <a:custGeom>
            <a:avLst/>
            <a:gdLst>
              <a:gd name="connsiteX0" fmla="*/ 0 w 3258104"/>
              <a:gd name="connsiteY0" fmla="*/ 407071 h 814144"/>
              <a:gd name="connsiteX1" fmla="*/ 0 w 3258104"/>
              <a:gd name="connsiteY1" fmla="*/ 407072 h 814144"/>
              <a:gd name="connsiteX2" fmla="*/ 0 w 3258104"/>
              <a:gd name="connsiteY2" fmla="*/ 407072 h 814144"/>
              <a:gd name="connsiteX3" fmla="*/ 407072 w 3258104"/>
              <a:gd name="connsiteY3" fmla="*/ 0 h 814144"/>
              <a:gd name="connsiteX4" fmla="*/ 3258104 w 3258104"/>
              <a:gd name="connsiteY4" fmla="*/ 0 h 814144"/>
              <a:gd name="connsiteX5" fmla="*/ 3258104 w 3258104"/>
              <a:gd name="connsiteY5" fmla="*/ 814144 h 814144"/>
              <a:gd name="connsiteX6" fmla="*/ 407072 w 3258104"/>
              <a:gd name="connsiteY6" fmla="*/ 814143 h 814144"/>
              <a:gd name="connsiteX7" fmla="*/ 8270 w 3258104"/>
              <a:gd name="connsiteY7" fmla="*/ 489111 h 814144"/>
              <a:gd name="connsiteX8" fmla="*/ 0 w 3258104"/>
              <a:gd name="connsiteY8" fmla="*/ 407072 h 814144"/>
              <a:gd name="connsiteX9" fmla="*/ 8270 w 3258104"/>
              <a:gd name="connsiteY9" fmla="*/ 325033 h 814144"/>
              <a:gd name="connsiteX10" fmla="*/ 407072 w 3258104"/>
              <a:gd name="connsiteY10" fmla="*/ 0 h 81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8104" h="814144">
                <a:moveTo>
                  <a:pt x="0" y="407071"/>
                </a:moveTo>
                <a:lnTo>
                  <a:pt x="0" y="407072"/>
                </a:lnTo>
                <a:lnTo>
                  <a:pt x="0" y="407072"/>
                </a:lnTo>
                <a:close/>
                <a:moveTo>
                  <a:pt x="407072" y="0"/>
                </a:moveTo>
                <a:lnTo>
                  <a:pt x="3258104" y="0"/>
                </a:lnTo>
                <a:lnTo>
                  <a:pt x="3258104" y="814144"/>
                </a:lnTo>
                <a:lnTo>
                  <a:pt x="407072" y="814143"/>
                </a:lnTo>
                <a:cubicBezTo>
                  <a:pt x="210355" y="814143"/>
                  <a:pt x="46228" y="674607"/>
                  <a:pt x="8270" y="489111"/>
                </a:cubicBezTo>
                <a:lnTo>
                  <a:pt x="0" y="407072"/>
                </a:lnTo>
                <a:lnTo>
                  <a:pt x="8270" y="325033"/>
                </a:lnTo>
                <a:cubicBezTo>
                  <a:pt x="46228" y="139537"/>
                  <a:pt x="210355" y="0"/>
                  <a:pt x="407072" y="0"/>
                </a:cubicBezTo>
                <a:close/>
              </a:path>
            </a:pathLst>
          </a:custGeom>
          <a:solidFill>
            <a:schemeClr val="tx2"/>
          </a:solidFill>
          <a:ln>
            <a:noFill/>
            <a:headEnd type="none" w="med" len="med"/>
            <a:tailEnd type="none" w="med" len="med"/>
          </a:ln>
          <a:effectLst>
            <a:outerShdw blurRad="381000" sx="95000" sy="950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39" name="Rectangle 138">
            <a:extLst>
              <a:ext uri="{FF2B5EF4-FFF2-40B4-BE49-F238E27FC236}">
                <a16:creationId xmlns:a16="http://schemas.microsoft.com/office/drawing/2014/main" id="{C0F3CC21-52D8-30CC-7671-D95B67DE0EF0}"/>
              </a:ext>
            </a:extLst>
          </p:cNvPr>
          <p:cNvSpPr/>
          <p:nvPr/>
        </p:nvSpPr>
        <p:spPr>
          <a:xfrm>
            <a:off x="9403398" y="5647297"/>
            <a:ext cx="2456177" cy="4308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Segoe UI Semibold"/>
                <a:ea typeface="+mn-ea"/>
                <a:cs typeface="+mn-cs"/>
              </a:rPr>
              <a:t>Will is an IT administrator at Contoso</a:t>
            </a:r>
          </a:p>
        </p:txBody>
      </p:sp>
      <p:grpSp>
        <p:nvGrpSpPr>
          <p:cNvPr id="5" name="Group 4">
            <a:extLst>
              <a:ext uri="{FF2B5EF4-FFF2-40B4-BE49-F238E27FC236}">
                <a16:creationId xmlns:a16="http://schemas.microsoft.com/office/drawing/2014/main" id="{4544BFF9-9C71-3BC3-13A1-5336C68E5A53}"/>
              </a:ext>
              <a:ext uri="{C183D7F6-B498-43B3-948B-1728B52AA6E4}">
                <adec:decorative xmlns:adec="http://schemas.microsoft.com/office/drawing/2017/decorative" val="1"/>
              </a:ext>
            </a:extLst>
          </p:cNvPr>
          <p:cNvGrpSpPr/>
          <p:nvPr/>
        </p:nvGrpSpPr>
        <p:grpSpPr>
          <a:xfrm>
            <a:off x="644610" y="5003768"/>
            <a:ext cx="534543" cy="534543"/>
            <a:chOff x="12778532" y="5665565"/>
            <a:chExt cx="534543" cy="534543"/>
          </a:xfrm>
        </p:grpSpPr>
        <p:sp>
          <p:nvSpPr>
            <p:cNvPr id="6" name="Rounded Rectangle 46">
              <a:hlinkClick r:id="rId13"/>
              <a:extLst>
                <a:ext uri="{FF2B5EF4-FFF2-40B4-BE49-F238E27FC236}">
                  <a16:creationId xmlns:a16="http://schemas.microsoft.com/office/drawing/2014/main" id="{485F1723-160D-3E3B-A755-F4C2B5B7AA1F}"/>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Picture 6" descr="A picture containing graphics, logo, symbol, electric blue&#10;&#10;Description automatically generated">
              <a:hlinkClick r:id="rId13"/>
              <a:extLst>
                <a:ext uri="{FF2B5EF4-FFF2-40B4-BE49-F238E27FC236}">
                  <a16:creationId xmlns:a16="http://schemas.microsoft.com/office/drawing/2014/main" id="{670A1D20-9BBC-933F-D2C7-826ECE6A5387}"/>
                </a:ext>
              </a:extLst>
            </p:cNvPr>
            <p:cNvPicPr>
              <a:picLocks noChangeAspect="1"/>
            </p:cNvPicPr>
            <p:nvPr/>
          </p:nvPicPr>
          <p:blipFill>
            <a:blip r:embed="rId14"/>
            <a:stretch>
              <a:fillRect/>
            </a:stretch>
          </p:blipFill>
          <p:spPr>
            <a:xfrm>
              <a:off x="12870088" y="5768479"/>
              <a:ext cx="382583" cy="371252"/>
            </a:xfrm>
            <a:prstGeom prst="rect">
              <a:avLst/>
            </a:prstGeom>
          </p:spPr>
        </p:pic>
      </p:grpSp>
    </p:spTree>
    <p:extLst>
      <p:ext uri="{BB962C8B-B14F-4D97-AF65-F5344CB8AC3E}">
        <p14:creationId xmlns:p14="http://schemas.microsoft.com/office/powerpoint/2010/main" val="223181919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FE3C6-7FCE-45A7-2A2B-124FDEEE2AE3}"/>
              </a:ext>
            </a:extLst>
          </p:cNvPr>
          <p:cNvSpPr>
            <a:spLocks noGrp="1"/>
          </p:cNvSpPr>
          <p:nvPr>
            <p:ph type="title"/>
          </p:nvPr>
        </p:nvSpPr>
        <p:spPr>
          <a:xfrm>
            <a:off x="588263" y="457200"/>
            <a:ext cx="11018520" cy="553998"/>
          </a:xfrm>
        </p:spPr>
        <p:txBody>
          <a:bodyPr vert="horz" wrap="square" lIns="0" tIns="0" rIns="0" bIns="0" rtlCol="0" anchor="t">
            <a:normAutofit/>
          </a:bodyPr>
          <a:lstStyle/>
          <a:p>
            <a:pPr defTabSz="914400"/>
            <a:r>
              <a:rPr lang="en-US">
                <a:gradFill flip="none" rotWithShape="1">
                  <a:gsLst>
                    <a:gs pos="50000">
                      <a:srgbClr val="8661C5"/>
                    </a:gs>
                    <a:gs pos="0">
                      <a:srgbClr val="3E76D4"/>
                    </a:gs>
                    <a:gs pos="100000">
                      <a:srgbClr val="C73ECC"/>
                    </a:gs>
                  </a:gsLst>
                  <a:lin ang="2700000" scaled="1"/>
                  <a:tileRect/>
                </a:gradFill>
                <a:cs typeface="+mn-cs"/>
              </a:rPr>
              <a:t>See how the apps work – Click on the icon for a demo</a:t>
            </a:r>
          </a:p>
        </p:txBody>
      </p:sp>
      <p:sp>
        <p:nvSpPr>
          <p:cNvPr id="83" name="Rectangle 82" descr="Microsoft Copilot logo">
            <a:extLst>
              <a:ext uri="{FF2B5EF4-FFF2-40B4-BE49-F238E27FC236}">
                <a16:creationId xmlns:a16="http://schemas.microsoft.com/office/drawing/2014/main" id="{A58A4ACD-D915-EDB7-4A99-865F5DC9F5D4}"/>
              </a:ext>
            </a:extLst>
          </p:cNvPr>
          <p:cNvSpPr/>
          <p:nvPr/>
        </p:nvSpPr>
        <p:spPr bwMode="auto">
          <a:xfrm>
            <a:off x="11603736" y="0"/>
            <a:ext cx="588263"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79" name="Group 78" descr="Microsoft PowerPoint Logo">
            <a:extLst>
              <a:ext uri="{FF2B5EF4-FFF2-40B4-BE49-F238E27FC236}">
                <a16:creationId xmlns:a16="http://schemas.microsoft.com/office/drawing/2014/main" id="{B458D7D5-8A5F-00A7-4088-2401CF918EC7}"/>
              </a:ext>
            </a:extLst>
          </p:cNvPr>
          <p:cNvGrpSpPr/>
          <p:nvPr/>
        </p:nvGrpSpPr>
        <p:grpSpPr>
          <a:xfrm>
            <a:off x="587375" y="1790700"/>
            <a:ext cx="1371600" cy="1371600"/>
            <a:chOff x="587375" y="1790700"/>
            <a:chExt cx="1371600" cy="1371600"/>
          </a:xfrm>
        </p:grpSpPr>
        <p:sp>
          <p:nvSpPr>
            <p:cNvPr id="19" name="Rounded Rectangle 46">
              <a:extLst>
                <a:ext uri="{FF2B5EF4-FFF2-40B4-BE49-F238E27FC236}">
                  <a16:creationId xmlns:a16="http://schemas.microsoft.com/office/drawing/2014/main" id="{D4FD7D69-418E-7125-3B1C-96CE2CFE4B05}"/>
                </a:ext>
              </a:extLst>
            </p:cNvPr>
            <p:cNvSpPr/>
            <p:nvPr/>
          </p:nvSpPr>
          <p:spPr bwMode="auto">
            <a:xfrm>
              <a:off x="5873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26" name="Picture 2" descr="Microsoft PowerPoint Logo - PNG and Vector - Logo Download">
              <a:hlinkClick r:id="rId3"/>
              <a:extLst>
                <a:ext uri="{FF2B5EF4-FFF2-40B4-BE49-F238E27FC236}">
                  <a16:creationId xmlns:a16="http://schemas.microsoft.com/office/drawing/2014/main" id="{2D3BAF22-D01F-A396-2981-235FAD211D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643" y="2057400"/>
              <a:ext cx="901064" cy="838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1" name="Group 80" descr="Microsoft Teams Logo">
            <a:extLst>
              <a:ext uri="{FF2B5EF4-FFF2-40B4-BE49-F238E27FC236}">
                <a16:creationId xmlns:a16="http://schemas.microsoft.com/office/drawing/2014/main" id="{F22735C3-F204-38F1-4991-0EF42974A250}"/>
              </a:ext>
            </a:extLst>
          </p:cNvPr>
          <p:cNvGrpSpPr/>
          <p:nvPr/>
        </p:nvGrpSpPr>
        <p:grpSpPr>
          <a:xfrm>
            <a:off x="2435225" y="1790700"/>
            <a:ext cx="1371600" cy="1371600"/>
            <a:chOff x="2435225" y="1790700"/>
            <a:chExt cx="1371600" cy="1371600"/>
          </a:xfrm>
        </p:grpSpPr>
        <p:sp>
          <p:nvSpPr>
            <p:cNvPr id="22" name="Rounded Rectangle 46">
              <a:extLst>
                <a:ext uri="{FF2B5EF4-FFF2-40B4-BE49-F238E27FC236}">
                  <a16:creationId xmlns:a16="http://schemas.microsoft.com/office/drawing/2014/main" id="{8F9347E6-ACC3-728D-74D1-ED279C8255C9}"/>
                </a:ext>
              </a:extLst>
            </p:cNvPr>
            <p:cNvSpPr/>
            <p:nvPr/>
          </p:nvSpPr>
          <p:spPr bwMode="auto">
            <a:xfrm>
              <a:off x="243522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0" name="Picture 6" descr="Microsoft Teams Logo, symbol, meaning, history, PNG">
              <a:hlinkClick r:id="rId5"/>
              <a:extLst>
                <a:ext uri="{FF2B5EF4-FFF2-40B4-BE49-F238E27FC236}">
                  <a16:creationId xmlns:a16="http://schemas.microsoft.com/office/drawing/2014/main" id="{F0BA6104-711F-5620-FF40-8AEC2D2C654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9911" r="19911"/>
            <a:stretch/>
          </p:blipFill>
          <p:spPr bwMode="auto">
            <a:xfrm>
              <a:off x="2660645" y="2046175"/>
              <a:ext cx="920760" cy="8606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2" name="Group 81" descr="Microsoft Excel Logo">
            <a:extLst>
              <a:ext uri="{FF2B5EF4-FFF2-40B4-BE49-F238E27FC236}">
                <a16:creationId xmlns:a16="http://schemas.microsoft.com/office/drawing/2014/main" id="{55D45CD8-E237-C82E-C66B-1B0DA5909269}"/>
              </a:ext>
            </a:extLst>
          </p:cNvPr>
          <p:cNvGrpSpPr/>
          <p:nvPr/>
        </p:nvGrpSpPr>
        <p:grpSpPr>
          <a:xfrm>
            <a:off x="8385175" y="1790700"/>
            <a:ext cx="1371600" cy="1371600"/>
            <a:chOff x="8385175" y="1790700"/>
            <a:chExt cx="1371600" cy="1371600"/>
          </a:xfrm>
        </p:grpSpPr>
        <p:sp>
          <p:nvSpPr>
            <p:cNvPr id="12" name="Rounded Rectangle 46">
              <a:extLst>
                <a:ext uri="{FF2B5EF4-FFF2-40B4-BE49-F238E27FC236}">
                  <a16:creationId xmlns:a16="http://schemas.microsoft.com/office/drawing/2014/main" id="{75D93D34-0A81-8F2A-26C4-192F5781BA22}"/>
                </a:ext>
              </a:extLst>
            </p:cNvPr>
            <p:cNvSpPr/>
            <p:nvPr/>
          </p:nvSpPr>
          <p:spPr bwMode="auto">
            <a:xfrm>
              <a:off x="8385175" y="1790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2" name="Picture 8" descr="Download Microsoft Excel Logo in SVG Vector or PNG File Format - Logo.wine">
              <a:hlinkClick r:id="rId7"/>
              <a:extLst>
                <a:ext uri="{FF2B5EF4-FFF2-40B4-BE49-F238E27FC236}">
                  <a16:creationId xmlns:a16="http://schemas.microsoft.com/office/drawing/2014/main" id="{AEB299AF-5C4D-96E3-1202-2E9C8ABBF196}"/>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4444" t="12592" r="24444" b="12592"/>
            <a:stretch/>
          </p:blipFill>
          <p:spPr bwMode="auto">
            <a:xfrm>
              <a:off x="8591550" y="2008655"/>
              <a:ext cx="958850" cy="93569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descr="Copilot in a loop logo">
            <a:extLst>
              <a:ext uri="{FF2B5EF4-FFF2-40B4-BE49-F238E27FC236}">
                <a16:creationId xmlns:a16="http://schemas.microsoft.com/office/drawing/2014/main" id="{FC8B1F9C-CBF2-F724-4017-A5FC4C65FAC8}"/>
              </a:ext>
              <a:ext uri="{C183D7F6-B498-43B3-948B-1728B52AA6E4}">
                <adec:decorative xmlns:adec="http://schemas.microsoft.com/office/drawing/2017/decorative" val="0"/>
              </a:ext>
            </a:extLst>
          </p:cNvPr>
          <p:cNvGrpSpPr/>
          <p:nvPr/>
        </p:nvGrpSpPr>
        <p:grpSpPr>
          <a:xfrm>
            <a:off x="10233025" y="1790700"/>
            <a:ext cx="1371600" cy="1371600"/>
            <a:chOff x="12648363" y="6739401"/>
            <a:chExt cx="534543" cy="534543"/>
          </a:xfrm>
        </p:grpSpPr>
        <p:sp>
          <p:nvSpPr>
            <p:cNvPr id="37" name="Rounded Rectangle 46">
              <a:hlinkClick r:id="rId9"/>
              <a:extLst>
                <a:ext uri="{FF2B5EF4-FFF2-40B4-BE49-F238E27FC236}">
                  <a16:creationId xmlns:a16="http://schemas.microsoft.com/office/drawing/2014/main" id="{87F4F12D-EF20-DEE9-76B4-EC33A5B0ED83}"/>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8" name="Graphic 37">
              <a:hlinkClick r:id="rId10"/>
              <a:extLst>
                <a:ext uri="{FF2B5EF4-FFF2-40B4-BE49-F238E27FC236}">
                  <a16:creationId xmlns:a16="http://schemas.microsoft.com/office/drawing/2014/main" id="{4112C742-F42A-3795-D742-4ABE44152DD5}"/>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2724341" y="6815379"/>
              <a:ext cx="382586" cy="382585"/>
            </a:xfrm>
            <a:prstGeom prst="rect">
              <a:avLst/>
            </a:prstGeom>
          </p:spPr>
        </p:pic>
      </p:grpSp>
      <p:grpSp>
        <p:nvGrpSpPr>
          <p:cNvPr id="78" name="Group 77" descr="Microsoft OneNote Logo">
            <a:extLst>
              <a:ext uri="{FF2B5EF4-FFF2-40B4-BE49-F238E27FC236}">
                <a16:creationId xmlns:a16="http://schemas.microsoft.com/office/drawing/2014/main" id="{C1AF9F90-1228-7430-F9AC-E1E92F83BFB8}"/>
              </a:ext>
            </a:extLst>
          </p:cNvPr>
          <p:cNvGrpSpPr/>
          <p:nvPr/>
        </p:nvGrpSpPr>
        <p:grpSpPr>
          <a:xfrm>
            <a:off x="587375" y="3695700"/>
            <a:ext cx="1371600" cy="1371600"/>
            <a:chOff x="587375" y="3695700"/>
            <a:chExt cx="1371600" cy="1371600"/>
          </a:xfrm>
        </p:grpSpPr>
        <p:sp>
          <p:nvSpPr>
            <p:cNvPr id="28" name="Rounded Rectangle 46">
              <a:hlinkClick r:id="rId13"/>
              <a:extLst>
                <a:ext uri="{FF2B5EF4-FFF2-40B4-BE49-F238E27FC236}">
                  <a16:creationId xmlns:a16="http://schemas.microsoft.com/office/drawing/2014/main" id="{F588757D-873E-3AA9-3DED-F7EF147C910E}"/>
                </a:ext>
              </a:extLst>
            </p:cNvPr>
            <p:cNvSpPr/>
            <p:nvPr/>
          </p:nvSpPr>
          <p:spPr bwMode="auto">
            <a:xfrm>
              <a:off x="587375" y="36957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9" name="Picture 28" descr="Onenote Icon of Flat style - Available in SVG, PNG, EPS, AI &amp; Icon fonts">
              <a:hlinkClick r:id="rId14"/>
              <a:extLst>
                <a:ext uri="{FF2B5EF4-FFF2-40B4-BE49-F238E27FC236}">
                  <a16:creationId xmlns:a16="http://schemas.microsoft.com/office/drawing/2014/main" id="{D8BC736A-9BCB-E6D0-518B-02756AD5837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82330" y="3890656"/>
              <a:ext cx="981689" cy="9816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79" descr="Microsoft Word Logo">
            <a:extLst>
              <a:ext uri="{FF2B5EF4-FFF2-40B4-BE49-F238E27FC236}">
                <a16:creationId xmlns:a16="http://schemas.microsoft.com/office/drawing/2014/main" id="{4546202E-E9F1-9441-72D3-BCE4E14C983F}"/>
              </a:ext>
            </a:extLst>
          </p:cNvPr>
          <p:cNvGrpSpPr/>
          <p:nvPr/>
        </p:nvGrpSpPr>
        <p:grpSpPr>
          <a:xfrm>
            <a:off x="2435225" y="3695700"/>
            <a:ext cx="1371600" cy="1371601"/>
            <a:chOff x="2435225" y="3695700"/>
            <a:chExt cx="1371600" cy="1371601"/>
          </a:xfrm>
        </p:grpSpPr>
        <p:sp>
          <p:nvSpPr>
            <p:cNvPr id="16" name="Rounded Rectangle 46">
              <a:extLst>
                <a:ext uri="{FF2B5EF4-FFF2-40B4-BE49-F238E27FC236}">
                  <a16:creationId xmlns:a16="http://schemas.microsoft.com/office/drawing/2014/main" id="{1AC74025-754C-2FFD-9338-3781CEF9B1C4}"/>
                </a:ext>
              </a:extLst>
            </p:cNvPr>
            <p:cNvSpPr/>
            <p:nvPr/>
          </p:nvSpPr>
          <p:spPr bwMode="auto">
            <a:xfrm>
              <a:off x="2435225" y="3695700"/>
              <a:ext cx="1371600" cy="1371601"/>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28" name="Picture 4" descr="Microsoft Word Logo - PNG and Vector - Logo Download">
              <a:hlinkClick r:id="rId16"/>
              <a:extLst>
                <a:ext uri="{FF2B5EF4-FFF2-40B4-BE49-F238E27FC236}">
                  <a16:creationId xmlns:a16="http://schemas.microsoft.com/office/drawing/2014/main" id="{FBC8EE9D-3B07-D387-7C60-4C661CB8E612}"/>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664391" y="3924867"/>
              <a:ext cx="913267" cy="9132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descr="Microsoft Outlook logo">
            <a:extLst>
              <a:ext uri="{FF2B5EF4-FFF2-40B4-BE49-F238E27FC236}">
                <a16:creationId xmlns:a16="http://schemas.microsoft.com/office/drawing/2014/main" id="{E15CB2C5-581C-2BB4-054F-02A7F52A8863}"/>
              </a:ext>
              <a:ext uri="{C183D7F6-B498-43B3-948B-1728B52AA6E4}">
                <adec:decorative xmlns:adec="http://schemas.microsoft.com/office/drawing/2017/decorative" val="0"/>
              </a:ext>
            </a:extLst>
          </p:cNvPr>
          <p:cNvGrpSpPr/>
          <p:nvPr/>
        </p:nvGrpSpPr>
        <p:grpSpPr>
          <a:xfrm>
            <a:off x="8385175" y="3695700"/>
            <a:ext cx="1371600" cy="1371600"/>
            <a:chOff x="12716386" y="5818028"/>
            <a:chExt cx="534544" cy="534543"/>
          </a:xfrm>
        </p:grpSpPr>
        <p:sp>
          <p:nvSpPr>
            <p:cNvPr id="57" name="Rounded Rectangle 46">
              <a:hlinkClick r:id="rId18"/>
              <a:extLst>
                <a:ext uri="{FF2B5EF4-FFF2-40B4-BE49-F238E27FC236}">
                  <a16:creationId xmlns:a16="http://schemas.microsoft.com/office/drawing/2014/main" id="{25A9F2DC-7757-54FD-B8F7-B00578027A19}"/>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8" name="Graphic 57">
              <a:hlinkClick r:id="rId19"/>
              <a:extLst>
                <a:ext uri="{FF2B5EF4-FFF2-40B4-BE49-F238E27FC236}">
                  <a16:creationId xmlns:a16="http://schemas.microsoft.com/office/drawing/2014/main" id="{1D0DA7FF-0180-D6DB-D56C-EB84F264B06E}"/>
                </a:ext>
                <a:ext uri="{C183D7F6-B498-43B3-948B-1728B52AA6E4}">
                  <adec:decorative xmlns:adec="http://schemas.microsoft.com/office/drawing/2017/decorative" val="1"/>
                </a:ext>
              </a:extLst>
            </p:cNvPr>
            <p:cNvPicPr>
              <a:picLocks noChangeAspect="1"/>
            </p:cNvPicPr>
            <p:nvPr/>
          </p:nvPicPr>
          <p:blipFill rotWithShape="1">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l="17485" t="22946" r="12587" b="20316"/>
            <a:stretch/>
          </p:blipFill>
          <p:spPr>
            <a:xfrm>
              <a:off x="12716386" y="5902453"/>
              <a:ext cx="485103" cy="393608"/>
            </a:xfrm>
            <a:prstGeom prst="rect">
              <a:avLst/>
            </a:prstGeom>
          </p:spPr>
        </p:pic>
      </p:grpSp>
      <p:grpSp>
        <p:nvGrpSpPr>
          <p:cNvPr id="77" name="Group 76" descr="Microsoft Copilot logo">
            <a:extLst>
              <a:ext uri="{FF2B5EF4-FFF2-40B4-BE49-F238E27FC236}">
                <a16:creationId xmlns:a16="http://schemas.microsoft.com/office/drawing/2014/main" id="{F7D96AE1-8F46-8EDF-CAB1-5C15D928866F}"/>
              </a:ext>
            </a:extLst>
          </p:cNvPr>
          <p:cNvGrpSpPr>
            <a:grpSpLocks/>
          </p:cNvGrpSpPr>
          <p:nvPr/>
        </p:nvGrpSpPr>
        <p:grpSpPr>
          <a:xfrm>
            <a:off x="10233025" y="3695700"/>
            <a:ext cx="1371600" cy="1371600"/>
            <a:chOff x="10233025" y="6032500"/>
            <a:chExt cx="1371600" cy="1371600"/>
          </a:xfrm>
        </p:grpSpPr>
        <p:sp>
          <p:nvSpPr>
            <p:cNvPr id="75" name="Rounded Rectangle 46">
              <a:extLst>
                <a:ext uri="{FF2B5EF4-FFF2-40B4-BE49-F238E27FC236}">
                  <a16:creationId xmlns:a16="http://schemas.microsoft.com/office/drawing/2014/main" id="{EE0D92AA-738D-A50C-6DAA-C2049E2717F5}"/>
                </a:ext>
              </a:extLst>
            </p:cNvPr>
            <p:cNvSpPr/>
            <p:nvPr/>
          </p:nvSpPr>
          <p:spPr bwMode="auto">
            <a:xfrm>
              <a:off x="10233025" y="6032500"/>
              <a:ext cx="1371600" cy="1371600"/>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3" name="Picture 2" descr="Microsoft Copilot logo">
              <a:hlinkClick r:id="rId22"/>
              <a:extLst>
                <a:ext uri="{FF2B5EF4-FFF2-40B4-BE49-F238E27FC236}">
                  <a16:creationId xmlns:a16="http://schemas.microsoft.com/office/drawing/2014/main" id="{34494F40-8202-0FA1-A9D9-A863FDB1A9AC}"/>
                </a:ext>
              </a:extLst>
            </p:cNvPr>
            <p:cNvPicPr>
              <a:picLocks noChangeAspect="1" noChangeArrowheads="1"/>
            </p:cNvPicPr>
            <p:nvPr/>
          </p:nvPicPr>
          <p:blipFill>
            <a:blip r:embed="rId23" cstate="print">
              <a:alphaModFix/>
              <a:extLst>
                <a:ext uri="{28A0092B-C50C-407E-A947-70E740481C1C}">
                  <a14:useLocalDpi xmlns:a14="http://schemas.microsoft.com/office/drawing/2010/main" val="0"/>
                </a:ext>
              </a:extLst>
            </a:blip>
            <a:srcRect/>
            <a:stretch>
              <a:fillRect/>
            </a:stretch>
          </p:blipFill>
          <p:spPr bwMode="auto">
            <a:xfrm>
              <a:off x="10498697" y="6298172"/>
              <a:ext cx="840256" cy="840256"/>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2">
            <a:hlinkClick r:id="rId24"/>
            <a:extLst>
              <a:ext uri="{FF2B5EF4-FFF2-40B4-BE49-F238E27FC236}">
                <a16:creationId xmlns:a16="http://schemas.microsoft.com/office/drawing/2014/main" id="{E14545E8-C292-873E-1A90-2D5E589F60A6}"/>
              </a:ext>
              <a:ext uri="{C183D7F6-B498-43B3-948B-1728B52AA6E4}">
                <adec:decorative xmlns:adec="http://schemas.microsoft.com/office/drawing/2017/decorative" val="1"/>
              </a:ext>
            </a:extLst>
          </p:cNvPr>
          <p:cNvPicPr>
            <a:picLocks noChangeAspect="1" noChangeArrowheads="1"/>
          </p:cNvPicPr>
          <p:nvPr/>
        </p:nvPicPr>
        <p:blipFill>
          <a:blip r:embed="rId25" cstate="print">
            <a:alphaModFix/>
            <a:extLst>
              <a:ext uri="{28A0092B-C50C-407E-A947-70E740481C1C}">
                <a14:useLocalDpi xmlns:a14="http://schemas.microsoft.com/office/drawing/2010/main" val="0"/>
              </a:ext>
            </a:extLst>
          </a:blip>
          <a:srcRect/>
          <a:stretch>
            <a:fillRect/>
          </a:stretch>
        </p:blipFill>
        <p:spPr bwMode="auto">
          <a:xfrm>
            <a:off x="4531844" y="1864844"/>
            <a:ext cx="3128313" cy="3128313"/>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Rounded Corners 38">
            <a:extLst>
              <a:ext uri="{FF2B5EF4-FFF2-40B4-BE49-F238E27FC236}">
                <a16:creationId xmlns:a16="http://schemas.microsoft.com/office/drawing/2014/main" id="{B66A30C4-47CB-5D35-2FE4-38A134FBC6A3}"/>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0" name="Group 39">
            <a:extLst>
              <a:ext uri="{FF2B5EF4-FFF2-40B4-BE49-F238E27FC236}">
                <a16:creationId xmlns:a16="http://schemas.microsoft.com/office/drawing/2014/main" id="{0D4F3E5E-18F5-7EED-0DB8-B1E0856C97B9}"/>
              </a:ext>
              <a:ext uri="{C183D7F6-B498-43B3-948B-1728B52AA6E4}">
                <adec:decorative xmlns:adec="http://schemas.microsoft.com/office/drawing/2017/decorative" val="1"/>
              </a:ext>
            </a:extLst>
          </p:cNvPr>
          <p:cNvGrpSpPr/>
          <p:nvPr/>
        </p:nvGrpSpPr>
        <p:grpSpPr>
          <a:xfrm>
            <a:off x="12982047" y="1795849"/>
            <a:ext cx="534543" cy="534543"/>
            <a:chOff x="5831903" y="8381781"/>
            <a:chExt cx="534543" cy="534543"/>
          </a:xfrm>
        </p:grpSpPr>
        <p:sp>
          <p:nvSpPr>
            <p:cNvPr id="41" name="Rounded Rectangle 46">
              <a:extLst>
                <a:ext uri="{FF2B5EF4-FFF2-40B4-BE49-F238E27FC236}">
                  <a16:creationId xmlns:a16="http://schemas.microsoft.com/office/drawing/2014/main" id="{C0834DB9-7EF3-C837-C0E7-4F2579C639CD}"/>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2" name="Picture 8" descr="Microsoft Excel Logo - PNG and Vector - Logo Download">
              <a:hlinkClick r:id="rId26"/>
              <a:extLst>
                <a:ext uri="{FF2B5EF4-FFF2-40B4-BE49-F238E27FC236}">
                  <a16:creationId xmlns:a16="http://schemas.microsoft.com/office/drawing/2014/main" id="{9DA114F7-B70D-9869-DBDE-98BDE5F03CD5}"/>
                </a:ext>
              </a:extLst>
            </p:cNvPr>
            <p:cNvPicPr>
              <a:picLocks noChangeArrowheads="1"/>
            </p:cNvPicPr>
            <p:nvPr/>
          </p:nvPicPr>
          <p:blipFill rotWithShape="1">
            <a:blip r:embed="rId27"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Group 42">
            <a:extLst>
              <a:ext uri="{FF2B5EF4-FFF2-40B4-BE49-F238E27FC236}">
                <a16:creationId xmlns:a16="http://schemas.microsoft.com/office/drawing/2014/main" id="{D812E39D-5DF1-3A00-C879-45C1CE42908C}"/>
              </a:ext>
              <a:ext uri="{C183D7F6-B498-43B3-948B-1728B52AA6E4}">
                <adec:decorative xmlns:adec="http://schemas.microsoft.com/office/drawing/2017/decorative" val="1"/>
              </a:ext>
            </a:extLst>
          </p:cNvPr>
          <p:cNvGrpSpPr/>
          <p:nvPr/>
        </p:nvGrpSpPr>
        <p:grpSpPr>
          <a:xfrm>
            <a:off x="12383491" y="1795849"/>
            <a:ext cx="534543" cy="534543"/>
            <a:chOff x="1047176" y="8381781"/>
            <a:chExt cx="534543" cy="534543"/>
          </a:xfrm>
        </p:grpSpPr>
        <p:sp>
          <p:nvSpPr>
            <p:cNvPr id="44" name="server_2" title="Icon of a server with a padlock in the lower right corner">
              <a:extLst>
                <a:ext uri="{FF2B5EF4-FFF2-40B4-BE49-F238E27FC236}">
                  <a16:creationId xmlns:a16="http://schemas.microsoft.com/office/drawing/2014/main" id="{D66F0E09-3026-514B-2065-D58F7C488E17}"/>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45" name="Rounded Rectangle 46">
              <a:extLst>
                <a:ext uri="{FF2B5EF4-FFF2-40B4-BE49-F238E27FC236}">
                  <a16:creationId xmlns:a16="http://schemas.microsoft.com/office/drawing/2014/main" id="{861A7D8B-99ED-ECDC-DED7-A87C61B0390F}"/>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6" name="Picture 10" descr="Microsoft Word Logo - PNG and Vector - Logo Download">
              <a:hlinkClick r:id="rId28"/>
              <a:extLst>
                <a:ext uri="{FF2B5EF4-FFF2-40B4-BE49-F238E27FC236}">
                  <a16:creationId xmlns:a16="http://schemas.microsoft.com/office/drawing/2014/main" id="{96EB53EA-4801-BA2C-DEC3-201F774EBF98}"/>
                </a:ext>
              </a:extLst>
            </p:cNvPr>
            <p:cNvPicPr>
              <a:picLocks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65956FF8-83D3-7704-4278-AB3369EBD631}"/>
              </a:ext>
              <a:ext uri="{C183D7F6-B498-43B3-948B-1728B52AA6E4}">
                <adec:decorative xmlns:adec="http://schemas.microsoft.com/office/drawing/2017/decorative" val="1"/>
              </a:ext>
            </a:extLst>
          </p:cNvPr>
          <p:cNvGrpSpPr/>
          <p:nvPr/>
        </p:nvGrpSpPr>
        <p:grpSpPr>
          <a:xfrm>
            <a:off x="12383491" y="2375761"/>
            <a:ext cx="534543" cy="534543"/>
            <a:chOff x="9021721" y="8381781"/>
            <a:chExt cx="534543" cy="534543"/>
          </a:xfrm>
        </p:grpSpPr>
        <p:sp>
          <p:nvSpPr>
            <p:cNvPr id="48" name="Rounded Rectangle 46">
              <a:extLst>
                <a:ext uri="{FF2B5EF4-FFF2-40B4-BE49-F238E27FC236}">
                  <a16:creationId xmlns:a16="http://schemas.microsoft.com/office/drawing/2014/main" id="{C4B95A4D-46C4-19EB-58D2-52119A2417EE}"/>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9" name="Picture 4" descr="Microsoft PowerPoint Logo - PNG and Vector - Logo Download">
              <a:hlinkClick r:id="rId30"/>
              <a:extLst>
                <a:ext uri="{FF2B5EF4-FFF2-40B4-BE49-F238E27FC236}">
                  <a16:creationId xmlns:a16="http://schemas.microsoft.com/office/drawing/2014/main" id="{CDB6A7F8-CEF8-9C8D-4BEA-AC494356EB05}"/>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25CCE246-2E1E-64F0-6166-29C7717EF69D}"/>
              </a:ext>
              <a:ext uri="{C183D7F6-B498-43B3-948B-1728B52AA6E4}">
                <adec:decorative xmlns:adec="http://schemas.microsoft.com/office/drawing/2017/decorative" val="1"/>
              </a:ext>
            </a:extLst>
          </p:cNvPr>
          <p:cNvGrpSpPr/>
          <p:nvPr/>
        </p:nvGrpSpPr>
        <p:grpSpPr>
          <a:xfrm>
            <a:off x="12982047" y="2375761"/>
            <a:ext cx="534543" cy="534543"/>
            <a:chOff x="4236994" y="8381781"/>
            <a:chExt cx="534543" cy="534543"/>
          </a:xfrm>
        </p:grpSpPr>
        <p:sp>
          <p:nvSpPr>
            <p:cNvPr id="51" name="Rounded Rectangle 46">
              <a:extLst>
                <a:ext uri="{FF2B5EF4-FFF2-40B4-BE49-F238E27FC236}">
                  <a16:creationId xmlns:a16="http://schemas.microsoft.com/office/drawing/2014/main" id="{58DDCF84-6386-FD71-B72E-6B010A2F6194}"/>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2" name="Picture 6" descr="Microsoft Teams Logo, symbol, meaning, history, PNG">
              <a:hlinkClick r:id="rId32"/>
              <a:extLst>
                <a:ext uri="{FF2B5EF4-FFF2-40B4-BE49-F238E27FC236}">
                  <a16:creationId xmlns:a16="http://schemas.microsoft.com/office/drawing/2014/main" id="{CBDB1401-4230-6A05-DBE4-16F7340AC799}"/>
                </a:ext>
              </a:extLst>
            </p:cNvPr>
            <p:cNvPicPr>
              <a:picLocks noChangeAspect="1" noChangeArrowheads="1"/>
            </p:cNvPicPr>
            <p:nvPr/>
          </p:nvPicPr>
          <p:blipFill rotWithShape="1">
            <a:blip r:embed="rId33"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52">
            <a:extLst>
              <a:ext uri="{FF2B5EF4-FFF2-40B4-BE49-F238E27FC236}">
                <a16:creationId xmlns:a16="http://schemas.microsoft.com/office/drawing/2014/main" id="{2D85E88A-4EA7-B078-2C7D-B88D88C6F223}"/>
              </a:ext>
              <a:ext uri="{C183D7F6-B498-43B3-948B-1728B52AA6E4}">
                <adec:decorative xmlns:adec="http://schemas.microsoft.com/office/drawing/2017/decorative" val="1"/>
              </a:ext>
            </a:extLst>
          </p:cNvPr>
          <p:cNvGrpSpPr/>
          <p:nvPr/>
        </p:nvGrpSpPr>
        <p:grpSpPr>
          <a:xfrm>
            <a:off x="12383491" y="4637792"/>
            <a:ext cx="534543" cy="534543"/>
            <a:chOff x="10616632" y="8381781"/>
            <a:chExt cx="534543" cy="534543"/>
          </a:xfrm>
        </p:grpSpPr>
        <p:sp>
          <p:nvSpPr>
            <p:cNvPr id="54" name="Rounded Rectangle 46">
              <a:extLst>
                <a:ext uri="{FF2B5EF4-FFF2-40B4-BE49-F238E27FC236}">
                  <a16:creationId xmlns:a16="http://schemas.microsoft.com/office/drawing/2014/main" id="{7729182D-2C2A-CAA4-DBFF-B48D59D20F40}"/>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5" name="Picture 2" descr="Zip Co logo SVG free download, id: 101874 - Brandlogos.net">
              <a:hlinkClick r:id="rId34"/>
              <a:extLst>
                <a:ext uri="{FF2B5EF4-FFF2-40B4-BE49-F238E27FC236}">
                  <a16:creationId xmlns:a16="http://schemas.microsoft.com/office/drawing/2014/main" id="{8D7B056E-FED3-067A-D99F-A636DA9F1736}"/>
                </a:ext>
              </a:extLst>
            </p:cNvPr>
            <p:cNvPicPr>
              <a:picLocks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58">
            <a:extLst>
              <a:ext uri="{FF2B5EF4-FFF2-40B4-BE49-F238E27FC236}">
                <a16:creationId xmlns:a16="http://schemas.microsoft.com/office/drawing/2014/main" id="{681BAEDB-384F-D3BA-D5EF-E23C13ADDB18}"/>
              </a:ext>
              <a:ext uri="{C183D7F6-B498-43B3-948B-1728B52AA6E4}">
                <adec:decorative xmlns:adec="http://schemas.microsoft.com/office/drawing/2017/decorative" val="1"/>
              </a:ext>
            </a:extLst>
          </p:cNvPr>
          <p:cNvGrpSpPr/>
          <p:nvPr/>
        </p:nvGrpSpPr>
        <p:grpSpPr>
          <a:xfrm>
            <a:off x="12982047" y="2949036"/>
            <a:ext cx="534543" cy="534543"/>
            <a:chOff x="12597814" y="5340801"/>
            <a:chExt cx="534543" cy="534543"/>
          </a:xfrm>
        </p:grpSpPr>
        <p:sp>
          <p:nvSpPr>
            <p:cNvPr id="60" name="Rounded Rectangle 46">
              <a:hlinkClick r:id="rId13"/>
              <a:extLst>
                <a:ext uri="{FF2B5EF4-FFF2-40B4-BE49-F238E27FC236}">
                  <a16:creationId xmlns:a16="http://schemas.microsoft.com/office/drawing/2014/main" id="{245828F0-4A71-48F8-5782-A4412D3141B7}"/>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1" name="Picture 60" descr="Onenote Icon of Flat style - Available in SVG, PNG, EPS, AI &amp; Icon fonts">
              <a:hlinkClick r:id="rId13"/>
              <a:extLst>
                <a:ext uri="{FF2B5EF4-FFF2-40B4-BE49-F238E27FC236}">
                  <a16:creationId xmlns:a16="http://schemas.microsoft.com/office/drawing/2014/main" id="{61397B81-94EA-BE99-3AC6-B45126230692}"/>
                </a:ext>
              </a:extLst>
            </p:cNvPr>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61">
            <a:extLst>
              <a:ext uri="{FF2B5EF4-FFF2-40B4-BE49-F238E27FC236}">
                <a16:creationId xmlns:a16="http://schemas.microsoft.com/office/drawing/2014/main" id="{82C8CEA1-84CE-357D-1DB3-3F4869BEFCBF}"/>
              </a:ext>
              <a:ext uri="{C183D7F6-B498-43B3-948B-1728B52AA6E4}">
                <adec:decorative xmlns:adec="http://schemas.microsoft.com/office/drawing/2017/decorative" val="1"/>
              </a:ext>
            </a:extLst>
          </p:cNvPr>
          <p:cNvGrpSpPr/>
          <p:nvPr/>
        </p:nvGrpSpPr>
        <p:grpSpPr>
          <a:xfrm>
            <a:off x="12982047" y="4637792"/>
            <a:ext cx="534543" cy="534543"/>
            <a:chOff x="12778532" y="5665565"/>
            <a:chExt cx="534543" cy="534543"/>
          </a:xfrm>
        </p:grpSpPr>
        <p:sp>
          <p:nvSpPr>
            <p:cNvPr id="63" name="Rounded Rectangle 46">
              <a:hlinkClick r:id="rId37"/>
              <a:extLst>
                <a:ext uri="{FF2B5EF4-FFF2-40B4-BE49-F238E27FC236}">
                  <a16:creationId xmlns:a16="http://schemas.microsoft.com/office/drawing/2014/main" id="{1ABABEB4-5A05-376D-4B3A-B2F4C4466ABB}"/>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4" name="Picture 63" descr="A picture containing graphics, logo, symbol, electric blue&#10;&#10;Description automatically generated">
              <a:hlinkClick r:id="rId37"/>
              <a:extLst>
                <a:ext uri="{FF2B5EF4-FFF2-40B4-BE49-F238E27FC236}">
                  <a16:creationId xmlns:a16="http://schemas.microsoft.com/office/drawing/2014/main" id="{32133CE5-EC98-0B21-86E1-1B17C8D4533E}"/>
                </a:ext>
              </a:extLst>
            </p:cNvPr>
            <p:cNvPicPr>
              <a:picLocks noChangeAspect="1"/>
            </p:cNvPicPr>
            <p:nvPr/>
          </p:nvPicPr>
          <p:blipFill>
            <a:blip r:embed="rId38"/>
            <a:stretch>
              <a:fillRect/>
            </a:stretch>
          </p:blipFill>
          <p:spPr>
            <a:xfrm>
              <a:off x="12870088" y="5768479"/>
              <a:ext cx="382583" cy="371252"/>
            </a:xfrm>
            <a:prstGeom prst="rect">
              <a:avLst/>
            </a:prstGeom>
          </p:spPr>
        </p:pic>
      </p:grpSp>
      <p:grpSp>
        <p:nvGrpSpPr>
          <p:cNvPr id="65" name="Group 64">
            <a:extLst>
              <a:ext uri="{FF2B5EF4-FFF2-40B4-BE49-F238E27FC236}">
                <a16:creationId xmlns:a16="http://schemas.microsoft.com/office/drawing/2014/main" id="{8B81C9EB-2E3B-B114-C6A3-2F6788757FC5}"/>
              </a:ext>
              <a:ext uri="{C183D7F6-B498-43B3-948B-1728B52AA6E4}">
                <adec:decorative xmlns:adec="http://schemas.microsoft.com/office/drawing/2017/decorative" val="1"/>
              </a:ext>
            </a:extLst>
          </p:cNvPr>
          <p:cNvGrpSpPr/>
          <p:nvPr/>
        </p:nvGrpSpPr>
        <p:grpSpPr>
          <a:xfrm>
            <a:off x="12383491" y="3766904"/>
            <a:ext cx="534543" cy="534543"/>
            <a:chOff x="12498914" y="5650593"/>
            <a:chExt cx="534543" cy="534543"/>
          </a:xfrm>
        </p:grpSpPr>
        <p:sp>
          <p:nvSpPr>
            <p:cNvPr id="66" name="Rounded Rectangle 46">
              <a:hlinkClick r:id="rId39"/>
              <a:extLst>
                <a:ext uri="{FF2B5EF4-FFF2-40B4-BE49-F238E27FC236}">
                  <a16:creationId xmlns:a16="http://schemas.microsoft.com/office/drawing/2014/main" id="{B6FB2178-CE7F-2BFF-2541-B215F24DE2FE}"/>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7" name="Picture 66" descr="Whiteboard icon in Windows 11 Color Style">
              <a:hlinkClick r:id="rId39"/>
              <a:extLst>
                <a:ext uri="{FF2B5EF4-FFF2-40B4-BE49-F238E27FC236}">
                  <a16:creationId xmlns:a16="http://schemas.microsoft.com/office/drawing/2014/main" id="{7ACD66B2-BCB9-7CAB-5FB4-D88F36A55CBD}"/>
                </a:ext>
              </a:extLst>
            </p:cNvPr>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67">
            <a:extLst>
              <a:ext uri="{FF2B5EF4-FFF2-40B4-BE49-F238E27FC236}">
                <a16:creationId xmlns:a16="http://schemas.microsoft.com/office/drawing/2014/main" id="{4E2C0D56-87C7-0992-FEAA-EAA447B51446}"/>
              </a:ext>
              <a:ext uri="{C183D7F6-B498-43B3-948B-1728B52AA6E4}">
                <adec:decorative xmlns:adec="http://schemas.microsoft.com/office/drawing/2017/decorative" val="1"/>
              </a:ext>
            </a:extLst>
          </p:cNvPr>
          <p:cNvGrpSpPr/>
          <p:nvPr/>
        </p:nvGrpSpPr>
        <p:grpSpPr>
          <a:xfrm>
            <a:off x="12982047" y="3766904"/>
            <a:ext cx="534543" cy="534543"/>
            <a:chOff x="12648363" y="6739401"/>
            <a:chExt cx="534543" cy="534543"/>
          </a:xfrm>
        </p:grpSpPr>
        <p:sp>
          <p:nvSpPr>
            <p:cNvPr id="69" name="Rounded Rectangle 46">
              <a:hlinkClick r:id="rId10"/>
              <a:extLst>
                <a:ext uri="{FF2B5EF4-FFF2-40B4-BE49-F238E27FC236}">
                  <a16:creationId xmlns:a16="http://schemas.microsoft.com/office/drawing/2014/main" id="{4A664113-0E6B-BCEA-5314-98395A218163}"/>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0" name="Graphic 69">
              <a:hlinkClick r:id="rId10"/>
              <a:extLst>
                <a:ext uri="{FF2B5EF4-FFF2-40B4-BE49-F238E27FC236}">
                  <a16:creationId xmlns:a16="http://schemas.microsoft.com/office/drawing/2014/main" id="{7C14B79D-2B44-BDB3-627E-D2EA6374E622}"/>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2724341" y="6815379"/>
              <a:ext cx="382586" cy="382585"/>
            </a:xfrm>
            <a:prstGeom prst="rect">
              <a:avLst/>
            </a:prstGeom>
          </p:spPr>
        </p:pic>
      </p:grpSp>
    </p:spTree>
    <p:extLst>
      <p:ext uri="{BB962C8B-B14F-4D97-AF65-F5344CB8AC3E}">
        <p14:creationId xmlns:p14="http://schemas.microsoft.com/office/powerpoint/2010/main" val="424390409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6">
            <a:extLst>
              <a:ext uri="{FF2B5EF4-FFF2-40B4-BE49-F238E27FC236}">
                <a16:creationId xmlns:a16="http://schemas.microsoft.com/office/drawing/2014/main" id="{FCB8F751-8F85-0823-607D-359585114A3E}"/>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4BE4FE54-2FCA-DA31-F025-85F08BAB14E4}"/>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14" name="Rounded Rectangle 15">
            <a:extLst>
              <a:ext uri="{FF2B5EF4-FFF2-40B4-BE49-F238E27FC236}">
                <a16:creationId xmlns:a16="http://schemas.microsoft.com/office/drawing/2014/main" id="{9208DB79-751A-2C64-A715-161C5173237A}"/>
              </a:ext>
              <a:ext uri="{C183D7F6-B498-43B3-948B-1728B52AA6E4}">
                <adec:decorative xmlns:adec="http://schemas.microsoft.com/office/drawing/2017/decorative" val="1"/>
              </a:ext>
            </a:extLst>
          </p:cNvPr>
          <p:cNvSpPr/>
          <p:nvPr/>
        </p:nvSpPr>
        <p:spPr>
          <a:xfrm>
            <a:off x="5481052" y="3556984"/>
            <a:ext cx="5718022" cy="1440409"/>
          </a:xfrm>
          <a:prstGeom prst="roundRect">
            <a:avLst>
              <a:gd name="adj" fmla="val 7542"/>
            </a:avLst>
          </a:prstGeom>
          <a:gradFill flip="none" rotWithShape="1">
            <a:gsLst>
              <a:gs pos="58000">
                <a:srgbClr val="FBFBFB"/>
              </a:gs>
              <a:gs pos="100000">
                <a:schemeClr val="bg1">
                  <a:lumMod val="95000"/>
                  <a:alpha val="0"/>
                </a:schemeClr>
              </a:gs>
              <a:gs pos="34000">
                <a:schemeClr val="bg1"/>
              </a:gs>
            </a:gsLst>
            <a:lin ang="18900000" scaled="1"/>
            <a:tileRect/>
          </a:gradFill>
          <a:ln w="12700">
            <a:noFill/>
            <a:headEnd type="none" w="med" len="med"/>
            <a:tailEnd type="none" w="med" len="med"/>
          </a:ln>
          <a:effectLst/>
          <a:scene3d>
            <a:camera prst="perspectiveRight" fov="2700000">
              <a:rot lat="0" lon="21594000" rev="0"/>
            </a:camera>
            <a:lightRig rig="flat" dir="t"/>
          </a:scene3d>
          <a:sp3d>
            <a:bevelT w="0" h="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vert="horz" wrap="square" lIns="0" tIns="0" rIns="0" bIns="0" rtlCol="0" anchor="t">
            <a:normAutofit/>
          </a:bodyPr>
          <a:lstStyle/>
          <a:p>
            <a:pPr defTabSz="914400"/>
            <a:r>
              <a:rPr lang="en-US">
                <a:gradFill flip="none" rotWithShape="1">
                  <a:gsLst>
                    <a:gs pos="50000">
                      <a:srgbClr val="8661C5"/>
                    </a:gs>
                    <a:gs pos="0">
                      <a:srgbClr val="3E76D4"/>
                    </a:gs>
                    <a:gs pos="100000">
                      <a:srgbClr val="C73ECC"/>
                    </a:gs>
                  </a:gsLst>
                  <a:lin ang="2700000" scaled="1"/>
                  <a:tileRect/>
                </a:gradFill>
                <a:cs typeface="+mn-cs"/>
              </a:rPr>
              <a:t>Learn how to prompt Copilot</a:t>
            </a:r>
          </a:p>
        </p:txBody>
      </p:sp>
      <p:pic>
        <p:nvPicPr>
          <p:cNvPr id="5" name="Picture 2" descr="Microsoft Copilot logo">
            <a:extLst>
              <a:ext uri="{FF2B5EF4-FFF2-40B4-BE49-F238E27FC236}">
                <a16:creationId xmlns:a16="http://schemas.microsoft.com/office/drawing/2014/main" id="{0089A48B-847C-8524-84AE-BBCB68BBB9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9DD3200-71DB-504E-65AA-F98178A7F53C}"/>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100" b="0" i="0" u="none" strike="noStrike" kern="100" cap="none" spc="0" normalizeH="0" baseline="0" noProof="0">
                <a:ln>
                  <a:noFill/>
                </a:ln>
                <a:solidFill>
                  <a:prstClr val="black"/>
                </a:solidFill>
                <a:effectLst/>
                <a:uLnTx/>
                <a:uFillTx/>
                <a:latin typeface="Segoe UI"/>
                <a:ea typeface="Aptos" panose="020B0004020202020204" pitchFamily="34" charset="0"/>
                <a:cs typeface="Times New Roman"/>
              </a:rPr>
              <a:t>Prompting Copilot is the process of giving instructions or asking questions to Copilot in natural language. You can prompt Copilot by typing your request in the Copilot window. To prompt Copilot effectively, follow the below best practices:</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Use the default prompts provided in the menu for </a:t>
            </a:r>
            <a:b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br>
            <a: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better results:</a:t>
            </a:r>
          </a:p>
          <a:p>
            <a:pPr marL="0" marR="0" lvl="0" indent="0" algn="l" defTabSz="932472" rtl="0" eaLnBrk="1" fontAlgn="base" latinLnBrk="0" hangingPunct="1">
              <a:lnSpc>
                <a:spcPct val="100000"/>
              </a:lnSpc>
              <a:spcBef>
                <a:spcPts val="400"/>
              </a:spcBef>
              <a:spcAft>
                <a:spcPts val="0"/>
              </a:spcAft>
              <a:buClrTx/>
              <a:buSzTx/>
              <a:buFontTx/>
              <a:buNone/>
              <a:tabLst/>
              <a:defRPr/>
            </a:pPr>
            <a:r>
              <a:rPr kumimoji="0" lang="en-US" sz="1000" b="0" i="0" u="none" strike="noStrike" kern="100" cap="none" spc="0" normalizeH="0" baseline="0" noProof="0">
                <a:ln>
                  <a:noFill/>
                </a:ln>
                <a:solidFill>
                  <a:prstClr val="black"/>
                </a:solidFill>
                <a:effectLst/>
                <a:uLnTx/>
                <a:uFillTx/>
                <a:latin typeface="Segoe UI"/>
                <a:ea typeface="Aptos" panose="020B0004020202020204" pitchFamily="34" charset="0"/>
                <a:cs typeface="Times New Roman"/>
              </a:rPr>
              <a:t>These prompts have been designed to provide clear instruction for Copilot to follow. You can then add more details as required.</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Use clear and specific language:</a:t>
            </a:r>
          </a:p>
          <a:p>
            <a:pPr marL="0" marR="0" lvl="0" indent="0" algn="l" defTabSz="932472" rtl="0" eaLnBrk="1" fontAlgn="base" latinLnBrk="0" hangingPunct="1">
              <a:lnSpc>
                <a:spcPct val="100000"/>
              </a:lnSpc>
              <a:spcBef>
                <a:spcPts val="400"/>
              </a:spcBef>
              <a:spcAft>
                <a:spcPts val="0"/>
              </a:spcAft>
              <a:buClrTx/>
              <a:buSzTx/>
              <a:buFontTx/>
              <a:buNone/>
              <a:tabLst/>
              <a:defRPr/>
            </a:pPr>
            <a:r>
              <a:rPr kumimoji="0" lang="en-US" sz="1000" b="0" i="0" u="none" strike="noStrike" kern="100" cap="none" spc="0" normalizeH="0" baseline="0" noProof="0">
                <a:ln>
                  <a:noFill/>
                </a:ln>
                <a:solidFill>
                  <a:prstClr val="black"/>
                </a:solidFill>
                <a:effectLst/>
                <a:uLnTx/>
                <a:uFillTx/>
                <a:latin typeface="Segoe UI"/>
                <a:ea typeface="Aptos" panose="020B0004020202020204" pitchFamily="34" charset="0"/>
                <a:cs typeface="Times New Roman"/>
              </a:rPr>
              <a:t>This helps Copilot understand your request and provide a more accurate response. For example, instead of asking “How do I write a good email?”, you can ask “How do I write a formal email requesting a meeting with a client.</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Provide as much context as possible:</a:t>
            </a:r>
          </a:p>
          <a:p>
            <a:pPr marL="0" marR="0" lvl="0" indent="0" algn="l" defTabSz="932472" rtl="0" eaLnBrk="1" fontAlgn="base" latinLnBrk="0" hangingPunct="1">
              <a:lnSpc>
                <a:spcPct val="100000"/>
              </a:lnSpc>
              <a:spcBef>
                <a:spcPts val="400"/>
              </a:spcBef>
              <a:spcAft>
                <a:spcPts val="0"/>
              </a:spcAft>
              <a:buClrTx/>
              <a:buSzTx/>
              <a:buFontTx/>
              <a:buNone/>
              <a:tabLst/>
              <a:defRPr/>
            </a:pPr>
            <a:r>
              <a:rPr kumimoji="0" lang="en-US" sz="1000" b="0" i="0" u="none" strike="noStrike" kern="100" cap="none" spc="0" normalizeH="0" baseline="0" noProof="0">
                <a:ln>
                  <a:noFill/>
                </a:ln>
                <a:solidFill>
                  <a:prstClr val="black"/>
                </a:solidFill>
                <a:effectLst/>
                <a:uLnTx/>
                <a:uFillTx/>
                <a:latin typeface="Segoe UI"/>
                <a:ea typeface="Aptos" panose="020B0004020202020204" pitchFamily="34" charset="0"/>
                <a:cs typeface="Times New Roman"/>
              </a:rPr>
              <a:t>The more information you provide, the better Copilot can tailor its response to your needs. For example, you can provide the purpose, audience, tone, and format of your document, as well as any relevant details or examples. You can also attach or link any existing documents or sources that you want Copilot to refer to. </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1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Review the Prompt guidance and Prompt elements for more information on how to use prompts effectively:</a:t>
            </a:r>
          </a:p>
          <a:p>
            <a:pPr marL="0" marR="0" lvl="0" indent="0" algn="l" defTabSz="932472" rtl="0" eaLnBrk="1" fontAlgn="base" latinLnBrk="0" hangingPunct="1">
              <a:lnSpc>
                <a:spcPct val="100000"/>
              </a:lnSpc>
              <a:spcBef>
                <a:spcPts val="400"/>
              </a:spcBef>
              <a:spcAft>
                <a:spcPts val="0"/>
              </a:spcAft>
              <a:buClrTx/>
              <a:buSzTx/>
              <a:buFontTx/>
              <a:buNone/>
              <a:tabLst/>
              <a:defRPr/>
            </a:pPr>
            <a:r>
              <a:rPr kumimoji="0" lang="en-US" sz="1000" b="0" i="0" u="none" strike="noStrike" kern="100" cap="none" spc="0" normalizeH="0" baseline="0" noProof="0">
                <a:ln>
                  <a:noFill/>
                </a:ln>
                <a:solidFill>
                  <a:prstClr val="black"/>
                </a:solidFill>
                <a:effectLst/>
                <a:uLnTx/>
                <a:uFillTx/>
                <a:latin typeface="Segoe UI"/>
                <a:ea typeface="Aptos" panose="020B0004020202020204" pitchFamily="34" charset="0"/>
                <a:cs typeface="Times New Roman"/>
              </a:rPr>
              <a:t>You can access infographic capabilities by clicking on the Help icon in the Copilot window. This infographic explains the components and structure of a good prompt, as well as tips and examples.</a:t>
            </a:r>
          </a:p>
        </p:txBody>
      </p:sp>
      <p:sp>
        <p:nvSpPr>
          <p:cNvPr id="3" name="TextBox 2">
            <a:extLst>
              <a:ext uri="{FF2B5EF4-FFF2-40B4-BE49-F238E27FC236}">
                <a16:creationId xmlns:a16="http://schemas.microsoft.com/office/drawing/2014/main" id="{537C7B7F-250F-9CA1-2341-5EC5D2FA54BC}"/>
              </a:ext>
            </a:extLst>
          </p:cNvPr>
          <p:cNvSpPr txBox="1"/>
          <p:nvPr/>
        </p:nvSpPr>
        <p:spPr>
          <a:xfrm>
            <a:off x="5605051" y="1880433"/>
            <a:ext cx="4891500" cy="33855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black"/>
                </a:solidFill>
                <a:effectLst/>
                <a:uLnTx/>
                <a:uFillTx/>
                <a:latin typeface="Segoe UI Semibold"/>
                <a:ea typeface="+mn-ea"/>
                <a:cs typeface="+mn-cs"/>
              </a:rPr>
              <a:t>If you are writing a prompt, it’s important to focus on some of the key elements below to get the best response from Copilot.</a:t>
            </a:r>
          </a:p>
        </p:txBody>
      </p:sp>
      <p:sp>
        <p:nvSpPr>
          <p:cNvPr id="15" name="Rounded Rectangle 25">
            <a:extLst>
              <a:ext uri="{FF2B5EF4-FFF2-40B4-BE49-F238E27FC236}">
                <a16:creationId xmlns:a16="http://schemas.microsoft.com/office/drawing/2014/main" id="{0FA7E97C-17B0-9325-9DC4-E31A71352B37}"/>
              </a:ext>
            </a:extLst>
          </p:cNvPr>
          <p:cNvSpPr/>
          <p:nvPr/>
        </p:nvSpPr>
        <p:spPr bwMode="auto">
          <a:xfrm>
            <a:off x="5705334" y="2460692"/>
            <a:ext cx="1297994" cy="294924"/>
          </a:xfrm>
          <a:prstGeom prst="roundRect">
            <a:avLst>
              <a:gd name="adj" fmla="val 50000"/>
            </a:avLst>
          </a:prstGeom>
          <a:solidFill>
            <a:schemeClr val="bg1"/>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78D3"/>
                </a:solidFill>
                <a:effectLst/>
                <a:uLnTx/>
                <a:uFillTx/>
                <a:latin typeface="Segoe UI Semibold"/>
                <a:ea typeface="+mn-ea"/>
                <a:cs typeface="Segoe UI Semibold" panose="020B0502040204020203" pitchFamily="34" charset="0"/>
              </a:rPr>
              <a:t>Goal</a:t>
            </a:r>
          </a:p>
        </p:txBody>
      </p:sp>
      <p:sp>
        <p:nvSpPr>
          <p:cNvPr id="21" name="TextBox 8">
            <a:extLst>
              <a:ext uri="{FF2B5EF4-FFF2-40B4-BE49-F238E27FC236}">
                <a16:creationId xmlns:a16="http://schemas.microsoft.com/office/drawing/2014/main" id="{62B98579-ADCB-A3C0-D0AD-4F96A66CEE77}"/>
              </a:ext>
            </a:extLst>
          </p:cNvPr>
          <p:cNvSpPr txBox="1"/>
          <p:nvPr/>
        </p:nvSpPr>
        <p:spPr>
          <a:xfrm>
            <a:off x="5953038" y="2835703"/>
            <a:ext cx="1506739" cy="30777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What</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response do you want from Copilot? </a:t>
            </a:r>
          </a:p>
        </p:txBody>
      </p:sp>
      <p:grpSp>
        <p:nvGrpSpPr>
          <p:cNvPr id="38" name="Group 37" descr="Arrow pointing to Generate 3-5 bullet points">
            <a:extLst>
              <a:ext uri="{FF2B5EF4-FFF2-40B4-BE49-F238E27FC236}">
                <a16:creationId xmlns:a16="http://schemas.microsoft.com/office/drawing/2014/main" id="{358A5190-F838-8FEB-2972-F2DA1B2CEA96}"/>
              </a:ext>
              <a:ext uri="{C183D7F6-B498-43B3-948B-1728B52AA6E4}">
                <adec:decorative xmlns:adec="http://schemas.microsoft.com/office/drawing/2017/decorative" val="0"/>
              </a:ext>
            </a:extLst>
          </p:cNvPr>
          <p:cNvGrpSpPr/>
          <p:nvPr/>
        </p:nvGrpSpPr>
        <p:grpSpPr>
          <a:xfrm>
            <a:off x="5832703" y="2768590"/>
            <a:ext cx="1417807" cy="905687"/>
            <a:chOff x="3771385" y="5402085"/>
            <a:chExt cx="1671567" cy="992704"/>
          </a:xfrm>
        </p:grpSpPr>
        <p:sp>
          <p:nvSpPr>
            <p:cNvPr id="39" name="Arc 38">
              <a:extLst>
                <a:ext uri="{FF2B5EF4-FFF2-40B4-BE49-F238E27FC236}">
                  <a16:creationId xmlns:a16="http://schemas.microsoft.com/office/drawing/2014/main" id="{60B31868-8262-6092-6A94-B3AECE96E700}"/>
                </a:ext>
              </a:extLst>
            </p:cNvPr>
            <p:cNvSpPr/>
            <p:nvPr/>
          </p:nvSpPr>
          <p:spPr>
            <a:xfrm>
              <a:off x="5124705" y="5913032"/>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40" name="Straight Arrow Connector 39">
              <a:extLst>
                <a:ext uri="{FF2B5EF4-FFF2-40B4-BE49-F238E27FC236}">
                  <a16:creationId xmlns:a16="http://schemas.microsoft.com/office/drawing/2014/main" id="{A54B85F1-9EDE-C4F8-5B72-A05A380A83E6}"/>
                </a:ext>
              </a:extLst>
            </p:cNvPr>
            <p:cNvCxnSpPr>
              <a:cxnSpLocks/>
            </p:cNvCxnSpPr>
            <p:nvPr/>
          </p:nvCxnSpPr>
          <p:spPr>
            <a:xfrm>
              <a:off x="5442811" y="6066481"/>
              <a:ext cx="141" cy="328308"/>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2BB5596-B29F-4202-9800-62448B070CD5}"/>
                </a:ext>
              </a:extLst>
            </p:cNvPr>
            <p:cNvCxnSpPr>
              <a:cxnSpLocks/>
            </p:cNvCxnSpPr>
            <p:nvPr/>
          </p:nvCxnSpPr>
          <p:spPr>
            <a:xfrm flipH="1" flipV="1">
              <a:off x="3923424" y="5912832"/>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42" name="Arc 41">
              <a:extLst>
                <a:ext uri="{FF2B5EF4-FFF2-40B4-BE49-F238E27FC236}">
                  <a16:creationId xmlns:a16="http://schemas.microsoft.com/office/drawing/2014/main" id="{254C38C6-21E3-C859-2325-2C02BBE51AE2}"/>
                </a:ext>
              </a:extLst>
            </p:cNvPr>
            <p:cNvSpPr/>
            <p:nvPr/>
          </p:nvSpPr>
          <p:spPr>
            <a:xfrm rot="10800000">
              <a:off x="3771385" y="5592591"/>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43" name="Straight Connector 42">
              <a:extLst>
                <a:ext uri="{FF2B5EF4-FFF2-40B4-BE49-F238E27FC236}">
                  <a16:creationId xmlns:a16="http://schemas.microsoft.com/office/drawing/2014/main" id="{7C4D7860-0A03-2EF4-52C0-65E1956AFFF5}"/>
                </a:ext>
              </a:extLst>
            </p:cNvPr>
            <p:cNvCxnSpPr>
              <a:cxnSpLocks/>
            </p:cNvCxnSpPr>
            <p:nvPr/>
          </p:nvCxnSpPr>
          <p:spPr>
            <a:xfrm>
              <a:off x="3771526" y="5402085"/>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16" name="Rounded Rectangle 26">
            <a:extLst>
              <a:ext uri="{FF2B5EF4-FFF2-40B4-BE49-F238E27FC236}">
                <a16:creationId xmlns:a16="http://schemas.microsoft.com/office/drawing/2014/main" id="{8DB58604-2788-CBB0-A54C-66157059746F}"/>
              </a:ext>
            </a:extLst>
          </p:cNvPr>
          <p:cNvSpPr/>
          <p:nvPr/>
        </p:nvSpPr>
        <p:spPr bwMode="auto">
          <a:xfrm>
            <a:off x="8388826" y="2460692"/>
            <a:ext cx="1297876" cy="294924"/>
          </a:xfrm>
          <a:prstGeom prst="roundRect">
            <a:avLst>
              <a:gd name="adj" fmla="val 50000"/>
            </a:avLst>
          </a:prstGeom>
          <a:solidFill>
            <a:schemeClr val="bg1"/>
          </a:solidFill>
          <a:ln w="15875">
            <a:solidFill>
              <a:srgbClr val="4AC5B1"/>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008575"/>
                </a:solidFill>
                <a:effectLst/>
                <a:uLnTx/>
                <a:uFillTx/>
                <a:latin typeface="Segoe UI Semibold"/>
                <a:ea typeface="+mn-ea"/>
                <a:cs typeface="Segoe UI Semibold" panose="020B0502040204020203" pitchFamily="34" charset="0"/>
              </a:rPr>
              <a:t>Context</a:t>
            </a:r>
          </a:p>
        </p:txBody>
      </p:sp>
      <p:sp>
        <p:nvSpPr>
          <p:cNvPr id="22" name="TextBox 9">
            <a:extLst>
              <a:ext uri="{FF2B5EF4-FFF2-40B4-BE49-F238E27FC236}">
                <a16:creationId xmlns:a16="http://schemas.microsoft.com/office/drawing/2014/main" id="{95AA62DF-A497-7DE2-BF1A-64D528E69196}"/>
              </a:ext>
            </a:extLst>
          </p:cNvPr>
          <p:cNvSpPr txBox="1"/>
          <p:nvPr/>
        </p:nvSpPr>
        <p:spPr>
          <a:xfrm>
            <a:off x="8599768" y="2835703"/>
            <a:ext cx="1280966" cy="307777"/>
          </a:xfrm>
          <a:prstGeom prst="rect">
            <a:avLst/>
          </a:prstGeom>
          <a:noFill/>
        </p:spPr>
        <p:txBody>
          <a:bodyPr wrap="square" lIns="0" tIns="0" rIns="0" bIns="0" rtlCol="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a:rPr>
              <a:t>Why</a:t>
            </a:r>
            <a:r>
              <a:rPr kumimoji="0" lang="en-US" sz="1000" b="0" i="0" u="none" strike="noStrike" kern="1200" cap="none" spc="0" normalizeH="0" baseline="0" noProof="0">
                <a:ln>
                  <a:noFill/>
                </a:ln>
                <a:solidFill>
                  <a:prstClr val="black"/>
                </a:solidFill>
                <a:effectLst/>
                <a:uLnTx/>
                <a:uFillTx/>
                <a:latin typeface="Segoe UI"/>
                <a:ea typeface="+mn-ea"/>
                <a:cs typeface="Segoe UI"/>
              </a:rPr>
              <a:t> do you need it and </a:t>
            </a:r>
            <a:r>
              <a:rPr kumimoji="0" lang="en-US" sz="1000" b="0" i="0" u="none" strike="noStrike" kern="1200" cap="none" spc="0" normalizeH="0" baseline="0" noProof="0">
                <a:ln>
                  <a:noFill/>
                </a:ln>
                <a:solidFill>
                  <a:prstClr val="black"/>
                </a:solidFill>
                <a:effectLst/>
                <a:uLnTx/>
                <a:uFillTx/>
                <a:latin typeface="Segoe UI"/>
                <a:ea typeface="+mn-ea"/>
                <a:cs typeface="Segoe UI Semibold"/>
              </a:rPr>
              <a:t>who</a:t>
            </a:r>
            <a:r>
              <a:rPr kumimoji="0" lang="en-US" sz="1000" b="0" i="0" u="none" strike="noStrike" kern="1200" cap="none" spc="0" normalizeH="0" baseline="0" noProof="0">
                <a:ln>
                  <a:noFill/>
                </a:ln>
                <a:solidFill>
                  <a:prstClr val="black"/>
                </a:solidFill>
                <a:effectLst/>
                <a:uLnTx/>
                <a:uFillTx/>
                <a:latin typeface="Segoe UI"/>
                <a:ea typeface="+mn-ea"/>
                <a:cs typeface="Segoe UI"/>
              </a:rPr>
              <a:t> is involved?</a:t>
            </a:r>
          </a:p>
        </p:txBody>
      </p:sp>
      <p:grpSp>
        <p:nvGrpSpPr>
          <p:cNvPr id="30" name="Group 29" descr="Arrow pointing to prepare me for a meeting with Client X to discuss their “Phase 3+”brand campaign">
            <a:extLst>
              <a:ext uri="{FF2B5EF4-FFF2-40B4-BE49-F238E27FC236}">
                <a16:creationId xmlns:a16="http://schemas.microsoft.com/office/drawing/2014/main" id="{3148881A-BA91-4F53-6CB1-60AE2F940406}"/>
              </a:ext>
              <a:ext uri="{C183D7F6-B498-43B3-948B-1728B52AA6E4}">
                <adec:decorative xmlns:adec="http://schemas.microsoft.com/office/drawing/2017/decorative" val="0"/>
              </a:ext>
            </a:extLst>
          </p:cNvPr>
          <p:cNvGrpSpPr/>
          <p:nvPr/>
        </p:nvGrpSpPr>
        <p:grpSpPr>
          <a:xfrm>
            <a:off x="8473396" y="2768589"/>
            <a:ext cx="1417807" cy="905687"/>
            <a:chOff x="3771385" y="5402085"/>
            <a:chExt cx="1671567" cy="992704"/>
          </a:xfrm>
        </p:grpSpPr>
        <p:sp>
          <p:nvSpPr>
            <p:cNvPr id="31" name="Arc 30">
              <a:extLst>
                <a:ext uri="{FF2B5EF4-FFF2-40B4-BE49-F238E27FC236}">
                  <a16:creationId xmlns:a16="http://schemas.microsoft.com/office/drawing/2014/main" id="{F77C1882-BD58-A367-7018-1C8177D1E7A7}"/>
                </a:ext>
              </a:extLst>
            </p:cNvPr>
            <p:cNvSpPr/>
            <p:nvPr/>
          </p:nvSpPr>
          <p:spPr>
            <a:xfrm>
              <a:off x="5124705" y="5913032"/>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32" name="Straight Arrow Connector 31">
              <a:extLst>
                <a:ext uri="{FF2B5EF4-FFF2-40B4-BE49-F238E27FC236}">
                  <a16:creationId xmlns:a16="http://schemas.microsoft.com/office/drawing/2014/main" id="{407FBAD7-BA14-2010-BB6C-7BF80FED146F}"/>
                </a:ext>
              </a:extLst>
            </p:cNvPr>
            <p:cNvCxnSpPr>
              <a:cxnSpLocks/>
              <a:stCxn id="62" idx="2"/>
            </p:cNvCxnSpPr>
            <p:nvPr/>
          </p:nvCxnSpPr>
          <p:spPr>
            <a:xfrm>
              <a:off x="5442811" y="6066481"/>
              <a:ext cx="141" cy="328308"/>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E085163-11BF-0382-994F-CB5025593FEE}"/>
                </a:ext>
              </a:extLst>
            </p:cNvPr>
            <p:cNvCxnSpPr>
              <a:cxnSpLocks/>
              <a:stCxn id="62" idx="0"/>
              <a:endCxn id="65" idx="0"/>
            </p:cNvCxnSpPr>
            <p:nvPr/>
          </p:nvCxnSpPr>
          <p:spPr>
            <a:xfrm flipH="1" flipV="1">
              <a:off x="3923424" y="5912832"/>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34" name="Arc 33">
              <a:extLst>
                <a:ext uri="{FF2B5EF4-FFF2-40B4-BE49-F238E27FC236}">
                  <a16:creationId xmlns:a16="http://schemas.microsoft.com/office/drawing/2014/main" id="{46BCC526-6ED0-DDEF-2B40-EB82A0C4F0FB}"/>
                </a:ext>
              </a:extLst>
            </p:cNvPr>
            <p:cNvSpPr/>
            <p:nvPr/>
          </p:nvSpPr>
          <p:spPr>
            <a:xfrm rot="10800000">
              <a:off x="3771385" y="5592591"/>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35" name="Straight Connector 34">
              <a:extLst>
                <a:ext uri="{FF2B5EF4-FFF2-40B4-BE49-F238E27FC236}">
                  <a16:creationId xmlns:a16="http://schemas.microsoft.com/office/drawing/2014/main" id="{476DC34A-D422-4553-4BD8-7C1B54C31297}"/>
                </a:ext>
              </a:extLst>
            </p:cNvPr>
            <p:cNvCxnSpPr>
              <a:cxnSpLocks/>
              <a:endCxn id="65" idx="2"/>
            </p:cNvCxnSpPr>
            <p:nvPr/>
          </p:nvCxnSpPr>
          <p:spPr>
            <a:xfrm>
              <a:off x="3771526" y="5402085"/>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23" name="TextBox 1">
            <a:extLst>
              <a:ext uri="{FF2B5EF4-FFF2-40B4-BE49-F238E27FC236}">
                <a16:creationId xmlns:a16="http://schemas.microsoft.com/office/drawing/2014/main" id="{E36B9F5A-3AD8-F2B5-D0FC-235B619DF9FE}"/>
              </a:ext>
            </a:extLst>
          </p:cNvPr>
          <p:cNvSpPr txBox="1"/>
          <p:nvPr/>
        </p:nvSpPr>
        <p:spPr>
          <a:xfrm>
            <a:off x="5629134" y="3738579"/>
            <a:ext cx="5464024" cy="1077218"/>
          </a:xfrm>
          <a:prstGeom prst="rect">
            <a:avLst/>
          </a:prstGeom>
          <a:noFill/>
        </p:spPr>
        <p:txBody>
          <a:bodyPr wrap="square" l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78D4"/>
                </a:solidFill>
                <a:effectLst/>
                <a:uLnTx/>
                <a:uFillTx/>
                <a:latin typeface="Segoe UI Semibold"/>
                <a:ea typeface="+mn-ea"/>
                <a:cs typeface="Segoe UI Semibold" panose="020B0502040204020203" pitchFamily="34" charset="0"/>
              </a:rPr>
              <a:t>Generate 3-5 bullet points </a:t>
            </a:r>
            <a:r>
              <a:rPr kumimoji="0" lang="en-US" sz="1600" b="1" i="0" u="none" strike="noStrike" kern="1200" cap="none" spc="0" normalizeH="0" baseline="0" noProof="0">
                <a:ln>
                  <a:noFill/>
                </a:ln>
                <a:solidFill>
                  <a:srgbClr val="008575"/>
                </a:solidFill>
                <a:effectLst/>
                <a:uLnTx/>
                <a:uFillTx/>
                <a:latin typeface="Segoe UI Semibold"/>
                <a:ea typeface="+mn-ea"/>
                <a:cs typeface="Segoe UI Semibold" panose="020B0502040204020203" pitchFamily="34" charset="0"/>
              </a:rPr>
              <a:t>to prepare me for a meeting with Client X to discuss their “Phase 3+” brand campaign. </a:t>
            </a:r>
            <a:r>
              <a:rPr kumimoji="0" lang="en-US" sz="1600" b="1" i="0" u="none" strike="noStrike" kern="1200" cap="none" spc="0" normalizeH="0" baseline="0" noProof="0">
                <a:ln>
                  <a:noFill/>
                </a:ln>
                <a:solidFill>
                  <a:srgbClr val="C03BC4"/>
                </a:solidFill>
                <a:effectLst/>
                <a:uLnTx/>
                <a:uFillTx/>
                <a:latin typeface="Segoe UI Semibold"/>
                <a:ea typeface="+mn-ea"/>
                <a:cs typeface="Segoe UI Semibold" panose="020B0502040204020203" pitchFamily="34" charset="0"/>
              </a:rPr>
              <a:t>Focus on Email and Teams chats since June. </a:t>
            </a:r>
            <a:r>
              <a:rPr kumimoji="0" lang="en-US" sz="16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rPr>
              <a:t>Please use simple language so I can get up to speed quickly.</a:t>
            </a:r>
          </a:p>
        </p:txBody>
      </p:sp>
      <p:grpSp>
        <p:nvGrpSpPr>
          <p:cNvPr id="44" name="Group 43" descr="Arrow pointing to Focus on Email and Teams chats since June">
            <a:extLst>
              <a:ext uri="{FF2B5EF4-FFF2-40B4-BE49-F238E27FC236}">
                <a16:creationId xmlns:a16="http://schemas.microsoft.com/office/drawing/2014/main" id="{DA287CD2-13F8-863C-819F-28A38A105E51}"/>
              </a:ext>
              <a:ext uri="{C183D7F6-B498-43B3-948B-1728B52AA6E4}">
                <adec:decorative xmlns:adec="http://schemas.microsoft.com/office/drawing/2017/decorative" val="0"/>
              </a:ext>
            </a:extLst>
          </p:cNvPr>
          <p:cNvGrpSpPr/>
          <p:nvPr/>
        </p:nvGrpSpPr>
        <p:grpSpPr>
          <a:xfrm>
            <a:off x="5317233" y="4413277"/>
            <a:ext cx="521483" cy="1274579"/>
            <a:chOff x="506362" y="6773643"/>
            <a:chExt cx="614816" cy="1678387"/>
          </a:xfrm>
        </p:grpSpPr>
        <p:sp>
          <p:nvSpPr>
            <p:cNvPr id="45" name="Arc 44">
              <a:extLst>
                <a:ext uri="{FF2B5EF4-FFF2-40B4-BE49-F238E27FC236}">
                  <a16:creationId xmlns:a16="http://schemas.microsoft.com/office/drawing/2014/main" id="{4D48E89E-55B5-85A3-8266-1A9F6AACC554}"/>
                </a:ext>
              </a:extLst>
            </p:cNvPr>
            <p:cNvSpPr/>
            <p:nvPr/>
          </p:nvSpPr>
          <p:spPr>
            <a:xfrm flipH="1" flipV="1">
              <a:off x="506363" y="7624961"/>
              <a:ext cx="318247" cy="320400"/>
            </a:xfrm>
            <a:prstGeom prst="arc">
              <a:avLst>
                <a:gd name="adj1" fmla="val 15962854"/>
                <a:gd name="adj2" fmla="val 21075271"/>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46" name="Straight Arrow Connector 45">
              <a:extLst>
                <a:ext uri="{FF2B5EF4-FFF2-40B4-BE49-F238E27FC236}">
                  <a16:creationId xmlns:a16="http://schemas.microsoft.com/office/drawing/2014/main" id="{536BF600-7792-0D9A-C310-4D761FA0F109}"/>
                </a:ext>
              </a:extLst>
            </p:cNvPr>
            <p:cNvCxnSpPr>
              <a:cxnSpLocks/>
            </p:cNvCxnSpPr>
            <p:nvPr/>
          </p:nvCxnSpPr>
          <p:spPr>
            <a:xfrm flipH="1" flipV="1">
              <a:off x="506415" y="6928681"/>
              <a:ext cx="2268" cy="883737"/>
            </a:xfrm>
            <a:prstGeom prst="straightConnector1">
              <a:avLst/>
            </a:prstGeom>
            <a:ln w="12700">
              <a:solidFill>
                <a:srgbClr val="C2C2C2"/>
              </a:solidFill>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B17FCD9-D2A7-065B-7089-39680EAA7E8B}"/>
                </a:ext>
              </a:extLst>
            </p:cNvPr>
            <p:cNvCxnSpPr>
              <a:cxnSpLocks/>
            </p:cNvCxnSpPr>
            <p:nvPr/>
          </p:nvCxnSpPr>
          <p:spPr>
            <a:xfrm>
              <a:off x="676528" y="7944636"/>
              <a:ext cx="271015" cy="667"/>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48" name="Arc 47">
              <a:extLst>
                <a:ext uri="{FF2B5EF4-FFF2-40B4-BE49-F238E27FC236}">
                  <a16:creationId xmlns:a16="http://schemas.microsoft.com/office/drawing/2014/main" id="{E50DE6C9-3832-9D69-39FC-A68FAEA7A7DC}"/>
                </a:ext>
              </a:extLst>
            </p:cNvPr>
            <p:cNvSpPr/>
            <p:nvPr/>
          </p:nvSpPr>
          <p:spPr>
            <a:xfrm rot="10800000" flipH="1" flipV="1">
              <a:off x="802930" y="7944637"/>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49" name="Straight Connector 48">
              <a:extLst>
                <a:ext uri="{FF2B5EF4-FFF2-40B4-BE49-F238E27FC236}">
                  <a16:creationId xmlns:a16="http://schemas.microsoft.com/office/drawing/2014/main" id="{320DA270-698D-B52C-95B5-776A93A0B9C7}"/>
                </a:ext>
              </a:extLst>
            </p:cNvPr>
            <p:cNvCxnSpPr>
              <a:cxnSpLocks/>
            </p:cNvCxnSpPr>
            <p:nvPr/>
          </p:nvCxnSpPr>
          <p:spPr>
            <a:xfrm flipV="1">
              <a:off x="1121178" y="8098086"/>
              <a:ext cx="0" cy="353944"/>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EBC18A1B-2501-CC6B-BCDD-BD70B5B2E744}"/>
                </a:ext>
              </a:extLst>
            </p:cNvPr>
            <p:cNvCxnSpPr>
              <a:cxnSpLocks/>
            </p:cNvCxnSpPr>
            <p:nvPr/>
          </p:nvCxnSpPr>
          <p:spPr>
            <a:xfrm flipV="1">
              <a:off x="637692" y="6773643"/>
              <a:ext cx="154429" cy="326"/>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sp>
          <p:nvSpPr>
            <p:cNvPr id="51" name="Arc 50">
              <a:extLst>
                <a:ext uri="{FF2B5EF4-FFF2-40B4-BE49-F238E27FC236}">
                  <a16:creationId xmlns:a16="http://schemas.microsoft.com/office/drawing/2014/main" id="{855E95DA-1190-C861-4CD3-F93E80E1B010}"/>
                </a:ext>
              </a:extLst>
            </p:cNvPr>
            <p:cNvSpPr/>
            <p:nvPr/>
          </p:nvSpPr>
          <p:spPr>
            <a:xfrm rot="5400000" flipH="1" flipV="1">
              <a:off x="507438" y="6772568"/>
              <a:ext cx="318247" cy="320400"/>
            </a:xfrm>
            <a:prstGeom prst="arc">
              <a:avLst>
                <a:gd name="adj1" fmla="val 16277629"/>
                <a:gd name="adj2" fmla="val 2137862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grpSp>
      <p:sp>
        <p:nvSpPr>
          <p:cNvPr id="20" name="TextBox 7">
            <a:extLst>
              <a:ext uri="{FF2B5EF4-FFF2-40B4-BE49-F238E27FC236}">
                <a16:creationId xmlns:a16="http://schemas.microsoft.com/office/drawing/2014/main" id="{CF510400-0839-84C5-CCCE-0CFF7164950B}"/>
              </a:ext>
            </a:extLst>
          </p:cNvPr>
          <p:cNvSpPr txBox="1"/>
          <p:nvPr/>
        </p:nvSpPr>
        <p:spPr>
          <a:xfrm>
            <a:off x="5953038" y="5472458"/>
            <a:ext cx="1755908" cy="30777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Which</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information sources or samples should Copilot use?</a:t>
            </a:r>
          </a:p>
        </p:txBody>
      </p:sp>
      <p:sp>
        <p:nvSpPr>
          <p:cNvPr id="18" name="Rounded Rectangle 37">
            <a:extLst>
              <a:ext uri="{FF2B5EF4-FFF2-40B4-BE49-F238E27FC236}">
                <a16:creationId xmlns:a16="http://schemas.microsoft.com/office/drawing/2014/main" id="{AE33A6F3-BADE-5D05-FD31-8E989A5BFCC3}"/>
              </a:ext>
            </a:extLst>
          </p:cNvPr>
          <p:cNvSpPr/>
          <p:nvPr/>
        </p:nvSpPr>
        <p:spPr bwMode="auto">
          <a:xfrm>
            <a:off x="5705452" y="5861212"/>
            <a:ext cx="1297876" cy="294924"/>
          </a:xfrm>
          <a:prstGeom prst="roundRect">
            <a:avLst>
              <a:gd name="adj" fmla="val 50000"/>
            </a:avLst>
          </a:prstGeom>
          <a:solidFill>
            <a:schemeClr val="bg1"/>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C03BC4"/>
                </a:solidFill>
                <a:effectLst/>
                <a:uLnTx/>
                <a:uFillTx/>
                <a:latin typeface="Segoe UI Semibold"/>
                <a:ea typeface="+mn-ea"/>
                <a:cs typeface="Segoe UI Semibold" panose="020B0502040204020203" pitchFamily="34" charset="0"/>
              </a:rPr>
              <a:t>Source</a:t>
            </a:r>
          </a:p>
        </p:txBody>
      </p:sp>
      <p:grpSp>
        <p:nvGrpSpPr>
          <p:cNvPr id="53" name="Group 52" descr="Arrow pointing to Please use simple language so I can get up to speed quickly.">
            <a:extLst>
              <a:ext uri="{FF2B5EF4-FFF2-40B4-BE49-F238E27FC236}">
                <a16:creationId xmlns:a16="http://schemas.microsoft.com/office/drawing/2014/main" id="{FA26AFE3-CCFB-146C-D8FA-334913D3F939}"/>
              </a:ext>
              <a:ext uri="{C183D7F6-B498-43B3-948B-1728B52AA6E4}">
                <adec:decorative xmlns:adec="http://schemas.microsoft.com/office/drawing/2017/decorative" val="0"/>
              </a:ext>
            </a:extLst>
          </p:cNvPr>
          <p:cNvGrpSpPr/>
          <p:nvPr/>
        </p:nvGrpSpPr>
        <p:grpSpPr>
          <a:xfrm rot="10800000" flipH="1">
            <a:off x="8473390" y="4794686"/>
            <a:ext cx="728851" cy="1057474"/>
            <a:chOff x="3769739" y="7144164"/>
            <a:chExt cx="859302" cy="1176311"/>
          </a:xfrm>
        </p:grpSpPr>
        <p:grpSp>
          <p:nvGrpSpPr>
            <p:cNvPr id="55" name="Group 54">
              <a:extLst>
                <a:ext uri="{FF2B5EF4-FFF2-40B4-BE49-F238E27FC236}">
                  <a16:creationId xmlns:a16="http://schemas.microsoft.com/office/drawing/2014/main" id="{A8DC63BB-4BAA-588D-D366-E60372A19857}"/>
                </a:ext>
              </a:extLst>
            </p:cNvPr>
            <p:cNvGrpSpPr/>
            <p:nvPr/>
          </p:nvGrpSpPr>
          <p:grpSpPr>
            <a:xfrm>
              <a:off x="4310794" y="7645759"/>
              <a:ext cx="318247" cy="674716"/>
              <a:chOff x="4310794" y="7645759"/>
              <a:chExt cx="318247" cy="674716"/>
            </a:xfrm>
          </p:grpSpPr>
          <p:sp>
            <p:nvSpPr>
              <p:cNvPr id="59" name="Arc 58">
                <a:extLst>
                  <a:ext uri="{FF2B5EF4-FFF2-40B4-BE49-F238E27FC236}">
                    <a16:creationId xmlns:a16="http://schemas.microsoft.com/office/drawing/2014/main" id="{90072CC2-9544-063B-E9F9-816FA3F9E002}"/>
                  </a:ext>
                </a:extLst>
              </p:cNvPr>
              <p:cNvSpPr/>
              <p:nvPr/>
            </p:nvSpPr>
            <p:spPr>
              <a:xfrm>
                <a:off x="4310794" y="7645759"/>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60" name="Straight Arrow Connector 59">
                <a:extLst>
                  <a:ext uri="{FF2B5EF4-FFF2-40B4-BE49-F238E27FC236}">
                    <a16:creationId xmlns:a16="http://schemas.microsoft.com/office/drawing/2014/main" id="{ADE6DB72-B6FE-3B30-6FBD-2C2CEB0DF4FE}"/>
                  </a:ext>
                </a:extLst>
              </p:cNvPr>
              <p:cNvCxnSpPr>
                <a:cxnSpLocks/>
              </p:cNvCxnSpPr>
              <p:nvPr/>
            </p:nvCxnSpPr>
            <p:spPr>
              <a:xfrm rot="10800000" flipH="1" flipV="1">
                <a:off x="4628900" y="7778586"/>
                <a:ext cx="0" cy="54188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grpSp>
        <p:cxnSp>
          <p:nvCxnSpPr>
            <p:cNvPr id="56" name="Straight Connector 55">
              <a:extLst>
                <a:ext uri="{FF2B5EF4-FFF2-40B4-BE49-F238E27FC236}">
                  <a16:creationId xmlns:a16="http://schemas.microsoft.com/office/drawing/2014/main" id="{C4170626-4AC1-285B-8C93-17B419EA0AE3}"/>
                </a:ext>
              </a:extLst>
            </p:cNvPr>
            <p:cNvCxnSpPr>
              <a:cxnSpLocks/>
            </p:cNvCxnSpPr>
            <p:nvPr/>
          </p:nvCxnSpPr>
          <p:spPr>
            <a:xfrm rot="10800000">
              <a:off x="3923719" y="7644304"/>
              <a:ext cx="546199"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57" name="Arc 56">
              <a:extLst>
                <a:ext uri="{FF2B5EF4-FFF2-40B4-BE49-F238E27FC236}">
                  <a16:creationId xmlns:a16="http://schemas.microsoft.com/office/drawing/2014/main" id="{ED6C3537-C693-A77E-330D-0625FCE252BA}"/>
                </a:ext>
              </a:extLst>
            </p:cNvPr>
            <p:cNvSpPr/>
            <p:nvPr/>
          </p:nvSpPr>
          <p:spPr>
            <a:xfrm rot="10800000">
              <a:off x="3769739" y="7326927"/>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Segoe UI"/>
                <a:ea typeface="+mn-ea"/>
                <a:cs typeface="+mn-cs"/>
              </a:endParaRPr>
            </a:p>
          </p:txBody>
        </p:sp>
        <p:cxnSp>
          <p:nvCxnSpPr>
            <p:cNvPr id="58" name="Straight Connector 57">
              <a:extLst>
                <a:ext uri="{FF2B5EF4-FFF2-40B4-BE49-F238E27FC236}">
                  <a16:creationId xmlns:a16="http://schemas.microsoft.com/office/drawing/2014/main" id="{1F294EED-AC7F-AE1B-B5CC-E9B365F382EB}"/>
                </a:ext>
              </a:extLst>
            </p:cNvPr>
            <p:cNvCxnSpPr>
              <a:cxnSpLocks/>
            </p:cNvCxnSpPr>
            <p:nvPr/>
          </p:nvCxnSpPr>
          <p:spPr>
            <a:xfrm>
              <a:off x="3769880" y="7144164"/>
              <a:ext cx="0" cy="353943"/>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19" name="TextBox 6">
            <a:extLst>
              <a:ext uri="{FF2B5EF4-FFF2-40B4-BE49-F238E27FC236}">
                <a16:creationId xmlns:a16="http://schemas.microsoft.com/office/drawing/2014/main" id="{942081B9-3B87-B651-1D7A-C68E5ECBD87F}"/>
              </a:ext>
            </a:extLst>
          </p:cNvPr>
          <p:cNvSpPr txBox="1"/>
          <p:nvPr/>
        </p:nvSpPr>
        <p:spPr>
          <a:xfrm>
            <a:off x="8599768" y="5472458"/>
            <a:ext cx="2007272" cy="307777"/>
          </a:xfrm>
          <a:prstGeom prst="rect">
            <a:avLst/>
          </a:prstGeom>
          <a:noFill/>
        </p:spPr>
        <p:txBody>
          <a:bodyPr wrap="square" lIns="0" tIns="0" rIns="0" bIns="0" rtlCol="0">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black"/>
                </a:solidFill>
                <a:effectLst/>
                <a:uLnTx/>
                <a:uFillTx/>
                <a:latin typeface="Segoe UI Semibold"/>
                <a:ea typeface="+mn-ea"/>
                <a:cs typeface="Segoe UI Semibold" panose="020B0502040204020203" pitchFamily="34" charset="0"/>
              </a:rPr>
              <a:t>How</a:t>
            </a: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 should Copilot respond</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Segoe UI" panose="020B0502040204020203" pitchFamily="34" charset="0"/>
              </a:rPr>
              <a:t>to best meet your expectations?</a:t>
            </a:r>
          </a:p>
        </p:txBody>
      </p:sp>
      <p:sp>
        <p:nvSpPr>
          <p:cNvPr id="17" name="Rounded Rectangle 34">
            <a:extLst>
              <a:ext uri="{FF2B5EF4-FFF2-40B4-BE49-F238E27FC236}">
                <a16:creationId xmlns:a16="http://schemas.microsoft.com/office/drawing/2014/main" id="{CC23824C-39FF-EBC8-B274-F5456DC93293}"/>
              </a:ext>
            </a:extLst>
          </p:cNvPr>
          <p:cNvSpPr/>
          <p:nvPr/>
        </p:nvSpPr>
        <p:spPr bwMode="auto">
          <a:xfrm>
            <a:off x="8388826" y="5872098"/>
            <a:ext cx="1297876" cy="294924"/>
          </a:xfrm>
          <a:prstGeom prst="roundRect">
            <a:avLst>
              <a:gd name="adj" fmla="val 50000"/>
            </a:avLst>
          </a:prstGeom>
          <a:solidFill>
            <a:schemeClr val="bg1">
              <a:alpha val="99000"/>
            </a:schemeClr>
          </a:solidFill>
          <a:ln w="15875">
            <a:solidFill>
              <a:srgbClr val="FFA38B"/>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36000" tIns="0" rIns="3600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CA" sz="1200" b="1" i="0" u="none" strike="noStrike" kern="1200" cap="none" spc="0" normalizeH="0" baseline="0" noProof="0">
                <a:ln>
                  <a:noFill/>
                </a:ln>
                <a:solidFill>
                  <a:srgbClr val="E25B00"/>
                </a:solidFill>
                <a:effectLst/>
                <a:uLnTx/>
                <a:uFillTx/>
                <a:latin typeface="Segoe UI Semibold"/>
                <a:ea typeface="+mn-ea"/>
                <a:cs typeface="Segoe UI Semibold" panose="020B0502040204020203" pitchFamily="34" charset="0"/>
              </a:rPr>
              <a:t>Expectations</a:t>
            </a:r>
          </a:p>
        </p:txBody>
      </p:sp>
    </p:spTree>
    <p:extLst>
      <p:ext uri="{BB962C8B-B14F-4D97-AF65-F5344CB8AC3E}">
        <p14:creationId xmlns:p14="http://schemas.microsoft.com/office/powerpoint/2010/main" val="244222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6">
            <a:extLst>
              <a:ext uri="{FF2B5EF4-FFF2-40B4-BE49-F238E27FC236}">
                <a16:creationId xmlns:a16="http://schemas.microsoft.com/office/drawing/2014/main" id="{D7152D42-649C-B46D-96B9-37D2CD8F72C7}"/>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TextBox 7">
            <a:extLst>
              <a:ext uri="{FF2B5EF4-FFF2-40B4-BE49-F238E27FC236}">
                <a16:creationId xmlns:a16="http://schemas.microsoft.com/office/drawing/2014/main" id="{A9388D53-4E48-582C-1160-2242E7B26A73}"/>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wrap="square">
            <a:sp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PowerPoint</a:t>
            </a:r>
            <a:br>
              <a:rPr lang="en-US">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sp>
        <p:nvSpPr>
          <p:cNvPr id="7" name="TextBox 6">
            <a:extLst>
              <a:ext uri="{FF2B5EF4-FFF2-40B4-BE49-F238E27FC236}">
                <a16:creationId xmlns:a16="http://schemas.microsoft.com/office/drawing/2014/main" id="{BD5BD826-5289-8BBA-EA74-FAAFE62F05E9}"/>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Turn an idea into a presentation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Turn a Word doc into a presentation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Improve an existing presentation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Prepare to give a presentation by summarizing key points and creating slide notes</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200"/>
              </a:spcBef>
              <a:spcAft>
                <a:spcPts val="0"/>
              </a:spcAft>
              <a:buClrTx/>
              <a:buSzTx/>
              <a:buFont typeface="Arial" panose="020B0604020202020204" pitchFamily="34" charset="0"/>
              <a:buChar char="•"/>
              <a:tabLst/>
              <a:defRPr/>
            </a:pPr>
            <a:r>
              <a:rPr kumimoji="0" lang="en-US" sz="1050" b="0" i="0" u="none" strike="noStrike" kern="100" cap="none" spc="0" normalizeH="0" baseline="0" noProof="0">
                <a:ln>
                  <a:noFill/>
                </a:ln>
                <a:solidFill>
                  <a:prstClr val="black"/>
                </a:solidFill>
                <a:effectLst/>
                <a:uLnTx/>
                <a:uFillTx/>
                <a:latin typeface="Segoe UI"/>
                <a:ea typeface="+mn-ea"/>
                <a:cs typeface="Times New Roman"/>
              </a:rPr>
              <a:t>Create</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Create a presentation from a description</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Create a presentation from a Word document URL</a:t>
            </a:r>
          </a:p>
          <a:p>
            <a:pPr marL="209550" marR="0" lvl="0" indent="-152400" algn="l" defTabSz="932472" rtl="0" eaLnBrk="1" fontAlgn="base" latinLnBrk="0" hangingPunct="1">
              <a:lnSpc>
                <a:spcPct val="100000"/>
              </a:lnSpc>
              <a:spcBef>
                <a:spcPts val="200"/>
              </a:spcBef>
              <a:spcAft>
                <a:spcPts val="0"/>
              </a:spcAft>
              <a:buClrTx/>
              <a:buSzTx/>
              <a:buFont typeface="Arial" panose="020B0604020202020204" pitchFamily="34" charset="0"/>
              <a:buChar char="•"/>
              <a:tabLst/>
              <a:defRPr/>
            </a:pPr>
            <a:r>
              <a:rPr kumimoji="0" lang="en-US" sz="1050" b="0" i="0" u="none" strike="noStrike" kern="100" cap="none" spc="0" normalizeH="0" baseline="0" noProof="0">
                <a:ln>
                  <a:noFill/>
                </a:ln>
                <a:solidFill>
                  <a:prstClr val="black"/>
                </a:solidFill>
                <a:effectLst/>
                <a:uLnTx/>
                <a:uFillTx/>
                <a:latin typeface="Segoe UI"/>
                <a:ea typeface="+mn-ea"/>
                <a:cs typeface="Times New Roman"/>
              </a:rPr>
              <a:t>Refine (Edit)</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Add a slide about a topic</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Add an image based on a description</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Change the text format</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Organize the presentation by adding an agenda and creating Sections</a:t>
            </a:r>
          </a:p>
          <a:p>
            <a:pPr marL="209550" marR="0" lvl="0" indent="-152400" algn="l" defTabSz="932472" rtl="0" eaLnBrk="1" fontAlgn="base" latinLnBrk="0" hangingPunct="1">
              <a:lnSpc>
                <a:spcPct val="100000"/>
              </a:lnSpc>
              <a:spcBef>
                <a:spcPts val="200"/>
              </a:spcBef>
              <a:spcAft>
                <a:spcPts val="0"/>
              </a:spcAft>
              <a:buClrTx/>
              <a:buSzTx/>
              <a:buFont typeface="Arial" panose="020B0604020202020204" pitchFamily="34" charset="0"/>
              <a:buChar char="•"/>
              <a:tabLst/>
              <a:defRPr/>
            </a:pPr>
            <a:r>
              <a:rPr kumimoji="0" lang="en-US" sz="1050" b="0" i="0" u="none" strike="noStrike" kern="100" cap="none" spc="0" normalizeH="0" baseline="0" noProof="0">
                <a:ln>
                  <a:noFill/>
                </a:ln>
                <a:solidFill>
                  <a:prstClr val="black"/>
                </a:solidFill>
                <a:effectLst/>
                <a:uLnTx/>
                <a:uFillTx/>
                <a:latin typeface="Segoe UI"/>
                <a:ea typeface="+mn-ea"/>
                <a:cs typeface="Times New Roman"/>
              </a:rPr>
              <a:t>Summarize (Organize)</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Create a summary</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Show key slides – Provides a list of slides with important information</a:t>
            </a:r>
          </a:p>
          <a:p>
            <a:pPr marL="209550" marR="0" lvl="0" indent="-152400" algn="l" defTabSz="932472" rtl="0" eaLnBrk="1" fontAlgn="base" latinLnBrk="0" hangingPunct="1">
              <a:lnSpc>
                <a:spcPct val="100000"/>
              </a:lnSpc>
              <a:spcBef>
                <a:spcPts val="200"/>
              </a:spcBef>
              <a:spcAft>
                <a:spcPts val="0"/>
              </a:spcAft>
              <a:buClrTx/>
              <a:buSzTx/>
              <a:buFont typeface="Arial" panose="020B0604020202020204" pitchFamily="34" charset="0"/>
              <a:buChar char="•"/>
              <a:tabLst/>
              <a:defRPr/>
            </a:pPr>
            <a:r>
              <a:rPr kumimoji="0" lang="en-US" sz="1050" b="0" i="0" u="none" strike="noStrike" kern="100" cap="none" spc="0" normalizeH="0" baseline="0" noProof="0">
                <a:ln>
                  <a:noFill/>
                </a:ln>
                <a:solidFill>
                  <a:prstClr val="black"/>
                </a:solidFill>
                <a:effectLst/>
                <a:uLnTx/>
                <a:uFillTx/>
                <a:latin typeface="Segoe UI"/>
                <a:ea typeface="+mn-ea"/>
                <a:cs typeface="Times New Roman"/>
              </a:rPr>
              <a:t>Discover (Understand)</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Show action items and next steps</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Ask questions about the presentation</a:t>
            </a:r>
          </a:p>
          <a:p>
            <a:pPr marL="209550" marR="0" lvl="0" indent="-152400" algn="l" defTabSz="932472" rtl="0" eaLnBrk="1" fontAlgn="base" latinLnBrk="0" hangingPunct="1">
              <a:lnSpc>
                <a:spcPct val="100000"/>
              </a:lnSpc>
              <a:spcBef>
                <a:spcPts val="200"/>
              </a:spcBef>
              <a:spcAft>
                <a:spcPts val="0"/>
              </a:spcAft>
              <a:buClrTx/>
              <a:buSzTx/>
              <a:buFont typeface="Arial" panose="020B0604020202020204" pitchFamily="34" charset="0"/>
              <a:buChar char="•"/>
              <a:tabLst/>
              <a:defRPr/>
            </a:pPr>
            <a:r>
              <a:rPr kumimoji="0" lang="en-US" sz="1050" b="0" i="0" u="none" strike="noStrike" kern="100" cap="none" spc="0" normalizeH="0" baseline="0" noProof="0">
                <a:ln>
                  <a:noFill/>
                </a:ln>
                <a:solidFill>
                  <a:prstClr val="black"/>
                </a:solidFill>
                <a:effectLst/>
                <a:uLnTx/>
                <a:uFillTx/>
                <a:latin typeface="Segoe UI"/>
                <a:ea typeface="+mn-ea"/>
                <a:cs typeface="Times New Roman"/>
              </a:rPr>
              <a:t>Command (Ask)</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Reformat text</a:t>
            </a:r>
          </a:p>
          <a:p>
            <a:pPr marL="457200" marR="0" lvl="1" indent="-144463" algn="l" defTabSz="914400" rtl="0" eaLnBrk="1" fontAlgn="auto" latinLnBrk="0" hangingPunct="1">
              <a:lnSpc>
                <a:spcPct val="100000"/>
              </a:lnSpc>
              <a:spcBef>
                <a:spcPts val="200"/>
              </a:spcBef>
              <a:spcAft>
                <a:spcPts val="0"/>
              </a:spcAft>
              <a:buClrTx/>
              <a:buSzTx/>
              <a:buFont typeface="Segoe UI" panose="020B0502040204020203" pitchFamily="34" charset="0"/>
              <a:buChar char="–"/>
              <a:tabLst/>
              <a:defRPr/>
            </a:pPr>
            <a:r>
              <a:rPr kumimoji="0" lang="en-US" sz="900" b="0" i="0" u="none" strike="noStrike" kern="100" cap="none" spc="0" normalizeH="0" baseline="0" noProof="0">
                <a:ln>
                  <a:noFill/>
                </a:ln>
                <a:solidFill>
                  <a:prstClr val="black"/>
                </a:solidFill>
                <a:effectLst/>
                <a:uLnTx/>
                <a:uFillTx/>
                <a:latin typeface="Segoe UI"/>
                <a:ea typeface="+mn-ea"/>
                <a:cs typeface="Times New Roman"/>
              </a:rPr>
              <a:t>Create a new slide</a:t>
            </a:r>
            <a:endParaRPr kumimoji="0" lang="en-US" sz="1000" b="0" i="0" u="none" strike="noStrike" kern="100" cap="none" spc="0" normalizeH="0" baseline="0" noProof="0">
              <a:ln>
                <a:noFill/>
              </a:ln>
              <a:solidFill>
                <a:prstClr val="black"/>
              </a:solidFill>
              <a:effectLst/>
              <a:uLnTx/>
              <a:uFillTx/>
              <a:latin typeface="Segoe UI"/>
              <a:ea typeface="+mn-ea"/>
              <a:cs typeface="Times New Roman"/>
            </a:endParaRPr>
          </a:p>
        </p:txBody>
      </p:sp>
      <p:pic>
        <p:nvPicPr>
          <p:cNvPr id="11" name="Picture 10" descr="Screenshot of Copilot in PowerPoint">
            <a:extLst>
              <a:ext uri="{FF2B5EF4-FFF2-40B4-BE49-F238E27FC236}">
                <a16:creationId xmlns:a16="http://schemas.microsoft.com/office/drawing/2014/main" id="{0C521433-0441-BF65-A088-6FFBE414B1C1}"/>
              </a:ext>
            </a:extLst>
          </p:cNvPr>
          <p:cNvPicPr>
            <a:picLocks noChangeAspect="1"/>
          </p:cNvPicPr>
          <p:nvPr/>
        </p:nvPicPr>
        <p:blipFill>
          <a:blip r:embed="rId3"/>
          <a:stretch>
            <a:fillRect/>
          </a:stretch>
        </p:blipFill>
        <p:spPr>
          <a:xfrm>
            <a:off x="5103683" y="1723137"/>
            <a:ext cx="1927037" cy="4420507"/>
          </a:xfrm>
          <a:prstGeom prst="roundRect">
            <a:avLst>
              <a:gd name="adj" fmla="val 3629"/>
            </a:avLst>
          </a:prstGeom>
          <a:ln w="6350">
            <a:solidFill>
              <a:schemeClr val="bg1">
                <a:lumMod val="75000"/>
              </a:schemeClr>
            </a:solidFill>
          </a:ln>
        </p:spPr>
      </p:pic>
      <p:sp>
        <p:nvSpPr>
          <p:cNvPr id="36" name="Rectangle: Rounded Corners 35" descr="Emphasis on the Prompts section with the following:&#10;Create, &#10;Understand&#10;Edit&#10;Ask and &#10;View more prompts">
            <a:extLst>
              <a:ext uri="{FF2B5EF4-FFF2-40B4-BE49-F238E27FC236}">
                <a16:creationId xmlns:a16="http://schemas.microsoft.com/office/drawing/2014/main" id="{1AC578B6-5C09-7744-55F7-C186F4827296}"/>
              </a:ext>
              <a:ext uri="{C183D7F6-B498-43B3-948B-1728B52AA6E4}">
                <adec:decorative xmlns:adec="http://schemas.microsoft.com/office/drawing/2017/decorative" val="0"/>
              </a:ext>
            </a:extLst>
          </p:cNvPr>
          <p:cNvSpPr/>
          <p:nvPr/>
        </p:nvSpPr>
        <p:spPr bwMode="auto">
          <a:xfrm>
            <a:off x="5314156" y="4249046"/>
            <a:ext cx="1620044" cy="1310379"/>
          </a:xfrm>
          <a:prstGeom prst="roundRect">
            <a:avLst>
              <a:gd name="adj" fmla="val 3231"/>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7" name="Rectangle: Rounded Corners 36">
            <a:extLst>
              <a:ext uri="{FF2B5EF4-FFF2-40B4-BE49-F238E27FC236}">
                <a16:creationId xmlns:a16="http://schemas.microsoft.com/office/drawing/2014/main" id="{0B03FBB0-CB37-CF85-3ACA-E1B645BABC0D}"/>
              </a:ext>
              <a:ext uri="{C183D7F6-B498-43B3-948B-1728B52AA6E4}">
                <adec:decorative xmlns:adec="http://schemas.microsoft.com/office/drawing/2017/decorative" val="1"/>
              </a:ext>
            </a:extLst>
          </p:cNvPr>
          <p:cNvSpPr/>
          <p:nvPr/>
        </p:nvSpPr>
        <p:spPr bwMode="auto">
          <a:xfrm>
            <a:off x="6317456" y="5845969"/>
            <a:ext cx="190019" cy="201734"/>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6" name="Picture 5" descr="Screenshot of Copilot in PowerPoint">
            <a:extLst>
              <a:ext uri="{FF2B5EF4-FFF2-40B4-BE49-F238E27FC236}">
                <a16:creationId xmlns:a16="http://schemas.microsoft.com/office/drawing/2014/main" id="{EDCCC319-AC7A-E224-AC7E-4428614B1079}"/>
              </a:ext>
            </a:extLst>
          </p:cNvPr>
          <p:cNvPicPr>
            <a:picLocks noChangeAspect="1"/>
          </p:cNvPicPr>
          <p:nvPr/>
        </p:nvPicPr>
        <p:blipFill>
          <a:blip r:embed="rId4"/>
          <a:stretch>
            <a:fillRect/>
          </a:stretch>
        </p:blipFill>
        <p:spPr>
          <a:xfrm>
            <a:off x="7194613" y="1723137"/>
            <a:ext cx="1647764" cy="3828485"/>
          </a:xfrm>
          <a:prstGeom prst="roundRect">
            <a:avLst>
              <a:gd name="adj" fmla="val 3994"/>
            </a:avLst>
          </a:prstGeom>
          <a:ln w="6350">
            <a:solidFill>
              <a:schemeClr val="bg1">
                <a:lumMod val="75000"/>
              </a:schemeClr>
            </a:solidFill>
          </a:ln>
        </p:spPr>
      </p:pic>
      <p:sp>
        <p:nvSpPr>
          <p:cNvPr id="33" name="Rectangle: Rounded Corners 32" descr="Emphasis on Create Presentation from File,&#10;Summarize this presentation and &#10;Organize this presentation">
            <a:extLst>
              <a:ext uri="{FF2B5EF4-FFF2-40B4-BE49-F238E27FC236}">
                <a16:creationId xmlns:a16="http://schemas.microsoft.com/office/drawing/2014/main" id="{36115C7E-F79E-D2BF-30C3-666ADD757454}"/>
              </a:ext>
              <a:ext uri="{C183D7F6-B498-43B3-948B-1728B52AA6E4}">
                <adec:decorative xmlns:adec="http://schemas.microsoft.com/office/drawing/2017/decorative" val="0"/>
              </a:ext>
            </a:extLst>
          </p:cNvPr>
          <p:cNvSpPr/>
          <p:nvPr/>
        </p:nvSpPr>
        <p:spPr bwMode="auto">
          <a:xfrm>
            <a:off x="7369969" y="2431257"/>
            <a:ext cx="1352550" cy="685800"/>
          </a:xfrm>
          <a:prstGeom prst="roundRect">
            <a:avLst>
              <a:gd name="adj" fmla="val 6690"/>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2" name="TextBox 31">
            <a:extLst>
              <a:ext uri="{FF2B5EF4-FFF2-40B4-BE49-F238E27FC236}">
                <a16:creationId xmlns:a16="http://schemas.microsoft.com/office/drawing/2014/main" id="{FABE0412-DEAC-6856-6F4E-26EE0839F9DC}"/>
              </a:ext>
            </a:extLst>
          </p:cNvPr>
          <p:cNvSpPr txBox="1">
            <a:spLocks/>
          </p:cNvSpPr>
          <p:nvPr/>
        </p:nvSpPr>
        <p:spPr>
          <a:xfrm>
            <a:off x="9194800" y="2314456"/>
            <a:ext cx="2068420" cy="919401"/>
          </a:xfrm>
          <a:prstGeom prst="roundRect">
            <a:avLst>
              <a:gd name="adj" fmla="val 8379"/>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Select a predefined prompt in the Copilot sidebar. You can then add more context</a:t>
            </a:r>
          </a:p>
        </p:txBody>
      </p:sp>
      <p:sp>
        <p:nvSpPr>
          <p:cNvPr id="35" name="Rectangle: Rounded Corners 34" descr="Emphasis on the ask a question or make a request section in the screenshot">
            <a:extLst>
              <a:ext uri="{FF2B5EF4-FFF2-40B4-BE49-F238E27FC236}">
                <a16:creationId xmlns:a16="http://schemas.microsoft.com/office/drawing/2014/main" id="{D65B3CCF-E904-C6F3-3021-63CE280B8E17}"/>
              </a:ext>
              <a:ext uri="{C183D7F6-B498-43B3-948B-1728B52AA6E4}">
                <adec:decorative xmlns:adec="http://schemas.microsoft.com/office/drawing/2017/decorative" val="0"/>
              </a:ext>
            </a:extLst>
          </p:cNvPr>
          <p:cNvSpPr/>
          <p:nvPr/>
        </p:nvSpPr>
        <p:spPr bwMode="auto">
          <a:xfrm>
            <a:off x="7365206" y="5000755"/>
            <a:ext cx="1362075" cy="416019"/>
          </a:xfrm>
          <a:prstGeom prst="roundRect">
            <a:avLst>
              <a:gd name="adj" fmla="val 4175"/>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4" name="TextBox 33">
            <a:extLst>
              <a:ext uri="{FF2B5EF4-FFF2-40B4-BE49-F238E27FC236}">
                <a16:creationId xmlns:a16="http://schemas.microsoft.com/office/drawing/2014/main" id="{683D7B07-972B-EB5A-367B-47423E4F24DF}"/>
              </a:ext>
            </a:extLst>
          </p:cNvPr>
          <p:cNvSpPr txBox="1">
            <a:spLocks/>
          </p:cNvSpPr>
          <p:nvPr/>
        </p:nvSpPr>
        <p:spPr>
          <a:xfrm>
            <a:off x="9194800" y="4404256"/>
            <a:ext cx="2068420" cy="1064776"/>
          </a:xfrm>
          <a:prstGeom prst="roundRect">
            <a:avLst>
              <a:gd name="adj" fmla="val 7143"/>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Ask general knowledge questions or ask for creative ideas. You’ll need to review any content for factual mistakes</a:t>
            </a:r>
          </a:p>
        </p:txBody>
      </p:sp>
      <p:grpSp>
        <p:nvGrpSpPr>
          <p:cNvPr id="27" name="Group 26" descr="Arrow pointing to the book icon in the Ask a question or make a request section in the screenshot &#10;Click on the Prompt Guide icon to show the prompts to edit a slide or learn about the presentation&#10;">
            <a:extLst>
              <a:ext uri="{FF2B5EF4-FFF2-40B4-BE49-F238E27FC236}">
                <a16:creationId xmlns:a16="http://schemas.microsoft.com/office/drawing/2014/main" id="{6CC4FBC3-F79E-63EB-A6DE-636556EF3549}"/>
              </a:ext>
            </a:extLst>
          </p:cNvPr>
          <p:cNvGrpSpPr/>
          <p:nvPr/>
        </p:nvGrpSpPr>
        <p:grpSpPr>
          <a:xfrm>
            <a:off x="6507475" y="5639934"/>
            <a:ext cx="4755745" cy="715089"/>
            <a:chOff x="15950651" y="5545232"/>
            <a:chExt cx="4755745" cy="715089"/>
          </a:xfrm>
        </p:grpSpPr>
        <p:grpSp>
          <p:nvGrpSpPr>
            <p:cNvPr id="10" name="Group 9">
              <a:extLst>
                <a:ext uri="{FF2B5EF4-FFF2-40B4-BE49-F238E27FC236}">
                  <a16:creationId xmlns:a16="http://schemas.microsoft.com/office/drawing/2014/main" id="{8B3BDB10-73A8-7417-504F-E7B032D4F6F4}"/>
                </a:ext>
                <a:ext uri="{C183D7F6-B498-43B3-948B-1728B52AA6E4}">
                  <adec:decorative xmlns:adec="http://schemas.microsoft.com/office/drawing/2017/decorative" val="1"/>
                </a:ext>
              </a:extLst>
            </p:cNvPr>
            <p:cNvGrpSpPr/>
            <p:nvPr/>
          </p:nvGrpSpPr>
          <p:grpSpPr>
            <a:xfrm>
              <a:off x="15950651" y="5545232"/>
              <a:ext cx="4755745" cy="715089"/>
              <a:chOff x="6678788" y="5697641"/>
              <a:chExt cx="4755745" cy="715089"/>
            </a:xfrm>
          </p:grpSpPr>
          <p:sp>
            <p:nvSpPr>
              <p:cNvPr id="38" name="TextBox 37">
                <a:extLst>
                  <a:ext uri="{FF2B5EF4-FFF2-40B4-BE49-F238E27FC236}">
                    <a16:creationId xmlns:a16="http://schemas.microsoft.com/office/drawing/2014/main" id="{0F828C84-C5C0-1E0F-36AB-B0400C8CC33A}"/>
                  </a:ext>
                </a:extLst>
              </p:cNvPr>
              <p:cNvSpPr txBox="1">
                <a:spLocks/>
              </p:cNvSpPr>
              <p:nvPr/>
            </p:nvSpPr>
            <p:spPr>
              <a:xfrm>
                <a:off x="8578851" y="5697641"/>
                <a:ext cx="2855682" cy="715089"/>
              </a:xfrm>
              <a:prstGeom prst="roundRect">
                <a:avLst>
                  <a:gd name="adj" fmla="val 10673"/>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Prompt Guide </a:t>
                </a:r>
                <a:r>
                  <a:rPr kumimoji="0" lang="en-US" sz="1200" b="0" i="0" u="none" strike="noStrike" kern="1200" cap="none" spc="0" normalizeH="0" baseline="0" noProof="0">
                    <a:ln>
                      <a:noFill/>
                    </a:ln>
                    <a:solidFill>
                      <a:prstClr val="black"/>
                    </a:solidFill>
                    <a:effectLst/>
                    <a:uLnTx/>
                    <a:uFillTx/>
                    <a:latin typeface="Segoe UI"/>
                    <a:ea typeface="+mn-ea"/>
                    <a:cs typeface="Segoe UI"/>
                  </a:rPr>
                  <a:t>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____ to show the prompts to edit a slide or learn about the presentation</a:t>
                </a:r>
              </a:p>
            </p:txBody>
          </p:sp>
          <p:cxnSp>
            <p:nvCxnSpPr>
              <p:cNvPr id="40" name="Straight Arrow Connector 39">
                <a:extLst>
                  <a:ext uri="{FF2B5EF4-FFF2-40B4-BE49-F238E27FC236}">
                    <a16:creationId xmlns:a16="http://schemas.microsoft.com/office/drawing/2014/main" id="{D4FB8BFF-14DC-96C5-233F-F11C9D60F6C5}"/>
                  </a:ext>
                </a:extLst>
              </p:cNvPr>
              <p:cNvCxnSpPr>
                <a:cxnSpLocks/>
              </p:cNvCxnSpPr>
              <p:nvPr/>
            </p:nvCxnSpPr>
            <p:spPr>
              <a:xfrm flipH="1">
                <a:off x="6678788" y="6003791"/>
                <a:ext cx="2001525" cy="0"/>
              </a:xfrm>
              <a:prstGeom prst="straightConnector1">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pic>
          <p:nvPicPr>
            <p:cNvPr id="15" name="Picture 14">
              <a:extLst>
                <a:ext uri="{FF2B5EF4-FFF2-40B4-BE49-F238E27FC236}">
                  <a16:creationId xmlns:a16="http://schemas.microsoft.com/office/drawing/2014/main" id="{D87EFAA8-C1D7-AF75-C595-CAEEAAB9703D}"/>
                </a:ext>
              </a:extLst>
            </p:cNvPr>
            <p:cNvPicPr>
              <a:picLocks noChangeAspect="1"/>
            </p:cNvPicPr>
            <p:nvPr/>
          </p:nvPicPr>
          <p:blipFill>
            <a:blip r:embed="rId5"/>
            <a:stretch>
              <a:fillRect/>
            </a:stretch>
          </p:blipFill>
          <p:spPr>
            <a:xfrm>
              <a:off x="17951382" y="5771689"/>
              <a:ext cx="263139" cy="263139"/>
            </a:xfrm>
            <a:prstGeom prst="rect">
              <a:avLst/>
            </a:prstGeom>
          </p:spPr>
        </p:pic>
      </p:grpSp>
    </p:spTree>
    <p:extLst>
      <p:ext uri="{BB962C8B-B14F-4D97-AF65-F5344CB8AC3E}">
        <p14:creationId xmlns:p14="http://schemas.microsoft.com/office/powerpoint/2010/main" val="5502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right)">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3" grpId="0" animBg="1"/>
      <p:bldP spid="32" grpId="0" animBg="1"/>
      <p:bldP spid="35" grpId="0" animBg="1"/>
      <p:bldP spid="3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0F009-3720-0458-A6D6-A3EC8240D0B5}"/>
              </a:ext>
            </a:extLst>
          </p:cNvPr>
          <p:cNvSpPr>
            <a:spLocks noGrp="1"/>
          </p:cNvSpPr>
          <p:nvPr>
            <p:ph type="title"/>
          </p:nvPr>
        </p:nvSpPr>
        <p:spPr/>
        <p:txBody>
          <a:bodyPr/>
          <a:lstStyle/>
          <a:p>
            <a:r>
              <a:rPr lang="en-US" sz="3200">
                <a:gradFill flip="none" rotWithShape="1">
                  <a:gsLst>
                    <a:gs pos="50000">
                      <a:srgbClr val="8661C5"/>
                    </a:gs>
                    <a:gs pos="0">
                      <a:srgbClr val="3E76D4"/>
                    </a:gs>
                    <a:gs pos="100000">
                      <a:srgbClr val="C73ECC"/>
                    </a:gs>
                  </a:gsLst>
                  <a:lin ang="2700000" scaled="1"/>
                  <a:tileRect/>
                </a:gradFill>
                <a:cs typeface="+mn-cs"/>
              </a:rPr>
              <a:t>Find more PowerPoint prompts to try in </a:t>
            </a:r>
            <a:r>
              <a:rPr lang="en-US" sz="3200">
                <a:solidFill>
                  <a:srgbClr val="0070C0"/>
                </a:solidFill>
                <a:hlinkClick r:id="rId3">
                  <a:extLst>
                    <a:ext uri="{A12FA001-AC4F-418D-AE19-62706E023703}">
                      <ahyp:hlinkClr xmlns:ahyp="http://schemas.microsoft.com/office/drawing/2018/hyperlinkcolor" val="tx"/>
                    </a:ext>
                  </a:extLst>
                </a:hlinkClick>
              </a:rPr>
              <a:t>Copilot Lab</a:t>
            </a:r>
            <a:endParaRPr lang="en-US" sz="3200">
              <a:solidFill>
                <a:srgbClr val="0070C0"/>
              </a:solidFill>
            </a:endParaRPr>
          </a:p>
        </p:txBody>
      </p:sp>
      <p:pic>
        <p:nvPicPr>
          <p:cNvPr id="3" name="Picture 2" descr="Microsoft Copilot logo">
            <a:extLst>
              <a:ext uri="{FF2B5EF4-FFF2-40B4-BE49-F238E27FC236}">
                <a16:creationId xmlns:a16="http://schemas.microsoft.com/office/drawing/2014/main" id="{16033A7F-DAFB-2CF2-A437-E5F0E54197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6">
            <a:extLst>
              <a:ext uri="{FF2B5EF4-FFF2-40B4-BE49-F238E27FC236}">
                <a16:creationId xmlns:a16="http://schemas.microsoft.com/office/drawing/2014/main" id="{8A44A2DD-E554-A45A-D357-EF128BCE2F4C}"/>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43" name="Rectangle: Rounded Corners 6">
            <a:extLst>
              <a:ext uri="{FF2B5EF4-FFF2-40B4-BE49-F238E27FC236}">
                <a16:creationId xmlns:a16="http://schemas.microsoft.com/office/drawing/2014/main" id="{6AACB612-C02E-FD76-67F0-DFC0DC14F7FF}"/>
              </a:ext>
              <a:ext uri="{C183D7F6-B498-43B3-948B-1728B52AA6E4}">
                <adec:decorative xmlns:adec="http://schemas.microsoft.com/office/drawing/2017/decorative" val="1"/>
              </a:ext>
            </a:extLst>
          </p:cNvPr>
          <p:cNvSpPr/>
          <p:nvPr/>
        </p:nvSpPr>
        <p:spPr bwMode="auto">
          <a:xfrm>
            <a:off x="749504"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4" name="Rectangle: Rounded Corners 6">
            <a:extLst>
              <a:ext uri="{FF2B5EF4-FFF2-40B4-BE49-F238E27FC236}">
                <a16:creationId xmlns:a16="http://schemas.microsoft.com/office/drawing/2014/main" id="{22AE3E8C-27DE-096E-203C-ECA513284DDD}"/>
              </a:ext>
              <a:ext uri="{C183D7F6-B498-43B3-948B-1728B52AA6E4}">
                <adec:decorative xmlns:adec="http://schemas.microsoft.com/office/drawing/2017/decorative" val="1"/>
              </a:ext>
            </a:extLst>
          </p:cNvPr>
          <p:cNvSpPr/>
          <p:nvPr/>
        </p:nvSpPr>
        <p:spPr bwMode="auto">
          <a:xfrm>
            <a:off x="3458147"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5" name="Rectangle: Rounded Corners 6">
            <a:extLst>
              <a:ext uri="{FF2B5EF4-FFF2-40B4-BE49-F238E27FC236}">
                <a16:creationId xmlns:a16="http://schemas.microsoft.com/office/drawing/2014/main" id="{C73B87B6-017D-8694-26C7-0C5834103BA2}"/>
              </a:ext>
              <a:ext uri="{C183D7F6-B498-43B3-948B-1728B52AA6E4}">
                <adec:decorative xmlns:adec="http://schemas.microsoft.com/office/drawing/2017/decorative" val="1"/>
              </a:ext>
            </a:extLst>
          </p:cNvPr>
          <p:cNvSpPr/>
          <p:nvPr/>
        </p:nvSpPr>
        <p:spPr bwMode="auto">
          <a:xfrm>
            <a:off x="6166790"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6" name="Rectangle: Rounded Corners 6">
            <a:extLst>
              <a:ext uri="{FF2B5EF4-FFF2-40B4-BE49-F238E27FC236}">
                <a16:creationId xmlns:a16="http://schemas.microsoft.com/office/drawing/2014/main" id="{F71238EB-C6FE-A910-D7A7-10D6F99EFACD}"/>
              </a:ext>
              <a:ext uri="{C183D7F6-B498-43B3-948B-1728B52AA6E4}">
                <adec:decorative xmlns:adec="http://schemas.microsoft.com/office/drawing/2017/decorative" val="1"/>
              </a:ext>
            </a:extLst>
          </p:cNvPr>
          <p:cNvSpPr/>
          <p:nvPr/>
        </p:nvSpPr>
        <p:spPr bwMode="auto">
          <a:xfrm>
            <a:off x="8875433"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7" name="Rectangle: Rounded Corners 6">
            <a:extLst>
              <a:ext uri="{FF2B5EF4-FFF2-40B4-BE49-F238E27FC236}">
                <a16:creationId xmlns:a16="http://schemas.microsoft.com/office/drawing/2014/main" id="{98788257-5A87-76BB-0A37-BF80869F1C8B}"/>
              </a:ext>
              <a:ext uri="{C183D7F6-B498-43B3-948B-1728B52AA6E4}">
                <adec:decorative xmlns:adec="http://schemas.microsoft.com/office/drawing/2017/decorative" val="1"/>
              </a:ext>
            </a:extLst>
          </p:cNvPr>
          <p:cNvSpPr/>
          <p:nvPr/>
        </p:nvSpPr>
        <p:spPr bwMode="auto">
          <a:xfrm>
            <a:off x="749504"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8" name="Rectangle: Rounded Corners 6">
            <a:extLst>
              <a:ext uri="{FF2B5EF4-FFF2-40B4-BE49-F238E27FC236}">
                <a16:creationId xmlns:a16="http://schemas.microsoft.com/office/drawing/2014/main" id="{88A789FE-21C3-6E1E-246E-A327539247D5}"/>
              </a:ext>
              <a:ext uri="{C183D7F6-B498-43B3-948B-1728B52AA6E4}">
                <adec:decorative xmlns:adec="http://schemas.microsoft.com/office/drawing/2017/decorative" val="1"/>
              </a:ext>
            </a:extLst>
          </p:cNvPr>
          <p:cNvSpPr/>
          <p:nvPr/>
        </p:nvSpPr>
        <p:spPr bwMode="auto">
          <a:xfrm>
            <a:off x="3458147"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9" name="Rectangle: Rounded Corners 6">
            <a:extLst>
              <a:ext uri="{FF2B5EF4-FFF2-40B4-BE49-F238E27FC236}">
                <a16:creationId xmlns:a16="http://schemas.microsoft.com/office/drawing/2014/main" id="{27A6BDA9-1377-8ACC-7334-7D417E5FB779}"/>
              </a:ext>
              <a:ext uri="{C183D7F6-B498-43B3-948B-1728B52AA6E4}">
                <adec:decorative xmlns:adec="http://schemas.microsoft.com/office/drawing/2017/decorative" val="1"/>
              </a:ext>
            </a:extLst>
          </p:cNvPr>
          <p:cNvSpPr/>
          <p:nvPr/>
        </p:nvSpPr>
        <p:spPr bwMode="auto">
          <a:xfrm>
            <a:off x="6166790"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0" name="Rectangle: Rounded Corners 6">
            <a:extLst>
              <a:ext uri="{FF2B5EF4-FFF2-40B4-BE49-F238E27FC236}">
                <a16:creationId xmlns:a16="http://schemas.microsoft.com/office/drawing/2014/main" id="{E1674E3D-814E-A7D8-4CE9-CEAF004BEB99}"/>
              </a:ext>
              <a:ext uri="{C183D7F6-B498-43B3-948B-1728B52AA6E4}">
                <adec:decorative xmlns:adec="http://schemas.microsoft.com/office/drawing/2017/decorative" val="1"/>
              </a:ext>
            </a:extLst>
          </p:cNvPr>
          <p:cNvSpPr/>
          <p:nvPr/>
        </p:nvSpPr>
        <p:spPr bwMode="auto">
          <a:xfrm>
            <a:off x="8875433"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1" name="Rectangle: Rounded Corners 6">
            <a:extLst>
              <a:ext uri="{FF2B5EF4-FFF2-40B4-BE49-F238E27FC236}">
                <a16:creationId xmlns:a16="http://schemas.microsoft.com/office/drawing/2014/main" id="{902CC4F8-205C-51AF-7075-FDC09248D779}"/>
              </a:ext>
              <a:ext uri="{C183D7F6-B498-43B3-948B-1728B52AA6E4}">
                <adec:decorative xmlns:adec="http://schemas.microsoft.com/office/drawing/2017/decorative" val="1"/>
              </a:ext>
            </a:extLst>
          </p:cNvPr>
          <p:cNvSpPr/>
          <p:nvPr/>
        </p:nvSpPr>
        <p:spPr bwMode="auto">
          <a:xfrm>
            <a:off x="749504"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2" name="Rectangle: Rounded Corners 6">
            <a:extLst>
              <a:ext uri="{FF2B5EF4-FFF2-40B4-BE49-F238E27FC236}">
                <a16:creationId xmlns:a16="http://schemas.microsoft.com/office/drawing/2014/main" id="{3CC0B85B-33D4-5971-8503-35B79DEAD6FA}"/>
              </a:ext>
              <a:ext uri="{C183D7F6-B498-43B3-948B-1728B52AA6E4}">
                <adec:decorative xmlns:adec="http://schemas.microsoft.com/office/drawing/2017/decorative" val="1"/>
              </a:ext>
            </a:extLst>
          </p:cNvPr>
          <p:cNvSpPr/>
          <p:nvPr/>
        </p:nvSpPr>
        <p:spPr bwMode="auto">
          <a:xfrm>
            <a:off x="3458147"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3" name="Rectangle: Rounded Corners 6">
            <a:extLst>
              <a:ext uri="{FF2B5EF4-FFF2-40B4-BE49-F238E27FC236}">
                <a16:creationId xmlns:a16="http://schemas.microsoft.com/office/drawing/2014/main" id="{1E0EA5F0-621A-9BBF-6BE8-BBE92174432D}"/>
              </a:ext>
              <a:ext uri="{C183D7F6-B498-43B3-948B-1728B52AA6E4}">
                <adec:decorative xmlns:adec="http://schemas.microsoft.com/office/drawing/2017/decorative" val="1"/>
              </a:ext>
            </a:extLst>
          </p:cNvPr>
          <p:cNvSpPr/>
          <p:nvPr/>
        </p:nvSpPr>
        <p:spPr bwMode="auto">
          <a:xfrm>
            <a:off x="6166790"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Rectangle: Rounded Corners 6">
            <a:extLst>
              <a:ext uri="{FF2B5EF4-FFF2-40B4-BE49-F238E27FC236}">
                <a16:creationId xmlns:a16="http://schemas.microsoft.com/office/drawing/2014/main" id="{93C11AD8-5D28-9702-5377-A76465A673FE}"/>
              </a:ext>
              <a:ext uri="{C183D7F6-B498-43B3-948B-1728B52AA6E4}">
                <adec:decorative xmlns:adec="http://schemas.microsoft.com/office/drawing/2017/decorative" val="1"/>
              </a:ext>
            </a:extLst>
          </p:cNvPr>
          <p:cNvSpPr/>
          <p:nvPr/>
        </p:nvSpPr>
        <p:spPr bwMode="auto">
          <a:xfrm>
            <a:off x="8875433"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47" name="Graphic 146" descr="Icon of a list with a plus sign">
            <a:extLst>
              <a:ext uri="{FF2B5EF4-FFF2-40B4-BE49-F238E27FC236}">
                <a16:creationId xmlns:a16="http://schemas.microsoft.com/office/drawing/2014/main" id="{68E2063C-2C07-5B09-9783-AE39D8AD5236}"/>
              </a:ext>
              <a:ext uri="{C183D7F6-B498-43B3-948B-1728B52AA6E4}">
                <adec:decorative xmlns:adec="http://schemas.microsoft.com/office/drawing/2017/decorative" val="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123" y="1851930"/>
            <a:ext cx="228600" cy="228600"/>
          </a:xfrm>
          <a:prstGeom prst="rect">
            <a:avLst/>
          </a:prstGeom>
        </p:spPr>
      </p:pic>
      <p:sp>
        <p:nvSpPr>
          <p:cNvPr id="56" name="TextBox 55">
            <a:extLst>
              <a:ext uri="{FF2B5EF4-FFF2-40B4-BE49-F238E27FC236}">
                <a16:creationId xmlns:a16="http://schemas.microsoft.com/office/drawing/2014/main" id="{93241FD2-69E2-33C1-99AC-D5F28E2C2F35}"/>
              </a:ext>
              <a:ext uri="{C183D7F6-B498-43B3-948B-1728B52AA6E4}">
                <adec:decorative xmlns:adec="http://schemas.microsoft.com/office/drawing/2017/decorative" val="0"/>
              </a:ext>
            </a:extLst>
          </p:cNvPr>
          <p:cNvSpPr txBox="1"/>
          <p:nvPr/>
        </p:nvSpPr>
        <p:spPr>
          <a:xfrm>
            <a:off x="1154317"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Add an agenda</a:t>
            </a:r>
          </a:p>
        </p:txBody>
      </p:sp>
      <p:sp>
        <p:nvSpPr>
          <p:cNvPr id="57" name="TextBox 56">
            <a:extLst>
              <a:ext uri="{FF2B5EF4-FFF2-40B4-BE49-F238E27FC236}">
                <a16:creationId xmlns:a16="http://schemas.microsoft.com/office/drawing/2014/main" id="{4FF2331B-ECA9-A654-8B0B-9D70A6F42578}"/>
              </a:ext>
              <a:ext uri="{C183D7F6-B498-43B3-948B-1728B52AA6E4}">
                <adec:decorative xmlns:adec="http://schemas.microsoft.com/office/drawing/2017/decorative" val="0"/>
              </a:ext>
            </a:extLst>
          </p:cNvPr>
          <p:cNvSpPr txBox="1"/>
          <p:nvPr/>
        </p:nvSpPr>
        <p:spPr>
          <a:xfrm>
            <a:off x="889192" y="2171524"/>
            <a:ext cx="1157368"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Add an agenda slide</a:t>
            </a:r>
          </a:p>
        </p:txBody>
      </p:sp>
      <p:grpSp>
        <p:nvGrpSpPr>
          <p:cNvPr id="139" name="Group 138" descr="PowerPoint logo">
            <a:extLst>
              <a:ext uri="{FF2B5EF4-FFF2-40B4-BE49-F238E27FC236}">
                <a16:creationId xmlns:a16="http://schemas.microsoft.com/office/drawing/2014/main" id="{75DB3517-C79D-4F97-7D6E-3747CC739701}"/>
              </a:ext>
              <a:ext uri="{C183D7F6-B498-43B3-948B-1728B52AA6E4}">
                <adec:decorative xmlns:adec="http://schemas.microsoft.com/office/drawing/2017/decorative" val="0"/>
              </a:ext>
            </a:extLst>
          </p:cNvPr>
          <p:cNvGrpSpPr>
            <a:grpSpLocks/>
          </p:cNvGrpSpPr>
          <p:nvPr/>
        </p:nvGrpSpPr>
        <p:grpSpPr>
          <a:xfrm>
            <a:off x="787046" y="2723308"/>
            <a:ext cx="346134" cy="346134"/>
            <a:chOff x="-11139379" y="2510907"/>
            <a:chExt cx="534543" cy="534543"/>
          </a:xfrm>
        </p:grpSpPr>
        <p:sp>
          <p:nvSpPr>
            <p:cNvPr id="35" name="Rounded Rectangle 46">
              <a:extLst>
                <a:ext uri="{FF2B5EF4-FFF2-40B4-BE49-F238E27FC236}">
                  <a16:creationId xmlns:a16="http://schemas.microsoft.com/office/drawing/2014/main" id="{A9309EEE-5EC8-43F0-6682-387C1CEDC9F3}"/>
                </a:ext>
              </a:extLst>
            </p:cNvPr>
            <p:cNvSpPr/>
            <p:nvPr/>
          </p:nvSpPr>
          <p:spPr bwMode="auto">
            <a:xfrm>
              <a:off x="-11139379" y="2510907"/>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6" name="Picture 4" descr="Microsoft PowerPoint Logo - PNG and Vector - Logo Download">
              <a:hlinkClick r:id="rId7"/>
              <a:extLst>
                <a:ext uri="{FF2B5EF4-FFF2-40B4-BE49-F238E27FC236}">
                  <a16:creationId xmlns:a16="http://schemas.microsoft.com/office/drawing/2014/main" id="{F9E290E3-CA89-8113-842A-415FDF3AEDF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029061" y="2632175"/>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4" name="Graphic 143" descr="Icon of an image thumbnail with a plus sign">
            <a:extLst>
              <a:ext uri="{FF2B5EF4-FFF2-40B4-BE49-F238E27FC236}">
                <a16:creationId xmlns:a16="http://schemas.microsoft.com/office/drawing/2014/main" id="{712B6151-138B-F1BA-2C0F-450E43639FEA}"/>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592766" y="1851930"/>
            <a:ext cx="228600" cy="228600"/>
          </a:xfrm>
          <a:prstGeom prst="rect">
            <a:avLst/>
          </a:prstGeom>
        </p:spPr>
      </p:pic>
      <p:sp>
        <p:nvSpPr>
          <p:cNvPr id="62" name="TextBox 61">
            <a:extLst>
              <a:ext uri="{FF2B5EF4-FFF2-40B4-BE49-F238E27FC236}">
                <a16:creationId xmlns:a16="http://schemas.microsoft.com/office/drawing/2014/main" id="{CCE9E829-B10F-3FE4-B75A-004FD86B08C8}"/>
              </a:ext>
              <a:ext uri="{C183D7F6-B498-43B3-948B-1728B52AA6E4}">
                <adec:decorative xmlns:adec="http://schemas.microsoft.com/office/drawing/2017/decorative" val="0"/>
              </a:ext>
            </a:extLst>
          </p:cNvPr>
          <p:cNvSpPr txBox="1"/>
          <p:nvPr/>
        </p:nvSpPr>
        <p:spPr>
          <a:xfrm>
            <a:off x="3862960"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Add images</a:t>
            </a:r>
          </a:p>
        </p:txBody>
      </p:sp>
      <p:sp>
        <p:nvSpPr>
          <p:cNvPr id="63" name="TextBox 62">
            <a:extLst>
              <a:ext uri="{FF2B5EF4-FFF2-40B4-BE49-F238E27FC236}">
                <a16:creationId xmlns:a16="http://schemas.microsoft.com/office/drawing/2014/main" id="{709F5263-E8F2-5AC4-C400-0BEBA7A992C5}"/>
              </a:ext>
              <a:ext uri="{C183D7F6-B498-43B3-948B-1728B52AA6E4}">
                <adec:decorative xmlns:adec="http://schemas.microsoft.com/office/drawing/2017/decorative" val="0"/>
              </a:ext>
            </a:extLst>
          </p:cNvPr>
          <p:cNvSpPr txBox="1"/>
          <p:nvPr/>
        </p:nvSpPr>
        <p:spPr>
          <a:xfrm>
            <a:off x="3597835" y="2171524"/>
            <a:ext cx="1889941"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Add a relevant image to this slide</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10" name="Group 9" descr="PowerPoint logo">
            <a:extLst>
              <a:ext uri="{FF2B5EF4-FFF2-40B4-BE49-F238E27FC236}">
                <a16:creationId xmlns:a16="http://schemas.microsoft.com/office/drawing/2014/main" id="{70D70CDB-08FD-BFF6-617C-15F9F0F610E8}"/>
              </a:ext>
              <a:ext uri="{C183D7F6-B498-43B3-948B-1728B52AA6E4}">
                <adec:decorative xmlns:adec="http://schemas.microsoft.com/office/drawing/2017/decorative" val="0"/>
              </a:ext>
            </a:extLst>
          </p:cNvPr>
          <p:cNvGrpSpPr>
            <a:grpSpLocks/>
          </p:cNvGrpSpPr>
          <p:nvPr/>
        </p:nvGrpSpPr>
        <p:grpSpPr>
          <a:xfrm>
            <a:off x="3495689" y="2723308"/>
            <a:ext cx="346134" cy="346134"/>
            <a:chOff x="9021721" y="8381781"/>
            <a:chExt cx="534543" cy="534543"/>
          </a:xfrm>
        </p:grpSpPr>
        <p:sp>
          <p:nvSpPr>
            <p:cNvPr id="11" name="Rounded Rectangle 46">
              <a:extLst>
                <a:ext uri="{FF2B5EF4-FFF2-40B4-BE49-F238E27FC236}">
                  <a16:creationId xmlns:a16="http://schemas.microsoft.com/office/drawing/2014/main" id="{F6FA2455-2741-13D6-A5F3-DD87C535FD5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2" name="Picture 4" descr="Microsoft PowerPoint Logo - PNG and Vector - Logo Download">
              <a:hlinkClick r:id="rId7"/>
              <a:extLst>
                <a:ext uri="{FF2B5EF4-FFF2-40B4-BE49-F238E27FC236}">
                  <a16:creationId xmlns:a16="http://schemas.microsoft.com/office/drawing/2014/main" id="{8410B879-FA56-8908-D7CE-2BB5A1503D6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0" name="Graphic 139" descr="Icon of notes with a pencil">
            <a:extLst>
              <a:ext uri="{FF2B5EF4-FFF2-40B4-BE49-F238E27FC236}">
                <a16:creationId xmlns:a16="http://schemas.microsoft.com/office/drawing/2014/main" id="{DD7B8168-3161-D866-008E-95F352623263}"/>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01409" y="1851930"/>
            <a:ext cx="228600" cy="228600"/>
          </a:xfrm>
          <a:prstGeom prst="rect">
            <a:avLst/>
          </a:prstGeom>
        </p:spPr>
      </p:pic>
      <p:sp>
        <p:nvSpPr>
          <p:cNvPr id="68" name="TextBox 67">
            <a:extLst>
              <a:ext uri="{FF2B5EF4-FFF2-40B4-BE49-F238E27FC236}">
                <a16:creationId xmlns:a16="http://schemas.microsoft.com/office/drawing/2014/main" id="{AD3D546A-6766-A9B4-3EB1-1068309E3079}"/>
              </a:ext>
              <a:ext uri="{C183D7F6-B498-43B3-948B-1728B52AA6E4}">
                <adec:decorative xmlns:adec="http://schemas.microsoft.com/office/drawing/2017/decorative" val="0"/>
              </a:ext>
            </a:extLst>
          </p:cNvPr>
          <p:cNvSpPr txBox="1"/>
          <p:nvPr/>
        </p:nvSpPr>
        <p:spPr>
          <a:xfrm>
            <a:off x="6571603"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Add a summary</a:t>
            </a:r>
          </a:p>
        </p:txBody>
      </p:sp>
      <p:sp>
        <p:nvSpPr>
          <p:cNvPr id="69" name="TextBox 68">
            <a:extLst>
              <a:ext uri="{FF2B5EF4-FFF2-40B4-BE49-F238E27FC236}">
                <a16:creationId xmlns:a16="http://schemas.microsoft.com/office/drawing/2014/main" id="{ACB92801-4E51-0B63-1907-931900120B31}"/>
              </a:ext>
              <a:ext uri="{C183D7F6-B498-43B3-948B-1728B52AA6E4}">
                <adec:decorative xmlns:adec="http://schemas.microsoft.com/office/drawing/2017/decorative" val="0"/>
              </a:ext>
            </a:extLst>
          </p:cNvPr>
          <p:cNvSpPr txBox="1"/>
          <p:nvPr/>
        </p:nvSpPr>
        <p:spPr>
          <a:xfrm>
            <a:off x="6306478" y="2171524"/>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Add a slide that summarizes this presentation</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22" name="Group 21" descr="PowerPoint logo">
            <a:extLst>
              <a:ext uri="{FF2B5EF4-FFF2-40B4-BE49-F238E27FC236}">
                <a16:creationId xmlns:a16="http://schemas.microsoft.com/office/drawing/2014/main" id="{6E996956-95FA-4207-95EE-B741B288CA7A}"/>
              </a:ext>
              <a:ext uri="{C183D7F6-B498-43B3-948B-1728B52AA6E4}">
                <adec:decorative xmlns:adec="http://schemas.microsoft.com/office/drawing/2017/decorative" val="0"/>
              </a:ext>
            </a:extLst>
          </p:cNvPr>
          <p:cNvGrpSpPr>
            <a:grpSpLocks/>
          </p:cNvGrpSpPr>
          <p:nvPr/>
        </p:nvGrpSpPr>
        <p:grpSpPr>
          <a:xfrm>
            <a:off x="6204332" y="2723308"/>
            <a:ext cx="346134" cy="346134"/>
            <a:chOff x="9021721" y="8381781"/>
            <a:chExt cx="534543" cy="534543"/>
          </a:xfrm>
        </p:grpSpPr>
        <p:sp>
          <p:nvSpPr>
            <p:cNvPr id="23" name="Rounded Rectangle 46">
              <a:extLst>
                <a:ext uri="{FF2B5EF4-FFF2-40B4-BE49-F238E27FC236}">
                  <a16:creationId xmlns:a16="http://schemas.microsoft.com/office/drawing/2014/main" id="{E28981E8-BB20-CEF3-B818-1115F28C3886}"/>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4" name="Picture 4" descr="Microsoft PowerPoint Logo - PNG and Vector - Logo Download">
              <a:hlinkClick r:id="rId7"/>
              <a:extLst>
                <a:ext uri="{FF2B5EF4-FFF2-40B4-BE49-F238E27FC236}">
                  <a16:creationId xmlns:a16="http://schemas.microsoft.com/office/drawing/2014/main" id="{9BF50719-694E-DD45-1E0E-1ABD01FCC54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5" name="Graphic 144" descr="Icon of a screen with a plus sign">
            <a:extLst>
              <a:ext uri="{FF2B5EF4-FFF2-40B4-BE49-F238E27FC236}">
                <a16:creationId xmlns:a16="http://schemas.microsoft.com/office/drawing/2014/main" id="{4F6744F5-C103-0544-17D0-842A794C8363}"/>
              </a:ext>
              <a:ext uri="{C183D7F6-B498-43B3-948B-1728B52AA6E4}">
                <adec:decorative xmlns:adec="http://schemas.microsoft.com/office/drawing/2017/decorative" val="0"/>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010053" y="1851931"/>
            <a:ext cx="228600" cy="228600"/>
          </a:xfrm>
          <a:prstGeom prst="rect">
            <a:avLst/>
          </a:prstGeom>
        </p:spPr>
      </p:pic>
      <p:sp>
        <p:nvSpPr>
          <p:cNvPr id="74" name="TextBox 73">
            <a:extLst>
              <a:ext uri="{FF2B5EF4-FFF2-40B4-BE49-F238E27FC236}">
                <a16:creationId xmlns:a16="http://schemas.microsoft.com/office/drawing/2014/main" id="{D575AA02-7550-936B-B51F-37B2107C09C6}"/>
              </a:ext>
              <a:ext uri="{C183D7F6-B498-43B3-948B-1728B52AA6E4}">
                <adec:decorative xmlns:adec="http://schemas.microsoft.com/office/drawing/2017/decorative" val="0"/>
              </a:ext>
            </a:extLst>
          </p:cNvPr>
          <p:cNvSpPr txBox="1"/>
          <p:nvPr/>
        </p:nvSpPr>
        <p:spPr>
          <a:xfrm>
            <a:off x="9280246"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Add a slide</a:t>
            </a:r>
          </a:p>
        </p:txBody>
      </p:sp>
      <p:sp>
        <p:nvSpPr>
          <p:cNvPr id="75" name="TextBox 74">
            <a:extLst>
              <a:ext uri="{FF2B5EF4-FFF2-40B4-BE49-F238E27FC236}">
                <a16:creationId xmlns:a16="http://schemas.microsoft.com/office/drawing/2014/main" id="{612941F8-8724-7E1A-4B0A-37B3037140FD}"/>
              </a:ext>
              <a:ext uri="{C183D7F6-B498-43B3-948B-1728B52AA6E4}">
                <adec:decorative xmlns:adec="http://schemas.microsoft.com/office/drawing/2017/decorative" val="0"/>
              </a:ext>
            </a:extLst>
          </p:cNvPr>
          <p:cNvSpPr txBox="1"/>
          <p:nvPr/>
        </p:nvSpPr>
        <p:spPr>
          <a:xfrm>
            <a:off x="9015121" y="2171524"/>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Add a slide about </a:t>
            </a:r>
            <a:r>
              <a:rPr kumimoji="0" lang="en-US" sz="900" b="0" i="0" u="none" strike="noStrike" kern="1200" cap="none" spc="0" normalizeH="0" baseline="0" noProof="0">
                <a:ln>
                  <a:noFill/>
                </a:ln>
                <a:solidFill>
                  <a:prstClr val="black"/>
                </a:solidFill>
                <a:effectLst/>
                <a:uLnTx/>
                <a:uFillTx/>
                <a:latin typeface="Segoe UI"/>
                <a:ea typeface="+mn-ea"/>
                <a:cs typeface="+mn-cs"/>
              </a:rPr>
              <a:t>[the benefits of meditation]</a:t>
            </a:r>
            <a:r>
              <a:rPr kumimoji="0" lang="en-US" sz="1000" b="0" i="0" u="none" strike="noStrike" kern="1200" cap="none" spc="0" normalizeH="0" baseline="0" noProof="0">
                <a:ln>
                  <a:noFill/>
                </a:ln>
                <a:solidFill>
                  <a:prstClr val="black"/>
                </a:solidFill>
                <a:effectLst/>
                <a:uLnTx/>
                <a:uFillTx/>
                <a:latin typeface="Segoe UI"/>
                <a:ea typeface="+mn-ea"/>
                <a:cs typeface="+mn-cs"/>
              </a:rPr>
              <a:t>.</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25" name="Group 24" descr="PowerPoint logo">
            <a:extLst>
              <a:ext uri="{FF2B5EF4-FFF2-40B4-BE49-F238E27FC236}">
                <a16:creationId xmlns:a16="http://schemas.microsoft.com/office/drawing/2014/main" id="{DB7B5BE7-24E9-FD92-98BE-FA6A2508466A}"/>
              </a:ext>
              <a:ext uri="{C183D7F6-B498-43B3-948B-1728B52AA6E4}">
                <adec:decorative xmlns:adec="http://schemas.microsoft.com/office/drawing/2017/decorative" val="0"/>
              </a:ext>
            </a:extLst>
          </p:cNvPr>
          <p:cNvGrpSpPr>
            <a:grpSpLocks/>
          </p:cNvGrpSpPr>
          <p:nvPr/>
        </p:nvGrpSpPr>
        <p:grpSpPr>
          <a:xfrm>
            <a:off x="8912975" y="2723308"/>
            <a:ext cx="346134" cy="346134"/>
            <a:chOff x="9021721" y="8381781"/>
            <a:chExt cx="534543" cy="534543"/>
          </a:xfrm>
        </p:grpSpPr>
        <p:sp>
          <p:nvSpPr>
            <p:cNvPr id="26" name="Rounded Rectangle 46">
              <a:extLst>
                <a:ext uri="{FF2B5EF4-FFF2-40B4-BE49-F238E27FC236}">
                  <a16:creationId xmlns:a16="http://schemas.microsoft.com/office/drawing/2014/main" id="{2193F5DF-7308-A891-2EE6-D6920251412B}"/>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7" name="Picture 4" descr="Microsoft PowerPoint Logo - PNG and Vector - Logo Download">
              <a:hlinkClick r:id="rId7"/>
              <a:extLst>
                <a:ext uri="{FF2B5EF4-FFF2-40B4-BE49-F238E27FC236}">
                  <a16:creationId xmlns:a16="http://schemas.microsoft.com/office/drawing/2014/main" id="{CDB6F41E-A216-DB94-9125-4165A0C427E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2" name="Graphic 141" descr="Icon of notes with a pencil">
            <a:extLst>
              <a:ext uri="{FF2B5EF4-FFF2-40B4-BE49-F238E27FC236}">
                <a16:creationId xmlns:a16="http://schemas.microsoft.com/office/drawing/2014/main" id="{94FE9798-2B1F-9203-8001-7E9AFCE62D75}"/>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4124" y="3464038"/>
            <a:ext cx="228600" cy="228600"/>
          </a:xfrm>
          <a:prstGeom prst="rect">
            <a:avLst/>
          </a:prstGeom>
        </p:spPr>
      </p:pic>
      <p:sp>
        <p:nvSpPr>
          <p:cNvPr id="80" name="TextBox 79">
            <a:extLst>
              <a:ext uri="{FF2B5EF4-FFF2-40B4-BE49-F238E27FC236}">
                <a16:creationId xmlns:a16="http://schemas.microsoft.com/office/drawing/2014/main" id="{8DCDFD98-E8CF-4B75-6B52-F6433AE72C29}"/>
              </a:ext>
              <a:ext uri="{C183D7F6-B498-43B3-948B-1728B52AA6E4}">
                <adec:decorative xmlns:adec="http://schemas.microsoft.com/office/drawing/2017/decorative" val="0"/>
              </a:ext>
            </a:extLst>
          </p:cNvPr>
          <p:cNvSpPr txBox="1"/>
          <p:nvPr/>
        </p:nvSpPr>
        <p:spPr>
          <a:xfrm>
            <a:off x="1154317"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Get a head start</a:t>
            </a:r>
          </a:p>
        </p:txBody>
      </p:sp>
      <p:sp>
        <p:nvSpPr>
          <p:cNvPr id="81" name="TextBox 80">
            <a:extLst>
              <a:ext uri="{FF2B5EF4-FFF2-40B4-BE49-F238E27FC236}">
                <a16:creationId xmlns:a16="http://schemas.microsoft.com/office/drawing/2014/main" id="{0F0938DF-9774-C3B9-34A1-805C1F39CB00}"/>
              </a:ext>
              <a:ext uri="{C183D7F6-B498-43B3-948B-1728B52AA6E4}">
                <adec:decorative xmlns:adec="http://schemas.microsoft.com/office/drawing/2017/decorative" val="0"/>
              </a:ext>
            </a:extLst>
          </p:cNvPr>
          <p:cNvSpPr txBox="1"/>
          <p:nvPr/>
        </p:nvSpPr>
        <p:spPr>
          <a:xfrm>
            <a:off x="889192" y="3783631"/>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Create a presentation about </a:t>
            </a:r>
            <a:br>
              <a:rPr kumimoji="0" lang="en-US" sz="1000" b="0" i="0" u="none" strike="noStrike" kern="1200" cap="none" spc="0" normalizeH="0" baseline="0" noProof="0">
                <a:ln>
                  <a:noFill/>
                </a:ln>
                <a:solidFill>
                  <a:prstClr val="black"/>
                </a:solidFill>
                <a:effectLst/>
                <a:uLnTx/>
                <a:uFillTx/>
                <a:latin typeface="Segoe UI"/>
                <a:ea typeface="+mn-ea"/>
                <a:cs typeface="+mn-cs"/>
              </a:rPr>
            </a:br>
            <a:r>
              <a:rPr kumimoji="0" lang="en-US" sz="900" b="0" i="0" u="none" strike="noStrike" kern="1200" cap="none" spc="0" normalizeH="0" baseline="0" noProof="0">
                <a:ln>
                  <a:noFill/>
                </a:ln>
                <a:solidFill>
                  <a:prstClr val="black"/>
                </a:solidFill>
                <a:effectLst/>
                <a:uLnTx/>
                <a:uFillTx/>
                <a:latin typeface="Segoe UI"/>
                <a:ea typeface="+mn-ea"/>
                <a:cs typeface="+mn-cs"/>
              </a:rPr>
              <a:t>[team icebreaker activities]</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37" name="Group 36" descr="PowerPoint logo">
            <a:extLst>
              <a:ext uri="{FF2B5EF4-FFF2-40B4-BE49-F238E27FC236}">
                <a16:creationId xmlns:a16="http://schemas.microsoft.com/office/drawing/2014/main" id="{4CD621CD-1E99-0E2A-2618-32A37781CC65}"/>
              </a:ext>
              <a:ext uri="{C183D7F6-B498-43B3-948B-1728B52AA6E4}">
                <adec:decorative xmlns:adec="http://schemas.microsoft.com/office/drawing/2017/decorative" val="0"/>
              </a:ext>
            </a:extLst>
          </p:cNvPr>
          <p:cNvGrpSpPr>
            <a:grpSpLocks/>
          </p:cNvGrpSpPr>
          <p:nvPr/>
        </p:nvGrpSpPr>
        <p:grpSpPr>
          <a:xfrm>
            <a:off x="787046" y="4335415"/>
            <a:ext cx="346134" cy="346134"/>
            <a:chOff x="9021721" y="8381781"/>
            <a:chExt cx="534543" cy="534543"/>
          </a:xfrm>
        </p:grpSpPr>
        <p:sp>
          <p:nvSpPr>
            <p:cNvPr id="38" name="Rounded Rectangle 46">
              <a:extLst>
                <a:ext uri="{FF2B5EF4-FFF2-40B4-BE49-F238E27FC236}">
                  <a16:creationId xmlns:a16="http://schemas.microsoft.com/office/drawing/2014/main" id="{18AFEA44-0CA0-14F9-6B1A-14CEF913233E}"/>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9" name="Picture 4" descr="Microsoft PowerPoint Logo - PNG and Vector - Logo Download">
              <a:hlinkClick r:id="rId7"/>
              <a:extLst>
                <a:ext uri="{FF2B5EF4-FFF2-40B4-BE49-F238E27FC236}">
                  <a16:creationId xmlns:a16="http://schemas.microsoft.com/office/drawing/2014/main" id="{ECCE3AB1-D23D-B32F-EA0F-21B696E0F8D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6" name="Graphic 145" descr="Icon of a paint brush with a circle and a square">
            <a:extLst>
              <a:ext uri="{FF2B5EF4-FFF2-40B4-BE49-F238E27FC236}">
                <a16:creationId xmlns:a16="http://schemas.microsoft.com/office/drawing/2014/main" id="{905510E9-DD15-5353-6EEB-10AC646BBE62}"/>
              </a:ext>
              <a:ext uri="{C183D7F6-B498-43B3-948B-1728B52AA6E4}">
                <adec:decorative xmlns:adec="http://schemas.microsoft.com/office/drawing/2017/decorative" val="0"/>
              </a:ext>
            </a:extLst>
          </p:cNvPr>
          <p:cNvPicPr>
            <a:picLocks/>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592766" y="3464037"/>
            <a:ext cx="228600" cy="228600"/>
          </a:xfrm>
          <a:prstGeom prst="rect">
            <a:avLst/>
          </a:prstGeom>
        </p:spPr>
      </p:pic>
      <p:sp>
        <p:nvSpPr>
          <p:cNvPr id="86" name="TextBox 85">
            <a:extLst>
              <a:ext uri="{FF2B5EF4-FFF2-40B4-BE49-F238E27FC236}">
                <a16:creationId xmlns:a16="http://schemas.microsoft.com/office/drawing/2014/main" id="{7FC0E191-1689-A8EE-33F5-BF6BA0DDDB0C}"/>
              </a:ext>
              <a:ext uri="{C183D7F6-B498-43B3-948B-1728B52AA6E4}">
                <adec:decorative xmlns:adec="http://schemas.microsoft.com/office/drawing/2017/decorative" val="0"/>
              </a:ext>
            </a:extLst>
          </p:cNvPr>
          <p:cNvSpPr txBox="1"/>
          <p:nvPr/>
        </p:nvSpPr>
        <p:spPr>
          <a:xfrm>
            <a:off x="3862960"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Generate ideas</a:t>
            </a:r>
          </a:p>
        </p:txBody>
      </p:sp>
      <p:sp>
        <p:nvSpPr>
          <p:cNvPr id="87" name="TextBox 86">
            <a:extLst>
              <a:ext uri="{FF2B5EF4-FFF2-40B4-BE49-F238E27FC236}">
                <a16:creationId xmlns:a16="http://schemas.microsoft.com/office/drawing/2014/main" id="{4A1B364C-DCCB-EF86-94FD-D61914DB6BBE}"/>
              </a:ext>
              <a:ext uri="{C183D7F6-B498-43B3-948B-1728B52AA6E4}">
                <adec:decorative xmlns:adec="http://schemas.microsoft.com/office/drawing/2017/decorative" val="0"/>
              </a:ext>
            </a:extLst>
          </p:cNvPr>
          <p:cNvSpPr txBox="1"/>
          <p:nvPr/>
        </p:nvSpPr>
        <p:spPr>
          <a:xfrm>
            <a:off x="3597835" y="3783631"/>
            <a:ext cx="2277869" cy="446276"/>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Create a presentation about how to </a:t>
            </a:r>
            <a:r>
              <a:rPr kumimoji="0" lang="en-US" sz="900" b="0" i="0" u="none" strike="noStrike" kern="1200" cap="none" spc="0" normalizeH="0" baseline="0" noProof="0">
                <a:ln>
                  <a:noFill/>
                </a:ln>
                <a:solidFill>
                  <a:prstClr val="black"/>
                </a:solidFill>
                <a:effectLst/>
                <a:uLnTx/>
                <a:uFillTx/>
                <a:latin typeface="Segoe UI"/>
                <a:ea typeface="+mn-ea"/>
                <a:cs typeface="+mn-cs"/>
              </a:rPr>
              <a:t>[effectively volunteer for non-profit organizations] </a:t>
            </a:r>
            <a:r>
              <a:rPr kumimoji="0" lang="en-US" sz="1000" b="0" i="0" u="none" strike="noStrike" kern="1200" cap="none" spc="0" normalizeH="0" baseline="0" noProof="0">
                <a:ln>
                  <a:noFill/>
                </a:ln>
                <a:solidFill>
                  <a:prstClr val="black"/>
                </a:solidFill>
                <a:effectLst/>
                <a:uLnTx/>
                <a:uFillTx/>
                <a:latin typeface="Segoe UI"/>
                <a:ea typeface="+mn-ea"/>
                <a:cs typeface="+mn-cs"/>
              </a:rPr>
              <a:t>with a slide about impact</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7" name="Group 6" descr="PowerPoint logo">
            <a:extLst>
              <a:ext uri="{FF2B5EF4-FFF2-40B4-BE49-F238E27FC236}">
                <a16:creationId xmlns:a16="http://schemas.microsoft.com/office/drawing/2014/main" id="{3CC6A341-B58E-A0F4-3276-3738EDF7805A}"/>
              </a:ext>
              <a:ext uri="{C183D7F6-B498-43B3-948B-1728B52AA6E4}">
                <adec:decorative xmlns:adec="http://schemas.microsoft.com/office/drawing/2017/decorative" val="0"/>
              </a:ext>
            </a:extLst>
          </p:cNvPr>
          <p:cNvGrpSpPr>
            <a:grpSpLocks/>
          </p:cNvGrpSpPr>
          <p:nvPr/>
        </p:nvGrpSpPr>
        <p:grpSpPr>
          <a:xfrm>
            <a:off x="3495689" y="4335415"/>
            <a:ext cx="346134" cy="346134"/>
            <a:chOff x="9021721" y="8381781"/>
            <a:chExt cx="534543" cy="534543"/>
          </a:xfrm>
        </p:grpSpPr>
        <p:sp>
          <p:nvSpPr>
            <p:cNvPr id="8" name="Rounded Rectangle 46">
              <a:extLst>
                <a:ext uri="{FF2B5EF4-FFF2-40B4-BE49-F238E27FC236}">
                  <a16:creationId xmlns:a16="http://schemas.microsoft.com/office/drawing/2014/main" id="{882BAC14-5980-7DE6-057E-374C38DDAAD1}"/>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Picture 4" descr="Microsoft PowerPoint Logo - PNG and Vector - Logo Download">
              <a:hlinkClick r:id="rId7"/>
              <a:extLst>
                <a:ext uri="{FF2B5EF4-FFF2-40B4-BE49-F238E27FC236}">
                  <a16:creationId xmlns:a16="http://schemas.microsoft.com/office/drawing/2014/main" id="{6A024D81-FEF1-4223-8F9A-776055F2913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91" name="Graphic 90" descr="Icon of notes with a pencil">
            <a:extLst>
              <a:ext uri="{FF2B5EF4-FFF2-40B4-BE49-F238E27FC236}">
                <a16:creationId xmlns:a16="http://schemas.microsoft.com/office/drawing/2014/main" id="{02A57621-A59E-68E3-6040-62A0B6092EA3}"/>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01410" y="3464038"/>
            <a:ext cx="228600" cy="228600"/>
          </a:xfrm>
          <a:prstGeom prst="rect">
            <a:avLst/>
          </a:prstGeom>
        </p:spPr>
      </p:pic>
      <p:sp>
        <p:nvSpPr>
          <p:cNvPr id="92" name="TextBox 91">
            <a:extLst>
              <a:ext uri="{FF2B5EF4-FFF2-40B4-BE49-F238E27FC236}">
                <a16:creationId xmlns:a16="http://schemas.microsoft.com/office/drawing/2014/main" id="{DDBD85A0-62FE-811C-7806-308989115403}"/>
              </a:ext>
              <a:ext uri="{C183D7F6-B498-43B3-948B-1728B52AA6E4}">
                <adec:decorative xmlns:adec="http://schemas.microsoft.com/office/drawing/2017/decorative" val="0"/>
              </a:ext>
            </a:extLst>
          </p:cNvPr>
          <p:cNvSpPr txBox="1"/>
          <p:nvPr/>
        </p:nvSpPr>
        <p:spPr>
          <a:xfrm>
            <a:off x="6571603"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Create presentations</a:t>
            </a:r>
          </a:p>
        </p:txBody>
      </p:sp>
      <p:sp>
        <p:nvSpPr>
          <p:cNvPr id="93" name="TextBox 92">
            <a:extLst>
              <a:ext uri="{FF2B5EF4-FFF2-40B4-BE49-F238E27FC236}">
                <a16:creationId xmlns:a16="http://schemas.microsoft.com/office/drawing/2014/main" id="{0FD58E3B-737D-34CB-C698-668F84AC76E6}"/>
              </a:ext>
              <a:ext uri="{C183D7F6-B498-43B3-948B-1728B52AA6E4}">
                <adec:decorative xmlns:adec="http://schemas.microsoft.com/office/drawing/2017/decorative" val="0"/>
              </a:ext>
            </a:extLst>
          </p:cNvPr>
          <p:cNvSpPr txBox="1"/>
          <p:nvPr/>
        </p:nvSpPr>
        <p:spPr>
          <a:xfrm>
            <a:off x="6306478" y="3783631"/>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Create a new presentation based on file</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19" name="Group 18" descr="PowerPoint logo">
            <a:extLst>
              <a:ext uri="{FF2B5EF4-FFF2-40B4-BE49-F238E27FC236}">
                <a16:creationId xmlns:a16="http://schemas.microsoft.com/office/drawing/2014/main" id="{B941355B-5046-A232-CB78-5A59520181A6}"/>
              </a:ext>
              <a:ext uri="{C183D7F6-B498-43B3-948B-1728B52AA6E4}">
                <adec:decorative xmlns:adec="http://schemas.microsoft.com/office/drawing/2017/decorative" val="0"/>
              </a:ext>
            </a:extLst>
          </p:cNvPr>
          <p:cNvGrpSpPr>
            <a:grpSpLocks/>
          </p:cNvGrpSpPr>
          <p:nvPr/>
        </p:nvGrpSpPr>
        <p:grpSpPr>
          <a:xfrm>
            <a:off x="6204332" y="4335415"/>
            <a:ext cx="346134" cy="346134"/>
            <a:chOff x="9021721" y="8381781"/>
            <a:chExt cx="534543" cy="534543"/>
          </a:xfrm>
        </p:grpSpPr>
        <p:sp>
          <p:nvSpPr>
            <p:cNvPr id="20" name="Rounded Rectangle 46">
              <a:extLst>
                <a:ext uri="{FF2B5EF4-FFF2-40B4-BE49-F238E27FC236}">
                  <a16:creationId xmlns:a16="http://schemas.microsoft.com/office/drawing/2014/main" id="{183F3141-CEFD-EBDC-714A-7156723C66C6}"/>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1" name="Picture 4" descr="Microsoft PowerPoint Logo - PNG and Vector - Logo Download">
              <a:hlinkClick r:id="rId7"/>
              <a:extLst>
                <a:ext uri="{FF2B5EF4-FFF2-40B4-BE49-F238E27FC236}">
                  <a16:creationId xmlns:a16="http://schemas.microsoft.com/office/drawing/2014/main" id="{DB83052F-6AEB-B2D3-827B-C2080D35147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97" name="Graphic 96" descr="Icon of questions chat bubble">
            <a:extLst>
              <a:ext uri="{FF2B5EF4-FFF2-40B4-BE49-F238E27FC236}">
                <a16:creationId xmlns:a16="http://schemas.microsoft.com/office/drawing/2014/main" id="{0503FD61-0EB3-4CE0-476B-A48815BD1247}"/>
              </a:ext>
              <a:ext uri="{C183D7F6-B498-43B3-948B-1728B52AA6E4}">
                <adec:decorative xmlns:adec="http://schemas.microsoft.com/office/drawing/2017/decorative" val="0"/>
              </a:ext>
            </a:extLst>
          </p:cNvPr>
          <p:cNvPicPr>
            <a:picLocks/>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010053" y="3464038"/>
            <a:ext cx="228600" cy="228600"/>
          </a:xfrm>
          <a:prstGeom prst="rect">
            <a:avLst/>
          </a:prstGeom>
        </p:spPr>
      </p:pic>
      <p:sp>
        <p:nvSpPr>
          <p:cNvPr id="98" name="TextBox 97">
            <a:extLst>
              <a:ext uri="{FF2B5EF4-FFF2-40B4-BE49-F238E27FC236}">
                <a16:creationId xmlns:a16="http://schemas.microsoft.com/office/drawing/2014/main" id="{A569E676-4248-F646-5CA1-0E09E49F9BB8}"/>
              </a:ext>
              <a:ext uri="{C183D7F6-B498-43B3-948B-1728B52AA6E4}">
                <adec:decorative xmlns:adec="http://schemas.microsoft.com/office/drawing/2017/decorative" val="0"/>
              </a:ext>
            </a:extLst>
          </p:cNvPr>
          <p:cNvSpPr txBox="1"/>
          <p:nvPr/>
        </p:nvSpPr>
        <p:spPr>
          <a:xfrm>
            <a:off x="9280246"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Organize your thoughts</a:t>
            </a:r>
          </a:p>
        </p:txBody>
      </p:sp>
      <p:sp>
        <p:nvSpPr>
          <p:cNvPr id="99" name="TextBox 98">
            <a:extLst>
              <a:ext uri="{FF2B5EF4-FFF2-40B4-BE49-F238E27FC236}">
                <a16:creationId xmlns:a16="http://schemas.microsoft.com/office/drawing/2014/main" id="{1B5BB731-7B25-AC6D-D399-F53A8A5B1130}"/>
              </a:ext>
              <a:ext uri="{C183D7F6-B498-43B3-948B-1728B52AA6E4}">
                <adec:decorative xmlns:adec="http://schemas.microsoft.com/office/drawing/2017/decorative" val="0"/>
              </a:ext>
            </a:extLst>
          </p:cNvPr>
          <p:cNvSpPr txBox="1"/>
          <p:nvPr/>
        </p:nvSpPr>
        <p:spPr>
          <a:xfrm>
            <a:off x="9015121" y="3783631"/>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Organize this presentation into sections</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28" name="Group 27" descr="PowerPoint logo">
            <a:extLst>
              <a:ext uri="{FF2B5EF4-FFF2-40B4-BE49-F238E27FC236}">
                <a16:creationId xmlns:a16="http://schemas.microsoft.com/office/drawing/2014/main" id="{F21B566B-B7B9-C488-C997-58037854CAB2}"/>
              </a:ext>
              <a:ext uri="{C183D7F6-B498-43B3-948B-1728B52AA6E4}">
                <adec:decorative xmlns:adec="http://schemas.microsoft.com/office/drawing/2017/decorative" val="0"/>
              </a:ext>
            </a:extLst>
          </p:cNvPr>
          <p:cNvGrpSpPr>
            <a:grpSpLocks/>
          </p:cNvGrpSpPr>
          <p:nvPr/>
        </p:nvGrpSpPr>
        <p:grpSpPr>
          <a:xfrm>
            <a:off x="8912975" y="4335415"/>
            <a:ext cx="346134" cy="346134"/>
            <a:chOff x="9021721" y="8381781"/>
            <a:chExt cx="534543" cy="534543"/>
          </a:xfrm>
        </p:grpSpPr>
        <p:sp>
          <p:nvSpPr>
            <p:cNvPr id="29" name="Rounded Rectangle 46">
              <a:extLst>
                <a:ext uri="{FF2B5EF4-FFF2-40B4-BE49-F238E27FC236}">
                  <a16:creationId xmlns:a16="http://schemas.microsoft.com/office/drawing/2014/main" id="{2EA1507B-C82E-C086-54F4-2FBEFA419C13}"/>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4" descr="Microsoft PowerPoint Logo - PNG and Vector - Logo Download">
              <a:hlinkClick r:id="rId7"/>
              <a:extLst>
                <a:ext uri="{FF2B5EF4-FFF2-40B4-BE49-F238E27FC236}">
                  <a16:creationId xmlns:a16="http://schemas.microsoft.com/office/drawing/2014/main" id="{16795363-3ABD-46C5-B39C-B32302A5F30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03" name="Graphic 102" descr="Icon of notes with a pencil">
            <a:extLst>
              <a:ext uri="{FF2B5EF4-FFF2-40B4-BE49-F238E27FC236}">
                <a16:creationId xmlns:a16="http://schemas.microsoft.com/office/drawing/2014/main" id="{8E2D7620-F6FF-C4BD-949F-597F042672A0}"/>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4124" y="5076144"/>
            <a:ext cx="228600" cy="228600"/>
          </a:xfrm>
          <a:prstGeom prst="rect">
            <a:avLst/>
          </a:prstGeom>
        </p:spPr>
      </p:pic>
      <p:sp>
        <p:nvSpPr>
          <p:cNvPr id="104" name="TextBox 103">
            <a:extLst>
              <a:ext uri="{FF2B5EF4-FFF2-40B4-BE49-F238E27FC236}">
                <a16:creationId xmlns:a16="http://schemas.microsoft.com/office/drawing/2014/main" id="{53FE7205-FB99-BB6F-35EF-B552F75FB591}"/>
              </a:ext>
              <a:ext uri="{C183D7F6-B498-43B3-948B-1728B52AA6E4}">
                <adec:decorative xmlns:adec="http://schemas.microsoft.com/office/drawing/2017/decorative" val="0"/>
              </a:ext>
            </a:extLst>
          </p:cNvPr>
          <p:cNvSpPr txBox="1"/>
          <p:nvPr/>
        </p:nvSpPr>
        <p:spPr>
          <a:xfrm>
            <a:off x="1154317"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Rewrite this slide</a:t>
            </a:r>
          </a:p>
        </p:txBody>
      </p:sp>
      <p:sp>
        <p:nvSpPr>
          <p:cNvPr id="105" name="TextBox 104">
            <a:extLst>
              <a:ext uri="{FF2B5EF4-FFF2-40B4-BE49-F238E27FC236}">
                <a16:creationId xmlns:a16="http://schemas.microsoft.com/office/drawing/2014/main" id="{8789B675-6EE1-6F39-2064-8DCA2C7EB030}"/>
              </a:ext>
              <a:ext uri="{C183D7F6-B498-43B3-948B-1728B52AA6E4}">
                <adec:decorative xmlns:adec="http://schemas.microsoft.com/office/drawing/2017/decorative" val="0"/>
              </a:ext>
            </a:extLst>
          </p:cNvPr>
          <p:cNvSpPr txBox="1"/>
          <p:nvPr/>
        </p:nvSpPr>
        <p:spPr>
          <a:xfrm>
            <a:off x="889192" y="5395738"/>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Rewrite the slide to be more persuasive</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40" name="Group 39" descr="PowerPoint logo">
            <a:extLst>
              <a:ext uri="{FF2B5EF4-FFF2-40B4-BE49-F238E27FC236}">
                <a16:creationId xmlns:a16="http://schemas.microsoft.com/office/drawing/2014/main" id="{0967B60E-A777-458E-F83F-5FC60E6D6E8A}"/>
              </a:ext>
              <a:ext uri="{C183D7F6-B498-43B3-948B-1728B52AA6E4}">
                <adec:decorative xmlns:adec="http://schemas.microsoft.com/office/drawing/2017/decorative" val="0"/>
              </a:ext>
            </a:extLst>
          </p:cNvPr>
          <p:cNvGrpSpPr>
            <a:grpSpLocks/>
          </p:cNvGrpSpPr>
          <p:nvPr/>
        </p:nvGrpSpPr>
        <p:grpSpPr>
          <a:xfrm>
            <a:off x="787046" y="5947521"/>
            <a:ext cx="346134" cy="346134"/>
            <a:chOff x="9021721" y="8381781"/>
            <a:chExt cx="534543" cy="534543"/>
          </a:xfrm>
        </p:grpSpPr>
        <p:sp>
          <p:nvSpPr>
            <p:cNvPr id="41" name="Rounded Rectangle 46">
              <a:extLst>
                <a:ext uri="{FF2B5EF4-FFF2-40B4-BE49-F238E27FC236}">
                  <a16:creationId xmlns:a16="http://schemas.microsoft.com/office/drawing/2014/main" id="{D3E8CBEB-457A-AB34-68DD-67B9E7DB4CC1}"/>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2" name="Picture 4" descr="Microsoft PowerPoint Logo - PNG and Vector - Logo Download">
              <a:hlinkClick r:id="rId7"/>
              <a:extLst>
                <a:ext uri="{FF2B5EF4-FFF2-40B4-BE49-F238E27FC236}">
                  <a16:creationId xmlns:a16="http://schemas.microsoft.com/office/drawing/2014/main" id="{7544B176-E85C-BAF8-54AE-233F8F3FABA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09" name="Graphic 108" descr="Icon of questions chat bubble">
            <a:extLst>
              <a:ext uri="{FF2B5EF4-FFF2-40B4-BE49-F238E27FC236}">
                <a16:creationId xmlns:a16="http://schemas.microsoft.com/office/drawing/2014/main" id="{D697DF92-BAD2-22D5-2C23-BE9319705146}"/>
              </a:ext>
              <a:ext uri="{C183D7F6-B498-43B3-948B-1728B52AA6E4}">
                <adec:decorative xmlns:adec="http://schemas.microsoft.com/office/drawing/2017/decorative" val="0"/>
              </a:ext>
            </a:extLst>
          </p:cNvPr>
          <p:cNvPicPr>
            <a:picLocks/>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592767" y="5076144"/>
            <a:ext cx="228600" cy="228600"/>
          </a:xfrm>
          <a:prstGeom prst="rect">
            <a:avLst/>
          </a:prstGeom>
        </p:spPr>
      </p:pic>
      <p:sp>
        <p:nvSpPr>
          <p:cNvPr id="110" name="TextBox 109">
            <a:extLst>
              <a:ext uri="{FF2B5EF4-FFF2-40B4-BE49-F238E27FC236}">
                <a16:creationId xmlns:a16="http://schemas.microsoft.com/office/drawing/2014/main" id="{5F9F28DC-CBB6-4789-789D-C98F5C73DDE5}"/>
              </a:ext>
              <a:ext uri="{C183D7F6-B498-43B3-948B-1728B52AA6E4}">
                <adec:decorative xmlns:adec="http://schemas.microsoft.com/office/drawing/2017/decorative" val="0"/>
              </a:ext>
            </a:extLst>
          </p:cNvPr>
          <p:cNvSpPr txBox="1"/>
          <p:nvPr/>
        </p:nvSpPr>
        <p:spPr>
          <a:xfrm>
            <a:off x="3862960"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Stay on track</a:t>
            </a:r>
          </a:p>
        </p:txBody>
      </p:sp>
      <p:sp>
        <p:nvSpPr>
          <p:cNvPr id="111" name="TextBox 110">
            <a:extLst>
              <a:ext uri="{FF2B5EF4-FFF2-40B4-BE49-F238E27FC236}">
                <a16:creationId xmlns:a16="http://schemas.microsoft.com/office/drawing/2014/main" id="{D2BC6A9E-0BD5-2773-5915-C93809AE337B}"/>
              </a:ext>
              <a:ext uri="{C183D7F6-B498-43B3-948B-1728B52AA6E4}">
                <adec:decorative xmlns:adec="http://schemas.microsoft.com/office/drawing/2017/decorative" val="0"/>
              </a:ext>
            </a:extLst>
          </p:cNvPr>
          <p:cNvSpPr txBox="1"/>
          <p:nvPr/>
        </p:nvSpPr>
        <p:spPr>
          <a:xfrm>
            <a:off x="3597835" y="5395738"/>
            <a:ext cx="1032334" cy="153888"/>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Show action items</a:t>
            </a:r>
          </a:p>
        </p:txBody>
      </p:sp>
      <p:grpSp>
        <p:nvGrpSpPr>
          <p:cNvPr id="13" name="Group 12" descr="PowerPoint logo">
            <a:extLst>
              <a:ext uri="{FF2B5EF4-FFF2-40B4-BE49-F238E27FC236}">
                <a16:creationId xmlns:a16="http://schemas.microsoft.com/office/drawing/2014/main" id="{656F7BD1-1473-487C-F967-7C3F8D246508}"/>
              </a:ext>
              <a:ext uri="{C183D7F6-B498-43B3-948B-1728B52AA6E4}">
                <adec:decorative xmlns:adec="http://schemas.microsoft.com/office/drawing/2017/decorative" val="0"/>
              </a:ext>
            </a:extLst>
          </p:cNvPr>
          <p:cNvGrpSpPr>
            <a:grpSpLocks/>
          </p:cNvGrpSpPr>
          <p:nvPr/>
        </p:nvGrpSpPr>
        <p:grpSpPr>
          <a:xfrm>
            <a:off x="3495689" y="5947521"/>
            <a:ext cx="346134" cy="346134"/>
            <a:chOff x="9021721" y="8381781"/>
            <a:chExt cx="534543" cy="534543"/>
          </a:xfrm>
        </p:grpSpPr>
        <p:sp>
          <p:nvSpPr>
            <p:cNvPr id="14" name="Rounded Rectangle 46">
              <a:extLst>
                <a:ext uri="{FF2B5EF4-FFF2-40B4-BE49-F238E27FC236}">
                  <a16:creationId xmlns:a16="http://schemas.microsoft.com/office/drawing/2014/main" id="{65471DBF-0006-9F9E-2D8C-496D20965673}"/>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4" descr="Microsoft PowerPoint Logo - PNG and Vector - Logo Download">
              <a:hlinkClick r:id="rId7"/>
              <a:extLst>
                <a:ext uri="{FF2B5EF4-FFF2-40B4-BE49-F238E27FC236}">
                  <a16:creationId xmlns:a16="http://schemas.microsoft.com/office/drawing/2014/main" id="{37FD7598-76CB-A8A4-8AE9-C0866B36020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3" name="Graphic 142" descr="Icon of a bulb">
            <a:extLst>
              <a:ext uri="{FF2B5EF4-FFF2-40B4-BE49-F238E27FC236}">
                <a16:creationId xmlns:a16="http://schemas.microsoft.com/office/drawing/2014/main" id="{8AF2873E-E0DC-6A22-C438-ED1CCB6A5EC6}"/>
              </a:ext>
              <a:ext uri="{C183D7F6-B498-43B3-948B-1728B52AA6E4}">
                <adec:decorative xmlns:adec="http://schemas.microsoft.com/office/drawing/2017/decorative" val="0"/>
              </a:ext>
            </a:extLst>
          </p:cNvPr>
          <p:cNvPicPr>
            <a:picLocks/>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301410" y="5076144"/>
            <a:ext cx="228600" cy="228600"/>
          </a:xfrm>
          <a:prstGeom prst="rect">
            <a:avLst/>
          </a:prstGeom>
        </p:spPr>
      </p:pic>
      <p:sp>
        <p:nvSpPr>
          <p:cNvPr id="116" name="TextBox 115">
            <a:extLst>
              <a:ext uri="{FF2B5EF4-FFF2-40B4-BE49-F238E27FC236}">
                <a16:creationId xmlns:a16="http://schemas.microsoft.com/office/drawing/2014/main" id="{55D6C74C-1524-0406-0316-C443F88A6580}"/>
              </a:ext>
              <a:ext uri="{C183D7F6-B498-43B3-948B-1728B52AA6E4}">
                <adec:decorative xmlns:adec="http://schemas.microsoft.com/office/drawing/2017/decorative" val="0"/>
              </a:ext>
            </a:extLst>
          </p:cNvPr>
          <p:cNvSpPr txBox="1"/>
          <p:nvPr/>
        </p:nvSpPr>
        <p:spPr>
          <a:xfrm>
            <a:off x="6571603"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Extract key information</a:t>
            </a:r>
          </a:p>
        </p:txBody>
      </p:sp>
      <p:sp>
        <p:nvSpPr>
          <p:cNvPr id="117" name="TextBox 116">
            <a:extLst>
              <a:ext uri="{FF2B5EF4-FFF2-40B4-BE49-F238E27FC236}">
                <a16:creationId xmlns:a16="http://schemas.microsoft.com/office/drawing/2014/main" id="{994AA1BB-A5FA-CFC7-7516-0EA5BCFE8E41}"/>
              </a:ext>
              <a:ext uri="{C183D7F6-B498-43B3-948B-1728B52AA6E4}">
                <adec:decorative xmlns:adec="http://schemas.microsoft.com/office/drawing/2017/decorative" val="0"/>
              </a:ext>
            </a:extLst>
          </p:cNvPr>
          <p:cNvSpPr txBox="1"/>
          <p:nvPr/>
        </p:nvSpPr>
        <p:spPr>
          <a:xfrm>
            <a:off x="6306478" y="5395738"/>
            <a:ext cx="1611018" cy="153888"/>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Summarize this presentation</a:t>
            </a:r>
          </a:p>
        </p:txBody>
      </p:sp>
      <p:grpSp>
        <p:nvGrpSpPr>
          <p:cNvPr id="16" name="Group 15" descr="PowerPoint logo">
            <a:extLst>
              <a:ext uri="{FF2B5EF4-FFF2-40B4-BE49-F238E27FC236}">
                <a16:creationId xmlns:a16="http://schemas.microsoft.com/office/drawing/2014/main" id="{0B89EF92-BA0B-78AA-29B4-CDCE5098A622}"/>
              </a:ext>
              <a:ext uri="{C183D7F6-B498-43B3-948B-1728B52AA6E4}">
                <adec:decorative xmlns:adec="http://schemas.microsoft.com/office/drawing/2017/decorative" val="0"/>
              </a:ext>
            </a:extLst>
          </p:cNvPr>
          <p:cNvGrpSpPr>
            <a:grpSpLocks/>
          </p:cNvGrpSpPr>
          <p:nvPr/>
        </p:nvGrpSpPr>
        <p:grpSpPr>
          <a:xfrm>
            <a:off x="6204332" y="5947521"/>
            <a:ext cx="346134" cy="346134"/>
            <a:chOff x="9021721" y="8381781"/>
            <a:chExt cx="534543" cy="534543"/>
          </a:xfrm>
        </p:grpSpPr>
        <p:sp>
          <p:nvSpPr>
            <p:cNvPr id="17" name="Rounded Rectangle 46">
              <a:extLst>
                <a:ext uri="{FF2B5EF4-FFF2-40B4-BE49-F238E27FC236}">
                  <a16:creationId xmlns:a16="http://schemas.microsoft.com/office/drawing/2014/main" id="{85041AC0-51D3-CBB2-EF3D-EBB6DA5F3B27}"/>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 name="Picture 4" descr="Microsoft PowerPoint Logo - PNG and Vector - Logo Download">
              <a:hlinkClick r:id="rId7"/>
              <a:extLst>
                <a:ext uri="{FF2B5EF4-FFF2-40B4-BE49-F238E27FC236}">
                  <a16:creationId xmlns:a16="http://schemas.microsoft.com/office/drawing/2014/main" id="{C1704C01-7F10-D5EC-72BF-EAF9B1E1519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pic>
        <p:nvPicPr>
          <p:cNvPr id="148" name="Graphic 147" descr="Icon of a bulb">
            <a:extLst>
              <a:ext uri="{FF2B5EF4-FFF2-40B4-BE49-F238E27FC236}">
                <a16:creationId xmlns:a16="http://schemas.microsoft.com/office/drawing/2014/main" id="{98011EC8-273A-CCF1-5BEF-905E0FD85512}"/>
              </a:ext>
              <a:ext uri="{C183D7F6-B498-43B3-948B-1728B52AA6E4}">
                <adec:decorative xmlns:adec="http://schemas.microsoft.com/office/drawing/2017/decorative" val="0"/>
              </a:ext>
            </a:extLst>
          </p:cNvPr>
          <p:cNvPicPr>
            <a:picLocks/>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10053" y="5076144"/>
            <a:ext cx="228600" cy="228600"/>
          </a:xfrm>
          <a:prstGeom prst="rect">
            <a:avLst/>
          </a:prstGeom>
        </p:spPr>
      </p:pic>
      <p:sp>
        <p:nvSpPr>
          <p:cNvPr id="122" name="TextBox 121">
            <a:extLst>
              <a:ext uri="{FF2B5EF4-FFF2-40B4-BE49-F238E27FC236}">
                <a16:creationId xmlns:a16="http://schemas.microsoft.com/office/drawing/2014/main" id="{4B5F5939-0DA3-FF99-6FD3-559FB42FF844}"/>
              </a:ext>
              <a:ext uri="{C183D7F6-B498-43B3-948B-1728B52AA6E4}">
                <adec:decorative xmlns:adec="http://schemas.microsoft.com/office/drawing/2017/decorative" val="0"/>
              </a:ext>
            </a:extLst>
          </p:cNvPr>
          <p:cNvSpPr txBox="1"/>
          <p:nvPr/>
        </p:nvSpPr>
        <p:spPr>
          <a:xfrm>
            <a:off x="9280246"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Stay on track</a:t>
            </a:r>
          </a:p>
        </p:txBody>
      </p:sp>
      <p:sp>
        <p:nvSpPr>
          <p:cNvPr id="123" name="TextBox 122">
            <a:extLst>
              <a:ext uri="{FF2B5EF4-FFF2-40B4-BE49-F238E27FC236}">
                <a16:creationId xmlns:a16="http://schemas.microsoft.com/office/drawing/2014/main" id="{4EDD80A6-1CD8-C2E8-E400-20A9789F2CE1}"/>
              </a:ext>
              <a:ext uri="{C183D7F6-B498-43B3-948B-1728B52AA6E4}">
                <adec:decorative xmlns:adec="http://schemas.microsoft.com/office/drawing/2017/decorative" val="0"/>
              </a:ext>
            </a:extLst>
          </p:cNvPr>
          <p:cNvSpPr txBox="1"/>
          <p:nvPr/>
        </p:nvSpPr>
        <p:spPr>
          <a:xfrm>
            <a:off x="9015121" y="5395738"/>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What are the dates and deadlines mentioned in this presentation?</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31" name="Group 30" descr="PowerPoint logo">
            <a:extLst>
              <a:ext uri="{FF2B5EF4-FFF2-40B4-BE49-F238E27FC236}">
                <a16:creationId xmlns:a16="http://schemas.microsoft.com/office/drawing/2014/main" id="{AA3BEBE0-F1F9-F805-FF40-363D9D3E3526}"/>
              </a:ext>
              <a:ext uri="{C183D7F6-B498-43B3-948B-1728B52AA6E4}">
                <adec:decorative xmlns:adec="http://schemas.microsoft.com/office/drawing/2017/decorative" val="0"/>
              </a:ext>
            </a:extLst>
          </p:cNvPr>
          <p:cNvGrpSpPr>
            <a:grpSpLocks/>
          </p:cNvGrpSpPr>
          <p:nvPr/>
        </p:nvGrpSpPr>
        <p:grpSpPr>
          <a:xfrm>
            <a:off x="8912975" y="5947521"/>
            <a:ext cx="346134" cy="346134"/>
            <a:chOff x="9021721" y="8381781"/>
            <a:chExt cx="534543" cy="534543"/>
          </a:xfrm>
        </p:grpSpPr>
        <p:sp>
          <p:nvSpPr>
            <p:cNvPr id="32" name="Rounded Rectangle 46">
              <a:extLst>
                <a:ext uri="{FF2B5EF4-FFF2-40B4-BE49-F238E27FC236}">
                  <a16:creationId xmlns:a16="http://schemas.microsoft.com/office/drawing/2014/main" id="{12E36C98-5015-8DD8-32DB-F058A3C8A90C}"/>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3" name="Picture 4" descr="Microsoft PowerPoint Logo - PNG and Vector - Logo Download">
              <a:hlinkClick r:id="rId7"/>
              <a:extLst>
                <a:ext uri="{FF2B5EF4-FFF2-40B4-BE49-F238E27FC236}">
                  <a16:creationId xmlns:a16="http://schemas.microsoft.com/office/drawing/2014/main" id="{0210E56D-2063-50B1-4ACF-2D80104F991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38" name="Rectangle: Rounded Corners 137">
            <a:extLst>
              <a:ext uri="{FF2B5EF4-FFF2-40B4-BE49-F238E27FC236}">
                <a16:creationId xmlns:a16="http://schemas.microsoft.com/office/drawing/2014/main" id="{CCF6EB9C-070A-5434-FA09-DAB6B6CE5C28}"/>
              </a:ext>
              <a:ext uri="{C183D7F6-B498-43B3-948B-1728B52AA6E4}">
                <adec:decorative xmlns:adec="http://schemas.microsoft.com/office/drawing/2017/decorative" val="1"/>
              </a:ext>
            </a:extLst>
          </p:cNvPr>
          <p:cNvSpPr/>
          <p:nvPr/>
        </p:nvSpPr>
        <p:spPr bwMode="auto">
          <a:xfrm>
            <a:off x="8358208" y="3779525"/>
            <a:ext cx="289855"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file</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78638429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a:noAutofit/>
          </a:bodyPr>
          <a:lstStyle/>
          <a:p>
            <a:r>
              <a:rPr lang="en-US" sz="3200">
                <a:gradFill flip="none" rotWithShape="1">
                  <a:gsLst>
                    <a:gs pos="50000">
                      <a:srgbClr val="8661C5"/>
                    </a:gs>
                    <a:gs pos="0">
                      <a:srgbClr val="3E76D4"/>
                    </a:gs>
                    <a:gs pos="100000">
                      <a:srgbClr val="C73ECC"/>
                    </a:gs>
                  </a:gsLst>
                  <a:lin ang="2700000" scaled="1"/>
                  <a:tileRect/>
                </a:gradFill>
                <a:cs typeface="+mn-cs"/>
              </a:rPr>
              <a:t>How to use: Copilot in Word in the document</a:t>
            </a:r>
            <a:br>
              <a:rPr lang="en-US" sz="3200">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3" name="Group 2" descr="Microsoft Word logo">
            <a:extLst>
              <a:ext uri="{FF2B5EF4-FFF2-40B4-BE49-F238E27FC236}">
                <a16:creationId xmlns:a16="http://schemas.microsoft.com/office/drawing/2014/main" id="{480676C4-8D3E-FC07-ADD4-B12A96696F78}"/>
              </a:ext>
              <a:ext uri="{C183D7F6-B498-43B3-948B-1728B52AA6E4}">
                <adec:decorative xmlns:adec="http://schemas.microsoft.com/office/drawing/2017/decorative" val="0"/>
              </a:ext>
            </a:extLst>
          </p:cNvPr>
          <p:cNvGrpSpPr/>
          <p:nvPr/>
        </p:nvGrpSpPr>
        <p:grpSpPr>
          <a:xfrm>
            <a:off x="8940558" y="457200"/>
            <a:ext cx="534543" cy="534543"/>
            <a:chOff x="1047176" y="8381781"/>
            <a:chExt cx="534543" cy="534543"/>
          </a:xfrm>
        </p:grpSpPr>
        <p:sp>
          <p:nvSpPr>
            <p:cNvPr id="14" name="server_2" title="Icon of a server with a padlock in the lower right corner">
              <a:extLst>
                <a:ext uri="{FF2B5EF4-FFF2-40B4-BE49-F238E27FC236}">
                  <a16:creationId xmlns:a16="http://schemas.microsoft.com/office/drawing/2014/main" id="{569061AC-2C1D-ADD1-DFFE-53EC943664C3}"/>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5" name="Rounded Rectangle 46">
              <a:extLst>
                <a:ext uri="{FF2B5EF4-FFF2-40B4-BE49-F238E27FC236}">
                  <a16:creationId xmlns:a16="http://schemas.microsoft.com/office/drawing/2014/main" id="{6A9A4361-20E1-29A4-68B4-94FFF6CFD496}"/>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0" descr="Microsoft Word Logo - PNG and Vector - Logo Download">
              <a:hlinkClick r:id="rId3"/>
              <a:extLst>
                <a:ext uri="{FF2B5EF4-FFF2-40B4-BE49-F238E27FC236}">
                  <a16:creationId xmlns:a16="http://schemas.microsoft.com/office/drawing/2014/main" id="{A27EEDAE-D7CD-61D5-CB3B-AF57841D20B9}"/>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2" descr="Microsoft Copilot logo">
            <a:extLst>
              <a:ext uri="{FF2B5EF4-FFF2-40B4-BE49-F238E27FC236}">
                <a16:creationId xmlns:a16="http://schemas.microsoft.com/office/drawing/2014/main" id="{FAED7FB6-572F-0B37-4ED6-0DE2EEFE54C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6">
            <a:extLst>
              <a:ext uri="{FF2B5EF4-FFF2-40B4-BE49-F238E27FC236}">
                <a16:creationId xmlns:a16="http://schemas.microsoft.com/office/drawing/2014/main" id="{C1FA6618-771E-0917-3F13-567033FCDB85}"/>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TextBox 11">
            <a:extLst>
              <a:ext uri="{FF2B5EF4-FFF2-40B4-BE49-F238E27FC236}">
                <a16:creationId xmlns:a16="http://schemas.microsoft.com/office/drawing/2014/main" id="{06430EC6-59EB-A960-BBE3-3D8789F248A5}"/>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Turn an outline or idea into text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Rewrite existing text for length, tone, new phrasing</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Add tables based on the text</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What can you do in the document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1" i="0" u="none" strike="noStrike" kern="100" cap="none" spc="0" normalizeH="0" baseline="0" noProof="0">
                <a:ln>
                  <a:noFill/>
                </a:ln>
                <a:solidFill>
                  <a:prstClr val="black"/>
                </a:solidFill>
                <a:effectLst/>
                <a:uLnTx/>
                <a:uFillTx/>
                <a:latin typeface="Segoe UI Semibold"/>
                <a:ea typeface="+mn-ea"/>
                <a:cs typeface="Times New Roman"/>
              </a:rPr>
              <a:t>Draft with Copilot </a:t>
            </a:r>
            <a:r>
              <a:rPr kumimoji="0" lang="en-US" sz="1100" b="0" i="0" u="none" strike="noStrike" kern="100" cap="none" spc="0" normalizeH="0" baseline="0" noProof="0">
                <a:ln>
                  <a:noFill/>
                </a:ln>
                <a:solidFill>
                  <a:prstClr val="black"/>
                </a:solidFill>
                <a:effectLst/>
                <a:uLnTx/>
                <a:uFillTx/>
                <a:latin typeface="Segoe UI"/>
                <a:ea typeface="+mn-ea"/>
                <a:cs typeface="Times New Roman"/>
              </a:rPr>
              <a:t>– Add content to the Word doc</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Start from a blank page to create new content using </a:t>
            </a:r>
            <a:r>
              <a:rPr kumimoji="0" lang="en-US" sz="1000" b="1" i="0" u="none" strike="noStrike" kern="100" cap="none" spc="0" normalizeH="0" baseline="0" noProof="0">
                <a:ln>
                  <a:noFill/>
                </a:ln>
                <a:solidFill>
                  <a:prstClr val="black"/>
                </a:solidFill>
                <a:effectLst/>
                <a:uLnTx/>
                <a:uFillTx/>
                <a:latin typeface="Segoe UI Semibold"/>
                <a:ea typeface="+mn-ea"/>
                <a:cs typeface="Times New Roman"/>
              </a:rPr>
              <a:t>Reference a file </a:t>
            </a:r>
            <a:r>
              <a:rPr kumimoji="0" lang="en-US" sz="1000" b="0" i="0" u="none" strike="noStrike" kern="100" cap="none" spc="0" normalizeH="0" baseline="0" noProof="0">
                <a:ln>
                  <a:noFill/>
                </a:ln>
                <a:solidFill>
                  <a:prstClr val="black"/>
                </a:solidFill>
                <a:effectLst/>
                <a:uLnTx/>
                <a:uFillTx/>
                <a:latin typeface="Segoe UI"/>
                <a:ea typeface="+mn-ea"/>
                <a:cs typeface="Times New Roman"/>
              </a:rPr>
              <a:t>(up to 3 Word or PowerPoint files) or providing a topic for ungrounded content (ungrounded content will not necessarily be factual)</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Add new content at any point using </a:t>
            </a:r>
            <a:r>
              <a:rPr kumimoji="0" lang="en-US" sz="1000" b="1" i="0" u="none" strike="noStrike" kern="100" cap="none" spc="0" normalizeH="0" baseline="0" noProof="0">
                <a:ln>
                  <a:noFill/>
                </a:ln>
                <a:solidFill>
                  <a:prstClr val="black"/>
                </a:solidFill>
                <a:effectLst/>
                <a:uLnTx/>
                <a:uFillTx/>
                <a:latin typeface="Segoe UI Semibold"/>
                <a:ea typeface="+mn-ea"/>
                <a:cs typeface="Times New Roman"/>
              </a:rPr>
              <a:t>Inspire Me </a:t>
            </a:r>
            <a:r>
              <a:rPr kumimoji="0" lang="en-US" sz="1000" b="0" i="0" u="none" strike="noStrike" kern="100" cap="none" spc="0" normalizeH="0" baseline="0" noProof="0">
                <a:ln>
                  <a:noFill/>
                </a:ln>
                <a:solidFill>
                  <a:prstClr val="black"/>
                </a:solidFill>
                <a:effectLst/>
                <a:uLnTx/>
                <a:uFillTx/>
                <a:latin typeface="Segoe UI"/>
                <a:ea typeface="+mn-ea"/>
                <a:cs typeface="Times New Roman"/>
              </a:rPr>
              <a:t>(to build on existing content), referencing a file for new grounded content, or providing a topic for ungrounded content (ungrounded content will not necessarily be factual)</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Add suggested image (next to the title)</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Put information into a table using </a:t>
            </a:r>
            <a:r>
              <a:rPr kumimoji="0" lang="en-US" sz="1100" b="1" i="0" u="none" strike="noStrike" kern="100" cap="none" spc="0" normalizeH="0" baseline="0" noProof="0">
                <a:ln>
                  <a:noFill/>
                </a:ln>
                <a:solidFill>
                  <a:prstClr val="black"/>
                </a:solidFill>
                <a:effectLst/>
                <a:uLnTx/>
                <a:uFillTx/>
                <a:latin typeface="Segoe UI Semibold"/>
                <a:ea typeface="+mn-ea"/>
                <a:cs typeface="Times New Roman"/>
              </a:rPr>
              <a:t>Visualize as a table</a:t>
            </a:r>
          </a:p>
        </p:txBody>
      </p:sp>
      <p:sp>
        <p:nvSpPr>
          <p:cNvPr id="17" name="TextBox 16">
            <a:extLst>
              <a:ext uri="{FF2B5EF4-FFF2-40B4-BE49-F238E27FC236}">
                <a16:creationId xmlns:a16="http://schemas.microsoft.com/office/drawing/2014/main" id="{D9236153-8EE3-A454-1CA6-CCFD94C8F1E2}"/>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pic>
        <p:nvPicPr>
          <p:cNvPr id="19" name="Picture 18" descr="Screenshot of Copilot prompt in Microsoft Word displaying a draft with copilot highlighting Reference a file">
            <a:extLst>
              <a:ext uri="{FF2B5EF4-FFF2-40B4-BE49-F238E27FC236}">
                <a16:creationId xmlns:a16="http://schemas.microsoft.com/office/drawing/2014/main" id="{AC0ABA99-F9A8-0580-B5FB-4A2A32AC392F}"/>
              </a:ext>
            </a:extLst>
          </p:cNvPr>
          <p:cNvPicPr>
            <a:picLocks/>
          </p:cNvPicPr>
          <p:nvPr/>
        </p:nvPicPr>
        <p:blipFill rotWithShape="1">
          <a:blip r:embed="rId6"/>
          <a:srcRect l="5867" t="11982" r="9201" b="20502"/>
          <a:stretch/>
        </p:blipFill>
        <p:spPr>
          <a:xfrm>
            <a:off x="5062855" y="1801505"/>
            <a:ext cx="3151668" cy="910032"/>
          </a:xfrm>
          <a:prstGeom prst="roundRect">
            <a:avLst>
              <a:gd name="adj" fmla="val 6595"/>
            </a:avLst>
          </a:prstGeom>
          <a:ln w="6350">
            <a:solidFill>
              <a:schemeClr val="bg1">
                <a:lumMod val="75000"/>
              </a:schemeClr>
            </a:solidFill>
          </a:ln>
        </p:spPr>
      </p:pic>
      <p:sp>
        <p:nvSpPr>
          <p:cNvPr id="32" name="Rectangle: Rounded Corners 31">
            <a:extLst>
              <a:ext uri="{FF2B5EF4-FFF2-40B4-BE49-F238E27FC236}">
                <a16:creationId xmlns:a16="http://schemas.microsoft.com/office/drawing/2014/main" id="{F4DDE21E-6E19-DA85-AE0B-E603AFEF652E}"/>
              </a:ext>
              <a:ext uri="{C183D7F6-B498-43B3-948B-1728B52AA6E4}">
                <adec:decorative xmlns:adec="http://schemas.microsoft.com/office/drawing/2017/decorative" val="1"/>
              </a:ext>
            </a:extLst>
          </p:cNvPr>
          <p:cNvSpPr/>
          <p:nvPr/>
        </p:nvSpPr>
        <p:spPr bwMode="auto">
          <a:xfrm>
            <a:off x="5429249" y="2524125"/>
            <a:ext cx="645319" cy="172170"/>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3" name="TextBox 12">
            <a:extLst>
              <a:ext uri="{FF2B5EF4-FFF2-40B4-BE49-F238E27FC236}">
                <a16:creationId xmlns:a16="http://schemas.microsoft.com/office/drawing/2014/main" id="{817EA871-E3B2-35D0-F6EF-98E8EC98556F}"/>
              </a:ext>
            </a:extLst>
          </p:cNvPr>
          <p:cNvSpPr txBox="1">
            <a:spLocks/>
          </p:cNvSpPr>
          <p:nvPr/>
        </p:nvSpPr>
        <p:spPr>
          <a:xfrm>
            <a:off x="8389619" y="2018045"/>
            <a:ext cx="2873601" cy="476952"/>
          </a:xfrm>
          <a:prstGeom prst="roundRect">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Provide ideas or reference a file</a:t>
            </a:r>
          </a:p>
        </p:txBody>
      </p:sp>
      <p:pic>
        <p:nvPicPr>
          <p:cNvPr id="22" name="Picture 21" descr="Screenshot of Copilot prompt in Microsoft Word displaying a draft with copilot highlighting 'Inspire me'">
            <a:extLst>
              <a:ext uri="{FF2B5EF4-FFF2-40B4-BE49-F238E27FC236}">
                <a16:creationId xmlns:a16="http://schemas.microsoft.com/office/drawing/2014/main" id="{9DFCC67D-709B-1D86-3C87-3DB08A8BF2E6}"/>
              </a:ext>
            </a:extLst>
          </p:cNvPr>
          <p:cNvPicPr>
            <a:picLocks/>
          </p:cNvPicPr>
          <p:nvPr/>
        </p:nvPicPr>
        <p:blipFill>
          <a:blip r:embed="rId7"/>
          <a:stretch>
            <a:fillRect/>
          </a:stretch>
        </p:blipFill>
        <p:spPr>
          <a:xfrm>
            <a:off x="5070615" y="2880852"/>
            <a:ext cx="3143908" cy="897463"/>
          </a:xfrm>
          <a:prstGeom prst="roundRect">
            <a:avLst>
              <a:gd name="adj" fmla="val 5600"/>
            </a:avLst>
          </a:prstGeom>
          <a:ln w="6350">
            <a:solidFill>
              <a:schemeClr val="bg1">
                <a:lumMod val="75000"/>
              </a:schemeClr>
            </a:solidFill>
          </a:ln>
        </p:spPr>
      </p:pic>
      <p:sp>
        <p:nvSpPr>
          <p:cNvPr id="7" name="Rectangle: Rounded Corners 6">
            <a:extLst>
              <a:ext uri="{FF2B5EF4-FFF2-40B4-BE49-F238E27FC236}">
                <a16:creationId xmlns:a16="http://schemas.microsoft.com/office/drawing/2014/main" id="{1D172541-A969-53D0-EB23-745B437E284A}"/>
              </a:ext>
              <a:ext uri="{C183D7F6-B498-43B3-948B-1728B52AA6E4}">
                <adec:decorative xmlns:adec="http://schemas.microsoft.com/office/drawing/2017/decorative" val="1"/>
              </a:ext>
            </a:extLst>
          </p:cNvPr>
          <p:cNvSpPr/>
          <p:nvPr/>
        </p:nvSpPr>
        <p:spPr bwMode="auto">
          <a:xfrm>
            <a:off x="7174230" y="3593393"/>
            <a:ext cx="566738" cy="183270"/>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3" name="TextBox 22">
            <a:extLst>
              <a:ext uri="{FF2B5EF4-FFF2-40B4-BE49-F238E27FC236}">
                <a16:creationId xmlns:a16="http://schemas.microsoft.com/office/drawing/2014/main" id="{B860DA11-1053-4CFD-8A9A-A3B4568CA08E}"/>
              </a:ext>
            </a:extLst>
          </p:cNvPr>
          <p:cNvSpPr txBox="1">
            <a:spLocks/>
          </p:cNvSpPr>
          <p:nvPr/>
        </p:nvSpPr>
        <p:spPr>
          <a:xfrm>
            <a:off x="8389619" y="2932123"/>
            <a:ext cx="2873601" cy="794920"/>
          </a:xfrm>
          <a:prstGeom prst="roundRect">
            <a:avLst>
              <a:gd name="adj" fmla="val 8759"/>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Provide ideas, reference a file, </a:t>
            </a:r>
            <a:br>
              <a:rPr kumimoji="0" lang="en-US" sz="1200" b="0" i="0" u="none" strike="noStrike" kern="1200" cap="none" spc="0" normalizeH="0" baseline="0" noProof="0">
                <a:ln>
                  <a:noFill/>
                </a:ln>
                <a:solidFill>
                  <a:prstClr val="black"/>
                </a:solidFill>
                <a:effectLst/>
                <a:uLnTx/>
                <a:uFillTx/>
                <a:latin typeface="Segoe UI"/>
                <a:ea typeface="+mn-ea"/>
                <a:cs typeface="Segoe UI"/>
              </a:rPr>
            </a:br>
            <a:r>
              <a:rPr kumimoji="0" lang="en-US" sz="1200" b="0" i="0" u="none" strike="noStrike" kern="1200" cap="none" spc="0" normalizeH="0" baseline="0" noProof="0">
                <a:ln>
                  <a:noFill/>
                </a:ln>
                <a:solidFill>
                  <a:prstClr val="black"/>
                </a:solidFill>
                <a:effectLst/>
                <a:uLnTx/>
                <a:uFillTx/>
                <a:latin typeface="Segoe UI"/>
                <a:ea typeface="+mn-ea"/>
                <a:cs typeface="Segoe UI"/>
              </a:rPr>
              <a:t>or let Copilot write</a:t>
            </a:r>
          </a:p>
        </p:txBody>
      </p:sp>
      <p:pic>
        <p:nvPicPr>
          <p:cNvPr id="30" name="Picture 29" descr="Screenshot of a part of Microsoft word with Copilot prompt pop up">
            <a:extLst>
              <a:ext uri="{FF2B5EF4-FFF2-40B4-BE49-F238E27FC236}">
                <a16:creationId xmlns:a16="http://schemas.microsoft.com/office/drawing/2014/main" id="{322EBEC1-7EF3-C904-CB8C-CF1CE0A72879}"/>
              </a:ext>
            </a:extLst>
          </p:cNvPr>
          <p:cNvPicPr>
            <a:picLocks noChangeAspect="1"/>
          </p:cNvPicPr>
          <p:nvPr/>
        </p:nvPicPr>
        <p:blipFill>
          <a:blip r:embed="rId8"/>
          <a:stretch>
            <a:fillRect/>
          </a:stretch>
        </p:blipFill>
        <p:spPr>
          <a:xfrm>
            <a:off x="6399025" y="3947630"/>
            <a:ext cx="1815498" cy="1346393"/>
          </a:xfrm>
          <a:prstGeom prst="roundRect">
            <a:avLst>
              <a:gd name="adj" fmla="val 4007"/>
            </a:avLst>
          </a:prstGeom>
          <a:ln w="6350">
            <a:solidFill>
              <a:schemeClr val="bg1">
                <a:lumMod val="75000"/>
              </a:schemeClr>
            </a:solidFill>
          </a:ln>
        </p:spPr>
      </p:pic>
      <p:sp>
        <p:nvSpPr>
          <p:cNvPr id="6" name="Rectangle: Rounded Corners 5">
            <a:extLst>
              <a:ext uri="{FF2B5EF4-FFF2-40B4-BE49-F238E27FC236}">
                <a16:creationId xmlns:a16="http://schemas.microsoft.com/office/drawing/2014/main" id="{9C432287-ED19-7485-4E96-679718E33D3C}"/>
              </a:ext>
              <a:ext uri="{C183D7F6-B498-43B3-948B-1728B52AA6E4}">
                <adec:decorative xmlns:adec="http://schemas.microsoft.com/office/drawing/2017/decorative" val="1"/>
              </a:ext>
            </a:extLst>
          </p:cNvPr>
          <p:cNvSpPr/>
          <p:nvPr/>
        </p:nvSpPr>
        <p:spPr bwMode="auto">
          <a:xfrm>
            <a:off x="6579394" y="4612481"/>
            <a:ext cx="1027896" cy="696567"/>
          </a:xfrm>
          <a:prstGeom prst="roundRect">
            <a:avLst>
              <a:gd name="adj" fmla="val 8656"/>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1" name="TextBox 30">
            <a:extLst>
              <a:ext uri="{FF2B5EF4-FFF2-40B4-BE49-F238E27FC236}">
                <a16:creationId xmlns:a16="http://schemas.microsoft.com/office/drawing/2014/main" id="{6A5FBD92-80A2-9BDE-389E-1C1DCF5211BC}"/>
              </a:ext>
            </a:extLst>
          </p:cNvPr>
          <p:cNvSpPr txBox="1">
            <a:spLocks/>
          </p:cNvSpPr>
          <p:nvPr/>
        </p:nvSpPr>
        <p:spPr>
          <a:xfrm>
            <a:off x="8389619" y="4382350"/>
            <a:ext cx="2873601" cy="476952"/>
          </a:xfrm>
          <a:prstGeom prst="roundRect">
            <a:avLst>
              <a:gd name="adj" fmla="val 16168"/>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Rewrite or add a table</a:t>
            </a:r>
          </a:p>
        </p:txBody>
      </p:sp>
      <p:pic>
        <p:nvPicPr>
          <p:cNvPr id="25" name="Picture 24" descr="Screenshot with a highlighted diamond bullet">
            <a:extLst>
              <a:ext uri="{FF2B5EF4-FFF2-40B4-BE49-F238E27FC236}">
                <a16:creationId xmlns:a16="http://schemas.microsoft.com/office/drawing/2014/main" id="{505D3885-2DB7-4E88-AF4C-BC0CDF52FF7D}"/>
              </a:ext>
              <a:ext uri="{C183D7F6-B498-43B3-948B-1728B52AA6E4}">
                <adec:decorative xmlns:adec="http://schemas.microsoft.com/office/drawing/2017/decorative" val="0"/>
              </a:ext>
            </a:extLst>
          </p:cNvPr>
          <p:cNvPicPr>
            <a:picLocks noChangeAspect="1"/>
          </p:cNvPicPr>
          <p:nvPr/>
        </p:nvPicPr>
        <p:blipFill>
          <a:blip r:embed="rId9"/>
          <a:stretch>
            <a:fillRect/>
          </a:stretch>
        </p:blipFill>
        <p:spPr>
          <a:xfrm>
            <a:off x="5412376" y="5463338"/>
            <a:ext cx="2802147" cy="703795"/>
          </a:xfrm>
          <a:prstGeom prst="roundRect">
            <a:avLst>
              <a:gd name="adj" fmla="val 7299"/>
            </a:avLst>
          </a:prstGeom>
          <a:ln w="6350">
            <a:solidFill>
              <a:schemeClr val="bg1">
                <a:lumMod val="75000"/>
              </a:schemeClr>
            </a:solidFill>
          </a:ln>
        </p:spPr>
      </p:pic>
      <p:sp>
        <p:nvSpPr>
          <p:cNvPr id="10" name="Oval 9">
            <a:extLst>
              <a:ext uri="{FF2B5EF4-FFF2-40B4-BE49-F238E27FC236}">
                <a16:creationId xmlns:a16="http://schemas.microsoft.com/office/drawing/2014/main" id="{0B3862CF-378A-5FCA-C42F-CA67EEDA29DF}"/>
              </a:ext>
              <a:ext uri="{C183D7F6-B498-43B3-948B-1728B52AA6E4}">
                <adec:decorative xmlns:adec="http://schemas.microsoft.com/office/drawing/2017/decorative" val="1"/>
              </a:ext>
            </a:extLst>
          </p:cNvPr>
          <p:cNvSpPr/>
          <p:nvPr/>
        </p:nvSpPr>
        <p:spPr bwMode="auto">
          <a:xfrm>
            <a:off x="5519483" y="5569512"/>
            <a:ext cx="228856" cy="235173"/>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6" name="TextBox 25">
            <a:extLst>
              <a:ext uri="{FF2B5EF4-FFF2-40B4-BE49-F238E27FC236}">
                <a16:creationId xmlns:a16="http://schemas.microsoft.com/office/drawing/2014/main" id="{B35A2F16-A3EF-F4CF-CA1B-ED81969D64B7}"/>
              </a:ext>
            </a:extLst>
          </p:cNvPr>
          <p:cNvSpPr txBox="1">
            <a:spLocks/>
          </p:cNvSpPr>
          <p:nvPr/>
        </p:nvSpPr>
        <p:spPr>
          <a:xfrm>
            <a:off x="8389619" y="5463338"/>
            <a:ext cx="2873601" cy="703795"/>
          </a:xfrm>
          <a:prstGeom prst="roundRect">
            <a:avLst>
              <a:gd name="adj" fmla="val 8178"/>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Add an image</a:t>
            </a:r>
          </a:p>
        </p:txBody>
      </p:sp>
    </p:spTree>
    <p:extLst>
      <p:ext uri="{BB962C8B-B14F-4D97-AF65-F5344CB8AC3E}">
        <p14:creationId xmlns:p14="http://schemas.microsoft.com/office/powerpoint/2010/main" val="101387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3" grpId="0" animBg="1"/>
      <p:bldP spid="7" grpId="0" animBg="1"/>
      <p:bldP spid="23" grpId="0" animBg="1"/>
      <p:bldP spid="6" grpId="0" animBg="1"/>
      <p:bldP spid="31" grpId="0" animBg="1"/>
      <p:bldP spid="10" grpId="0" animBg="1"/>
      <p:bldP spid="2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6">
            <a:extLst>
              <a:ext uri="{FF2B5EF4-FFF2-40B4-BE49-F238E27FC236}">
                <a16:creationId xmlns:a16="http://schemas.microsoft.com/office/drawing/2014/main" id="{E8A3D281-DA2D-275A-F0F9-12CB8EC4D667}"/>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TextBox 21">
            <a:extLst>
              <a:ext uri="{FF2B5EF4-FFF2-40B4-BE49-F238E27FC236}">
                <a16:creationId xmlns:a16="http://schemas.microsoft.com/office/drawing/2014/main" id="{193A2094-ED29-3951-F697-C23EC54C3504}"/>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a:noAutofit/>
          </a:bodyPr>
          <a:lstStyle/>
          <a:p>
            <a:r>
              <a:rPr lang="en-US" sz="3200">
                <a:gradFill flip="none" rotWithShape="1">
                  <a:gsLst>
                    <a:gs pos="50000">
                      <a:srgbClr val="8661C5"/>
                    </a:gs>
                    <a:gs pos="0">
                      <a:srgbClr val="3E76D4"/>
                    </a:gs>
                    <a:gs pos="100000">
                      <a:srgbClr val="C73ECC"/>
                    </a:gs>
                  </a:gsLst>
                  <a:lin ang="2700000" scaled="1"/>
                  <a:tileRect/>
                </a:gradFill>
                <a:cs typeface="+mn-cs"/>
              </a:rPr>
              <a:t>How to use: Copilot in Word in the Copilot chat pane</a:t>
            </a:r>
            <a:br>
              <a:rPr lang="en-US" sz="3200">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3" name="Group 2" descr="Microsoft Word logo">
            <a:extLst>
              <a:ext uri="{FF2B5EF4-FFF2-40B4-BE49-F238E27FC236}">
                <a16:creationId xmlns:a16="http://schemas.microsoft.com/office/drawing/2014/main" id="{480676C4-8D3E-FC07-ADD4-B12A96696F78}"/>
              </a:ext>
              <a:ext uri="{C183D7F6-B498-43B3-948B-1728B52AA6E4}">
                <adec:decorative xmlns:adec="http://schemas.microsoft.com/office/drawing/2017/decorative" val="0"/>
              </a:ext>
            </a:extLst>
          </p:cNvPr>
          <p:cNvGrpSpPr/>
          <p:nvPr/>
        </p:nvGrpSpPr>
        <p:grpSpPr>
          <a:xfrm>
            <a:off x="10154114" y="457200"/>
            <a:ext cx="534543" cy="534543"/>
            <a:chOff x="1047176" y="8381781"/>
            <a:chExt cx="534543" cy="534543"/>
          </a:xfrm>
        </p:grpSpPr>
        <p:sp>
          <p:nvSpPr>
            <p:cNvPr id="14" name="server_2" title="Icon of a server with a padlock in the lower right corner">
              <a:extLst>
                <a:ext uri="{FF2B5EF4-FFF2-40B4-BE49-F238E27FC236}">
                  <a16:creationId xmlns:a16="http://schemas.microsoft.com/office/drawing/2014/main" id="{569061AC-2C1D-ADD1-DFFE-53EC943664C3}"/>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5" name="Rounded Rectangle 46">
              <a:extLst>
                <a:ext uri="{FF2B5EF4-FFF2-40B4-BE49-F238E27FC236}">
                  <a16:creationId xmlns:a16="http://schemas.microsoft.com/office/drawing/2014/main" id="{6A9A4361-20E1-29A4-68B4-94FFF6CFD496}"/>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6" name="Picture 10" descr="Microsoft Word Logo - PNG and Vector - Logo Download">
              <a:hlinkClick r:id="rId3"/>
              <a:extLst>
                <a:ext uri="{FF2B5EF4-FFF2-40B4-BE49-F238E27FC236}">
                  <a16:creationId xmlns:a16="http://schemas.microsoft.com/office/drawing/2014/main" id="{A27EEDAE-D7CD-61D5-CB3B-AF57841D20B9}"/>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21" name="Picture 2" descr="Microsoft Copilot logo">
            <a:extLst>
              <a:ext uri="{FF2B5EF4-FFF2-40B4-BE49-F238E27FC236}">
                <a16:creationId xmlns:a16="http://schemas.microsoft.com/office/drawing/2014/main" id="{513D0F17-7CC7-3EC3-DD58-526397FE688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703A4610-BD01-BAD1-B052-F46A64917305}"/>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Rewrite existing text for length, tone, new phrasing</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Summarize or answer questions about an existing document</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Create</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Create a presentation from a description</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Create a presentation from a Word document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Refine</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Add a slide about a topic</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Add an image based on a description</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Change the text format</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Organize the presentation by adding an agenda and creating Sections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Summarize</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Create a summary</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Show key slides – Provides a list of slides with important information</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Show action items and next steps</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Ask questions about the presentation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Command (Ask)</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Ask general questions</a:t>
            </a:r>
          </a:p>
        </p:txBody>
      </p:sp>
      <p:pic>
        <p:nvPicPr>
          <p:cNvPr id="23" name="Picture 22" descr="Screenshot of Copilot in Word displaying the Draft with Copilot pop up box">
            <a:extLst>
              <a:ext uri="{FF2B5EF4-FFF2-40B4-BE49-F238E27FC236}">
                <a16:creationId xmlns:a16="http://schemas.microsoft.com/office/drawing/2014/main" id="{22F8703B-1CE1-1EE7-6CD3-EC3A56C7E264}"/>
              </a:ext>
            </a:extLst>
          </p:cNvPr>
          <p:cNvPicPr>
            <a:picLocks noChangeAspect="1"/>
          </p:cNvPicPr>
          <p:nvPr/>
        </p:nvPicPr>
        <p:blipFill>
          <a:blip r:embed="rId6"/>
          <a:stretch>
            <a:fillRect/>
          </a:stretch>
        </p:blipFill>
        <p:spPr>
          <a:xfrm>
            <a:off x="5007442" y="2064010"/>
            <a:ext cx="4484901" cy="2532160"/>
          </a:xfrm>
          <a:prstGeom prst="roundRect">
            <a:avLst>
              <a:gd name="adj" fmla="val 1885"/>
            </a:avLst>
          </a:prstGeom>
          <a:ln w="6350">
            <a:solidFill>
              <a:schemeClr val="bg1">
                <a:lumMod val="75000"/>
              </a:schemeClr>
            </a:solidFill>
          </a:ln>
        </p:spPr>
      </p:pic>
      <p:pic>
        <p:nvPicPr>
          <p:cNvPr id="26" name="Picture 25" descr="Screenshot of the Prompts screenshot">
            <a:extLst>
              <a:ext uri="{FF2B5EF4-FFF2-40B4-BE49-F238E27FC236}">
                <a16:creationId xmlns:a16="http://schemas.microsoft.com/office/drawing/2014/main" id="{9C19545C-4C2E-1F60-74CD-43317DD1519C}"/>
              </a:ext>
              <a:ext uri="{C183D7F6-B498-43B3-948B-1728B52AA6E4}">
                <adec:decorative xmlns:adec="http://schemas.microsoft.com/office/drawing/2017/decorative" val="0"/>
              </a:ext>
            </a:extLst>
          </p:cNvPr>
          <p:cNvPicPr>
            <a:picLocks noChangeAspect="1"/>
          </p:cNvPicPr>
          <p:nvPr/>
        </p:nvPicPr>
        <p:blipFill>
          <a:blip r:embed="rId7"/>
          <a:stretch>
            <a:fillRect/>
          </a:stretch>
        </p:blipFill>
        <p:spPr>
          <a:xfrm>
            <a:off x="5594887" y="3342144"/>
            <a:ext cx="2588268" cy="2299115"/>
          </a:xfrm>
          <a:prstGeom prst="roundRect">
            <a:avLst>
              <a:gd name="adj" fmla="val 2195"/>
            </a:avLst>
          </a:prstGeom>
          <a:ln w="6350">
            <a:solidFill>
              <a:schemeClr val="bg1">
                <a:lumMod val="75000"/>
              </a:schemeClr>
            </a:solidFill>
          </a:ln>
        </p:spPr>
      </p:pic>
      <p:sp>
        <p:nvSpPr>
          <p:cNvPr id="10" name="Oval 9">
            <a:extLst>
              <a:ext uri="{FF2B5EF4-FFF2-40B4-BE49-F238E27FC236}">
                <a16:creationId xmlns:a16="http://schemas.microsoft.com/office/drawing/2014/main" id="{0B3862CF-378A-5FCA-C42F-CA67EEDA29DF}"/>
              </a:ext>
              <a:ext uri="{C183D7F6-B498-43B3-948B-1728B52AA6E4}">
                <adec:decorative xmlns:adec="http://schemas.microsoft.com/office/drawing/2017/decorative" val="1"/>
              </a:ext>
            </a:extLst>
          </p:cNvPr>
          <p:cNvSpPr/>
          <p:nvPr/>
        </p:nvSpPr>
        <p:spPr bwMode="auto">
          <a:xfrm>
            <a:off x="7300911" y="5201586"/>
            <a:ext cx="245207" cy="24615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 name="Rectangle: Rounded Corners 8" descr="Emphasis on Prompts:&#10;Create, Ask and View more prompts in the screenshot">
            <a:extLst>
              <a:ext uri="{FF2B5EF4-FFF2-40B4-BE49-F238E27FC236}">
                <a16:creationId xmlns:a16="http://schemas.microsoft.com/office/drawing/2014/main" id="{1B1F294E-FDCA-D105-CA06-E0B006C6560F}"/>
              </a:ext>
              <a:ext uri="{C183D7F6-B498-43B3-948B-1728B52AA6E4}">
                <adec:decorative xmlns:adec="http://schemas.microsoft.com/office/drawing/2017/decorative" val="0"/>
              </a:ext>
            </a:extLst>
          </p:cNvPr>
          <p:cNvSpPr/>
          <p:nvPr/>
        </p:nvSpPr>
        <p:spPr bwMode="auto">
          <a:xfrm>
            <a:off x="5752466" y="3504319"/>
            <a:ext cx="2284254" cy="1064506"/>
          </a:xfrm>
          <a:prstGeom prst="roundRect">
            <a:avLst>
              <a:gd name="adj" fmla="val 3034"/>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7" name="Rectangle: Rounded Corners 6" descr="Emphasis on the Copilot section in Microsoft Word with the write about bar">
            <a:extLst>
              <a:ext uri="{FF2B5EF4-FFF2-40B4-BE49-F238E27FC236}">
                <a16:creationId xmlns:a16="http://schemas.microsoft.com/office/drawing/2014/main" id="{1D172541-A969-53D0-EB23-745B437E284A}"/>
              </a:ext>
              <a:ext uri="{C183D7F6-B498-43B3-948B-1728B52AA6E4}">
                <adec:decorative xmlns:adec="http://schemas.microsoft.com/office/drawing/2017/decorative" val="0"/>
              </a:ext>
            </a:extLst>
          </p:cNvPr>
          <p:cNvSpPr>
            <a:spLocks/>
          </p:cNvSpPr>
          <p:nvPr/>
        </p:nvSpPr>
        <p:spPr bwMode="auto">
          <a:xfrm>
            <a:off x="8312139" y="2268283"/>
            <a:ext cx="1136662" cy="474917"/>
          </a:xfrm>
          <a:prstGeom prst="roundRect">
            <a:avLst>
              <a:gd name="adj" fmla="val 9788"/>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3" name="TextBox 12">
            <a:extLst>
              <a:ext uri="{FF2B5EF4-FFF2-40B4-BE49-F238E27FC236}">
                <a16:creationId xmlns:a16="http://schemas.microsoft.com/office/drawing/2014/main" id="{817EA871-E3B2-35D0-F6EF-98E8EC98556F}"/>
              </a:ext>
            </a:extLst>
          </p:cNvPr>
          <p:cNvSpPr txBox="1">
            <a:spLocks/>
          </p:cNvSpPr>
          <p:nvPr/>
        </p:nvSpPr>
        <p:spPr>
          <a:xfrm>
            <a:off x="9596613" y="2064010"/>
            <a:ext cx="1666607" cy="945890"/>
          </a:xfrm>
          <a:prstGeom prst="roundRect">
            <a:avLst>
              <a:gd name="adj" fmla="val 5854"/>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Select a predefined prompt in the Copilot sidebar. You can then add more context.</a:t>
            </a:r>
          </a:p>
        </p:txBody>
      </p:sp>
      <p:sp>
        <p:nvSpPr>
          <p:cNvPr id="6" name="Rectangle: Rounded Corners 5" descr="Emphasis on Ask a question or tell me what you want to do section in the Copilot in Word screenshot">
            <a:extLst>
              <a:ext uri="{FF2B5EF4-FFF2-40B4-BE49-F238E27FC236}">
                <a16:creationId xmlns:a16="http://schemas.microsoft.com/office/drawing/2014/main" id="{9C432287-ED19-7485-4E96-679718E33D3C}"/>
              </a:ext>
              <a:ext uri="{C183D7F6-B498-43B3-948B-1728B52AA6E4}">
                <adec:decorative xmlns:adec="http://schemas.microsoft.com/office/drawing/2017/decorative" val="0"/>
              </a:ext>
            </a:extLst>
          </p:cNvPr>
          <p:cNvSpPr>
            <a:spLocks/>
          </p:cNvSpPr>
          <p:nvPr/>
        </p:nvSpPr>
        <p:spPr bwMode="auto">
          <a:xfrm>
            <a:off x="8312139" y="4055235"/>
            <a:ext cx="1136662" cy="474917"/>
          </a:xfrm>
          <a:prstGeom prst="roundRect">
            <a:avLst>
              <a:gd name="adj" fmla="val 9260"/>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 name="TextBox 3">
            <a:extLst>
              <a:ext uri="{FF2B5EF4-FFF2-40B4-BE49-F238E27FC236}">
                <a16:creationId xmlns:a16="http://schemas.microsoft.com/office/drawing/2014/main" id="{8F8B81BB-99A6-BC73-87DF-EDCC10538A43}"/>
              </a:ext>
            </a:extLst>
          </p:cNvPr>
          <p:cNvSpPr txBox="1">
            <a:spLocks/>
          </p:cNvSpPr>
          <p:nvPr/>
        </p:nvSpPr>
        <p:spPr>
          <a:xfrm>
            <a:off x="9596613" y="3665460"/>
            <a:ext cx="1666607" cy="1254465"/>
          </a:xfrm>
          <a:prstGeom prst="roundRect">
            <a:avLst>
              <a:gd name="adj" fmla="val 4855"/>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Ask general knowledge questions or ask for creative ideas. You’ll need to review any content for factual mistakes</a:t>
            </a:r>
          </a:p>
        </p:txBody>
      </p:sp>
      <p:grpSp>
        <p:nvGrpSpPr>
          <p:cNvPr id="62" name="Group 61" descr="Arrow pointing to the book icon in the screenshot &#10;Click on the Prompt Guide icon to show the prompts to edit a slide or learn about the presentation">
            <a:extLst>
              <a:ext uri="{FF2B5EF4-FFF2-40B4-BE49-F238E27FC236}">
                <a16:creationId xmlns:a16="http://schemas.microsoft.com/office/drawing/2014/main" id="{7D488152-1D35-A56F-1470-BB400DB71687}"/>
              </a:ext>
            </a:extLst>
          </p:cNvPr>
          <p:cNvGrpSpPr/>
          <p:nvPr/>
        </p:nvGrpSpPr>
        <p:grpSpPr>
          <a:xfrm>
            <a:off x="7423515" y="5232213"/>
            <a:ext cx="3839705" cy="919401"/>
            <a:chOff x="7423515" y="5232213"/>
            <a:chExt cx="3839705" cy="919401"/>
          </a:xfrm>
        </p:grpSpPr>
        <p:grpSp>
          <p:nvGrpSpPr>
            <p:cNvPr id="58" name="Group 57">
              <a:extLst>
                <a:ext uri="{FF2B5EF4-FFF2-40B4-BE49-F238E27FC236}">
                  <a16:creationId xmlns:a16="http://schemas.microsoft.com/office/drawing/2014/main" id="{DAAF72A6-6588-83E1-31E5-C71593408ACF}"/>
                </a:ext>
              </a:extLst>
            </p:cNvPr>
            <p:cNvGrpSpPr/>
            <p:nvPr/>
          </p:nvGrpSpPr>
          <p:grpSpPr>
            <a:xfrm>
              <a:off x="7423515" y="5232213"/>
              <a:ext cx="3839705" cy="919401"/>
              <a:chOff x="7423515" y="5232213"/>
              <a:chExt cx="3839705" cy="919401"/>
            </a:xfrm>
          </p:grpSpPr>
          <p:sp>
            <p:nvSpPr>
              <p:cNvPr id="12" name="TextBox 11">
                <a:extLst>
                  <a:ext uri="{FF2B5EF4-FFF2-40B4-BE49-F238E27FC236}">
                    <a16:creationId xmlns:a16="http://schemas.microsoft.com/office/drawing/2014/main" id="{A0FE2C86-765B-5C51-6972-82786DB52ABE}"/>
                  </a:ext>
                </a:extLst>
              </p:cNvPr>
              <p:cNvSpPr txBox="1">
                <a:spLocks/>
              </p:cNvSpPr>
              <p:nvPr/>
            </p:nvSpPr>
            <p:spPr>
              <a:xfrm>
                <a:off x="8371431" y="5232213"/>
                <a:ext cx="2891789" cy="919401"/>
              </a:xfrm>
              <a:prstGeom prst="roundRect">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Prompt Guide </a:t>
                </a:r>
                <a:r>
                  <a:rPr kumimoji="0" lang="en-US" sz="1200" b="0" i="0" u="none" strike="noStrike" kern="1200" cap="none" spc="0" normalizeH="0" baseline="0" noProof="0">
                    <a:ln>
                      <a:noFill/>
                    </a:ln>
                    <a:solidFill>
                      <a:prstClr val="black"/>
                    </a:solidFill>
                    <a:effectLst/>
                    <a:uLnTx/>
                    <a:uFillTx/>
                    <a:latin typeface="Segoe UI"/>
                    <a:ea typeface="+mn-ea"/>
                    <a:cs typeface="Segoe UI"/>
                  </a:rPr>
                  <a:t>icon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____ to show the prompts to edit a slide or learn about the presentation</a:t>
                </a:r>
              </a:p>
            </p:txBody>
          </p:sp>
          <p:cxnSp>
            <p:nvCxnSpPr>
              <p:cNvPr id="55" name="Connector: Elbow 54">
                <a:extLst>
                  <a:ext uri="{FF2B5EF4-FFF2-40B4-BE49-F238E27FC236}">
                    <a16:creationId xmlns:a16="http://schemas.microsoft.com/office/drawing/2014/main" id="{7088BD9B-BE09-5C53-E5A6-072BFA222A2B}"/>
                  </a:ext>
                </a:extLst>
              </p:cNvPr>
              <p:cNvCxnSpPr>
                <a:cxnSpLocks/>
                <a:stCxn id="24" idx="1"/>
                <a:endCxn id="10" idx="4"/>
              </p:cNvCxnSpPr>
              <p:nvPr/>
            </p:nvCxnSpPr>
            <p:spPr>
              <a:xfrm rot="10800000">
                <a:off x="7423515" y="5447744"/>
                <a:ext cx="1070404" cy="256092"/>
              </a:xfrm>
              <a:prstGeom prst="bentConnector2">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pic>
          <p:nvPicPr>
            <p:cNvPr id="24" name="Picture 23">
              <a:extLst>
                <a:ext uri="{FF2B5EF4-FFF2-40B4-BE49-F238E27FC236}">
                  <a16:creationId xmlns:a16="http://schemas.microsoft.com/office/drawing/2014/main" id="{85936DC9-F08D-36FC-FE93-CF965E3145D4}"/>
                </a:ext>
              </a:extLst>
            </p:cNvPr>
            <p:cNvPicPr>
              <a:picLocks noChangeAspect="1"/>
            </p:cNvPicPr>
            <p:nvPr/>
          </p:nvPicPr>
          <p:blipFill rotWithShape="1">
            <a:blip r:embed="rId8"/>
            <a:srcRect t="8761"/>
            <a:stretch/>
          </p:blipFill>
          <p:spPr>
            <a:xfrm>
              <a:off x="8493919" y="5584883"/>
              <a:ext cx="260749" cy="237906"/>
            </a:xfrm>
            <a:prstGeom prst="rect">
              <a:avLst/>
            </a:prstGeom>
          </p:spPr>
        </p:pic>
      </p:grpSp>
    </p:spTree>
    <p:extLst>
      <p:ext uri="{BB962C8B-B14F-4D97-AF65-F5344CB8AC3E}">
        <p14:creationId xmlns:p14="http://schemas.microsoft.com/office/powerpoint/2010/main" val="4016208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right)">
                                      <p:cBhvr>
                                        <p:cTn id="3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7" grpId="0" animBg="1"/>
      <p:bldP spid="13" grpId="0" animBg="1"/>
      <p:bldP spid="6"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0F009-3720-0458-A6D6-A3EC8240D0B5}"/>
              </a:ext>
            </a:extLst>
          </p:cNvPr>
          <p:cNvSpPr>
            <a:spLocks noGrp="1"/>
          </p:cNvSpPr>
          <p:nvPr>
            <p:ph type="title"/>
          </p:nvPr>
        </p:nvSpPr>
        <p:spPr/>
        <p:txBody>
          <a:bodyPr/>
          <a:lstStyle/>
          <a:p>
            <a:r>
              <a:rPr lang="en-US">
                <a:gradFill flip="none" rotWithShape="1">
                  <a:gsLst>
                    <a:gs pos="50000">
                      <a:srgbClr val="8661C5"/>
                    </a:gs>
                    <a:gs pos="0">
                      <a:srgbClr val="3E76D4"/>
                    </a:gs>
                    <a:gs pos="100000">
                      <a:srgbClr val="C73ECC"/>
                    </a:gs>
                  </a:gsLst>
                  <a:lin ang="2700000" scaled="1"/>
                  <a:tileRect/>
                </a:gradFill>
                <a:cs typeface="+mn-cs"/>
              </a:rPr>
              <a:t>Find more Word prompts to try in </a:t>
            </a:r>
            <a:r>
              <a:rPr lang="en-US">
                <a:solidFill>
                  <a:srgbClr val="0070C0"/>
                </a:solidFill>
                <a:hlinkClick r:id="rId3">
                  <a:extLst>
                    <a:ext uri="{A12FA001-AC4F-418D-AE19-62706E023703}">
                      <ahyp:hlinkClr xmlns:ahyp="http://schemas.microsoft.com/office/drawing/2018/hyperlinkcolor" val="tx"/>
                    </a:ext>
                  </a:extLst>
                </a:hlinkClick>
              </a:rPr>
              <a:t>Copilot Lab</a:t>
            </a:r>
            <a:endParaRPr lang="en-US">
              <a:solidFill>
                <a:srgbClr val="0070C0"/>
              </a:solidFill>
            </a:endParaRPr>
          </a:p>
        </p:txBody>
      </p:sp>
      <p:pic>
        <p:nvPicPr>
          <p:cNvPr id="3" name="Picture 2" descr="Microsoft Copilot logo">
            <a:extLst>
              <a:ext uri="{FF2B5EF4-FFF2-40B4-BE49-F238E27FC236}">
                <a16:creationId xmlns:a16="http://schemas.microsoft.com/office/drawing/2014/main" id="{790BDE94-9733-B1FF-AA4A-10B5CDAFD4E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6">
            <a:extLst>
              <a:ext uri="{FF2B5EF4-FFF2-40B4-BE49-F238E27FC236}">
                <a16:creationId xmlns:a16="http://schemas.microsoft.com/office/drawing/2014/main" id="{18EA0D75-4AF0-9018-A4A3-77D1BFE5D459}"/>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ectangle: Rounded Corners 6">
            <a:extLst>
              <a:ext uri="{FF2B5EF4-FFF2-40B4-BE49-F238E27FC236}">
                <a16:creationId xmlns:a16="http://schemas.microsoft.com/office/drawing/2014/main" id="{92B57F65-0BB5-DE7E-C624-52A7940EFFA0}"/>
              </a:ext>
              <a:ext uri="{C183D7F6-B498-43B3-948B-1728B52AA6E4}">
                <adec:decorative xmlns:adec="http://schemas.microsoft.com/office/drawing/2017/decorative" val="1"/>
              </a:ext>
            </a:extLst>
          </p:cNvPr>
          <p:cNvSpPr/>
          <p:nvPr/>
        </p:nvSpPr>
        <p:spPr bwMode="auto">
          <a:xfrm>
            <a:off x="749504"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 name="Rectangle: Rounded Corners 6">
            <a:extLst>
              <a:ext uri="{FF2B5EF4-FFF2-40B4-BE49-F238E27FC236}">
                <a16:creationId xmlns:a16="http://schemas.microsoft.com/office/drawing/2014/main" id="{E095FA19-5A57-D2F0-6039-F0EF71B5BE83}"/>
              </a:ext>
              <a:ext uri="{C183D7F6-B498-43B3-948B-1728B52AA6E4}">
                <adec:decorative xmlns:adec="http://schemas.microsoft.com/office/drawing/2017/decorative" val="1"/>
              </a:ext>
            </a:extLst>
          </p:cNvPr>
          <p:cNvSpPr/>
          <p:nvPr/>
        </p:nvSpPr>
        <p:spPr bwMode="auto">
          <a:xfrm>
            <a:off x="3458147"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9" name="Rectangle: Rounded Corners 6">
            <a:extLst>
              <a:ext uri="{FF2B5EF4-FFF2-40B4-BE49-F238E27FC236}">
                <a16:creationId xmlns:a16="http://schemas.microsoft.com/office/drawing/2014/main" id="{418544FB-F189-7F9F-0A64-C0F41463A27D}"/>
              </a:ext>
              <a:ext uri="{C183D7F6-B498-43B3-948B-1728B52AA6E4}">
                <adec:decorative xmlns:adec="http://schemas.microsoft.com/office/drawing/2017/decorative" val="1"/>
              </a:ext>
            </a:extLst>
          </p:cNvPr>
          <p:cNvSpPr/>
          <p:nvPr/>
        </p:nvSpPr>
        <p:spPr bwMode="auto">
          <a:xfrm>
            <a:off x="6166790"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Rectangle: Rounded Corners 6">
            <a:extLst>
              <a:ext uri="{FF2B5EF4-FFF2-40B4-BE49-F238E27FC236}">
                <a16:creationId xmlns:a16="http://schemas.microsoft.com/office/drawing/2014/main" id="{E8BF9FB3-67DB-4532-0C8D-5F2047DC4826}"/>
              </a:ext>
              <a:ext uri="{C183D7F6-B498-43B3-948B-1728B52AA6E4}">
                <adec:decorative xmlns:adec="http://schemas.microsoft.com/office/drawing/2017/decorative" val="1"/>
              </a:ext>
            </a:extLst>
          </p:cNvPr>
          <p:cNvSpPr/>
          <p:nvPr/>
        </p:nvSpPr>
        <p:spPr bwMode="auto">
          <a:xfrm>
            <a:off x="8875433"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Rectangle: Rounded Corners 6">
            <a:extLst>
              <a:ext uri="{FF2B5EF4-FFF2-40B4-BE49-F238E27FC236}">
                <a16:creationId xmlns:a16="http://schemas.microsoft.com/office/drawing/2014/main" id="{E06B4DF1-7AC9-5778-0EC5-ADBC95230EB2}"/>
              </a:ext>
              <a:ext uri="{C183D7F6-B498-43B3-948B-1728B52AA6E4}">
                <adec:decorative xmlns:adec="http://schemas.microsoft.com/office/drawing/2017/decorative" val="1"/>
              </a:ext>
            </a:extLst>
          </p:cNvPr>
          <p:cNvSpPr/>
          <p:nvPr/>
        </p:nvSpPr>
        <p:spPr bwMode="auto">
          <a:xfrm>
            <a:off x="749504"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Rectangle: Rounded Corners 6">
            <a:extLst>
              <a:ext uri="{FF2B5EF4-FFF2-40B4-BE49-F238E27FC236}">
                <a16:creationId xmlns:a16="http://schemas.microsoft.com/office/drawing/2014/main" id="{E412045F-9266-0721-1045-97EF72AD66B9}"/>
              </a:ext>
              <a:ext uri="{C183D7F6-B498-43B3-948B-1728B52AA6E4}">
                <adec:decorative xmlns:adec="http://schemas.microsoft.com/office/drawing/2017/decorative" val="1"/>
              </a:ext>
            </a:extLst>
          </p:cNvPr>
          <p:cNvSpPr/>
          <p:nvPr/>
        </p:nvSpPr>
        <p:spPr bwMode="auto">
          <a:xfrm>
            <a:off x="3458147"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Rectangle: Rounded Corners 6">
            <a:extLst>
              <a:ext uri="{FF2B5EF4-FFF2-40B4-BE49-F238E27FC236}">
                <a16:creationId xmlns:a16="http://schemas.microsoft.com/office/drawing/2014/main" id="{755D12BF-D808-F2E5-2CDF-0BF1ABAAE67D}"/>
              </a:ext>
              <a:ext uri="{C183D7F6-B498-43B3-948B-1728B52AA6E4}">
                <adec:decorative xmlns:adec="http://schemas.microsoft.com/office/drawing/2017/decorative" val="1"/>
              </a:ext>
            </a:extLst>
          </p:cNvPr>
          <p:cNvSpPr/>
          <p:nvPr/>
        </p:nvSpPr>
        <p:spPr bwMode="auto">
          <a:xfrm>
            <a:off x="6166790"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4" name="Rectangle: Rounded Corners 6">
            <a:extLst>
              <a:ext uri="{FF2B5EF4-FFF2-40B4-BE49-F238E27FC236}">
                <a16:creationId xmlns:a16="http://schemas.microsoft.com/office/drawing/2014/main" id="{CA793182-891C-4038-A21A-25A8E12EE30C}"/>
              </a:ext>
              <a:ext uri="{C183D7F6-B498-43B3-948B-1728B52AA6E4}">
                <adec:decorative xmlns:adec="http://schemas.microsoft.com/office/drawing/2017/decorative" val="1"/>
              </a:ext>
            </a:extLst>
          </p:cNvPr>
          <p:cNvSpPr/>
          <p:nvPr/>
        </p:nvSpPr>
        <p:spPr bwMode="auto">
          <a:xfrm>
            <a:off x="8875433"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Rounded Corners 6">
            <a:extLst>
              <a:ext uri="{FF2B5EF4-FFF2-40B4-BE49-F238E27FC236}">
                <a16:creationId xmlns:a16="http://schemas.microsoft.com/office/drawing/2014/main" id="{32E62325-FB2E-0515-42B1-AAC5739BF530}"/>
              </a:ext>
              <a:ext uri="{C183D7F6-B498-43B3-948B-1728B52AA6E4}">
                <adec:decorative xmlns:adec="http://schemas.microsoft.com/office/drawing/2017/decorative" val="1"/>
              </a:ext>
            </a:extLst>
          </p:cNvPr>
          <p:cNvSpPr/>
          <p:nvPr/>
        </p:nvSpPr>
        <p:spPr bwMode="auto">
          <a:xfrm>
            <a:off x="749504"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 name="Rectangle: Rounded Corners 6">
            <a:extLst>
              <a:ext uri="{FF2B5EF4-FFF2-40B4-BE49-F238E27FC236}">
                <a16:creationId xmlns:a16="http://schemas.microsoft.com/office/drawing/2014/main" id="{660B8C2B-7A76-3963-789D-519916708ED5}"/>
              </a:ext>
              <a:ext uri="{C183D7F6-B498-43B3-948B-1728B52AA6E4}">
                <adec:decorative xmlns:adec="http://schemas.microsoft.com/office/drawing/2017/decorative" val="1"/>
              </a:ext>
            </a:extLst>
          </p:cNvPr>
          <p:cNvSpPr/>
          <p:nvPr/>
        </p:nvSpPr>
        <p:spPr bwMode="auto">
          <a:xfrm>
            <a:off x="3458147"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Rectangle: Rounded Corners 6">
            <a:extLst>
              <a:ext uri="{FF2B5EF4-FFF2-40B4-BE49-F238E27FC236}">
                <a16:creationId xmlns:a16="http://schemas.microsoft.com/office/drawing/2014/main" id="{8D8D7D61-5BFC-2556-4907-D7599C55C297}"/>
              </a:ext>
              <a:ext uri="{C183D7F6-B498-43B3-948B-1728B52AA6E4}">
                <adec:decorative xmlns:adec="http://schemas.microsoft.com/office/drawing/2017/decorative" val="1"/>
              </a:ext>
            </a:extLst>
          </p:cNvPr>
          <p:cNvSpPr/>
          <p:nvPr/>
        </p:nvSpPr>
        <p:spPr bwMode="auto">
          <a:xfrm>
            <a:off x="6166790"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 name="Rectangle: Rounded Corners 6">
            <a:extLst>
              <a:ext uri="{FF2B5EF4-FFF2-40B4-BE49-F238E27FC236}">
                <a16:creationId xmlns:a16="http://schemas.microsoft.com/office/drawing/2014/main" id="{8D453F4C-3C61-04BA-C5EB-C2504F70BB6C}"/>
              </a:ext>
              <a:ext uri="{C183D7F6-B498-43B3-948B-1728B52AA6E4}">
                <adec:decorative xmlns:adec="http://schemas.microsoft.com/office/drawing/2017/decorative" val="1"/>
              </a:ext>
            </a:extLst>
          </p:cNvPr>
          <p:cNvSpPr/>
          <p:nvPr/>
        </p:nvSpPr>
        <p:spPr bwMode="auto">
          <a:xfrm>
            <a:off x="8875433"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31" name="Graphic 30" descr="Icon of notes with a pencil">
            <a:extLst>
              <a:ext uri="{FF2B5EF4-FFF2-40B4-BE49-F238E27FC236}">
                <a16:creationId xmlns:a16="http://schemas.microsoft.com/office/drawing/2014/main" id="{68FACAC8-81EA-254E-457A-486C2BF4DB17}"/>
              </a:ext>
              <a:ext uri="{C183D7F6-B498-43B3-948B-1728B52AA6E4}">
                <adec:decorative xmlns:adec="http://schemas.microsoft.com/office/drawing/2017/decorative" val="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123" y="1851930"/>
            <a:ext cx="228600" cy="228600"/>
          </a:xfrm>
          <a:prstGeom prst="rect">
            <a:avLst/>
          </a:prstGeom>
        </p:spPr>
      </p:pic>
      <p:sp>
        <p:nvSpPr>
          <p:cNvPr id="20" name="TextBox 19">
            <a:extLst>
              <a:ext uri="{FF2B5EF4-FFF2-40B4-BE49-F238E27FC236}">
                <a16:creationId xmlns:a16="http://schemas.microsoft.com/office/drawing/2014/main" id="{A8600C42-A57A-F79A-D96E-867913E40091}"/>
              </a:ext>
              <a:ext uri="{C183D7F6-B498-43B3-948B-1728B52AA6E4}">
                <adec:decorative xmlns:adec="http://schemas.microsoft.com/office/drawing/2017/decorative" val="0"/>
              </a:ext>
            </a:extLst>
          </p:cNvPr>
          <p:cNvSpPr txBox="1"/>
          <p:nvPr/>
        </p:nvSpPr>
        <p:spPr>
          <a:xfrm>
            <a:off x="1154317"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Write an introduction</a:t>
            </a:r>
          </a:p>
        </p:txBody>
      </p:sp>
      <p:sp>
        <p:nvSpPr>
          <p:cNvPr id="21" name="TextBox 20">
            <a:extLst>
              <a:ext uri="{FF2B5EF4-FFF2-40B4-BE49-F238E27FC236}">
                <a16:creationId xmlns:a16="http://schemas.microsoft.com/office/drawing/2014/main" id="{A816786A-10FC-C607-31EE-0AD8B7A687D4}"/>
              </a:ext>
              <a:ext uri="{C183D7F6-B498-43B3-948B-1728B52AA6E4}">
                <adec:decorative xmlns:adec="http://schemas.microsoft.com/office/drawing/2017/decorative" val="0"/>
              </a:ext>
            </a:extLst>
          </p:cNvPr>
          <p:cNvSpPr txBox="1"/>
          <p:nvPr/>
        </p:nvSpPr>
        <p:spPr>
          <a:xfrm>
            <a:off x="889191" y="2171524"/>
            <a:ext cx="1914125"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Write an intro paragraph for this document and make it sound </a:t>
            </a:r>
            <a:r>
              <a:rPr kumimoji="0" lang="en-US" sz="900" b="0" i="0" u="none" strike="noStrike" kern="1200" cap="none" spc="0" normalizeH="0" baseline="0" noProof="0">
                <a:ln>
                  <a:noFill/>
                </a:ln>
                <a:solidFill>
                  <a:prstClr val="black"/>
                </a:solidFill>
                <a:effectLst/>
                <a:uLnTx/>
                <a:uFillTx/>
                <a:latin typeface="Segoe UI"/>
                <a:ea typeface="+mn-ea"/>
                <a:cs typeface="+mn-cs"/>
              </a:rPr>
              <a:t>[professional]</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5" name="Group 4" descr="Microsoft Word logo">
            <a:extLst>
              <a:ext uri="{FF2B5EF4-FFF2-40B4-BE49-F238E27FC236}">
                <a16:creationId xmlns:a16="http://schemas.microsoft.com/office/drawing/2014/main" id="{359CC740-FA83-0906-2AAE-674882AB1853}"/>
              </a:ext>
              <a:ext uri="{C183D7F6-B498-43B3-948B-1728B52AA6E4}">
                <adec:decorative xmlns:adec="http://schemas.microsoft.com/office/drawing/2017/decorative" val="0"/>
              </a:ext>
            </a:extLst>
          </p:cNvPr>
          <p:cNvGrpSpPr>
            <a:grpSpLocks/>
          </p:cNvGrpSpPr>
          <p:nvPr/>
        </p:nvGrpSpPr>
        <p:grpSpPr>
          <a:xfrm>
            <a:off x="797075" y="2723292"/>
            <a:ext cx="346134" cy="346133"/>
            <a:chOff x="1047176" y="8381781"/>
            <a:chExt cx="534543" cy="534543"/>
          </a:xfrm>
        </p:grpSpPr>
        <p:sp>
          <p:nvSpPr>
            <p:cNvPr id="43" name="server_2" title="Icon of a server with a padlock in the lower right corner">
              <a:extLst>
                <a:ext uri="{FF2B5EF4-FFF2-40B4-BE49-F238E27FC236}">
                  <a16:creationId xmlns:a16="http://schemas.microsoft.com/office/drawing/2014/main" id="{EFAE7638-DB17-5D2C-160C-BDA9AC5C0BF7}"/>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44" name="Rounded Rectangle 46">
              <a:extLst>
                <a:ext uri="{FF2B5EF4-FFF2-40B4-BE49-F238E27FC236}">
                  <a16:creationId xmlns:a16="http://schemas.microsoft.com/office/drawing/2014/main" id="{63866A61-D4B0-C22F-9DB0-0555AFF8A5DD}"/>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5" name="Picture 10" descr="Microsoft Word Logo - PNG and Vector - Logo Download">
              <a:hlinkClick r:id="rId7"/>
              <a:extLst>
                <a:ext uri="{FF2B5EF4-FFF2-40B4-BE49-F238E27FC236}">
                  <a16:creationId xmlns:a16="http://schemas.microsoft.com/office/drawing/2014/main" id="{D49B1A47-104B-68C7-D068-7C4D68B50AB8}"/>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39" name="Graphic 138" descr="Icon of a bulb">
            <a:extLst>
              <a:ext uri="{FF2B5EF4-FFF2-40B4-BE49-F238E27FC236}">
                <a16:creationId xmlns:a16="http://schemas.microsoft.com/office/drawing/2014/main" id="{D61E0507-A66E-08AE-5570-BB61ED269D6C}"/>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592766" y="1851930"/>
            <a:ext cx="228600" cy="228600"/>
          </a:xfrm>
          <a:prstGeom prst="rect">
            <a:avLst/>
          </a:prstGeom>
        </p:spPr>
      </p:pic>
      <p:sp>
        <p:nvSpPr>
          <p:cNvPr id="26" name="TextBox 25">
            <a:extLst>
              <a:ext uri="{FF2B5EF4-FFF2-40B4-BE49-F238E27FC236}">
                <a16:creationId xmlns:a16="http://schemas.microsoft.com/office/drawing/2014/main" id="{E9D4AEEF-93A7-01D6-9740-A682DA5AB491}"/>
              </a:ext>
              <a:ext uri="{C183D7F6-B498-43B3-948B-1728B52AA6E4}">
                <adec:decorative xmlns:adec="http://schemas.microsoft.com/office/drawing/2017/decorative" val="0"/>
              </a:ext>
            </a:extLst>
          </p:cNvPr>
          <p:cNvSpPr txBox="1"/>
          <p:nvPr/>
        </p:nvSpPr>
        <p:spPr>
          <a:xfrm>
            <a:off x="3862960"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Summarize this doc</a:t>
            </a:r>
          </a:p>
        </p:txBody>
      </p:sp>
      <p:sp>
        <p:nvSpPr>
          <p:cNvPr id="27" name="TextBox 26">
            <a:extLst>
              <a:ext uri="{FF2B5EF4-FFF2-40B4-BE49-F238E27FC236}">
                <a16:creationId xmlns:a16="http://schemas.microsoft.com/office/drawing/2014/main" id="{73F564B5-5E4A-B89E-C15C-97C89F1E74B1}"/>
              </a:ext>
              <a:ext uri="{C183D7F6-B498-43B3-948B-1728B52AA6E4}">
                <adec:decorative xmlns:adec="http://schemas.microsoft.com/office/drawing/2017/decorative" val="0"/>
              </a:ext>
            </a:extLst>
          </p:cNvPr>
          <p:cNvSpPr txBox="1"/>
          <p:nvPr/>
        </p:nvSpPr>
        <p:spPr>
          <a:xfrm>
            <a:off x="3597835" y="2171524"/>
            <a:ext cx="235412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Summarize this document </a:t>
            </a:r>
            <a:r>
              <a:rPr kumimoji="0" lang="en-US" sz="900" b="0" i="0" u="none" strike="noStrike" kern="1200" cap="none" spc="0" normalizeH="0" baseline="0" noProof="0">
                <a:ln>
                  <a:noFill/>
                </a:ln>
                <a:solidFill>
                  <a:prstClr val="black"/>
                </a:solidFill>
                <a:effectLst/>
                <a:uLnTx/>
                <a:uFillTx/>
                <a:latin typeface="Segoe UI"/>
                <a:ea typeface="+mn-ea"/>
                <a:cs typeface="+mn-cs"/>
              </a:rPr>
              <a:t>[in 3key points]</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54" name="Group 53" descr="Microsoft Word logo">
            <a:extLst>
              <a:ext uri="{FF2B5EF4-FFF2-40B4-BE49-F238E27FC236}">
                <a16:creationId xmlns:a16="http://schemas.microsoft.com/office/drawing/2014/main" id="{189D5C7C-C17F-4446-32DB-501BCC6B48E5}"/>
              </a:ext>
              <a:ext uri="{C183D7F6-B498-43B3-948B-1728B52AA6E4}">
                <adec:decorative xmlns:adec="http://schemas.microsoft.com/office/drawing/2017/decorative" val="0"/>
              </a:ext>
            </a:extLst>
          </p:cNvPr>
          <p:cNvGrpSpPr>
            <a:grpSpLocks/>
          </p:cNvGrpSpPr>
          <p:nvPr/>
        </p:nvGrpSpPr>
        <p:grpSpPr>
          <a:xfrm>
            <a:off x="3505718" y="2723292"/>
            <a:ext cx="346134" cy="346133"/>
            <a:chOff x="1047176" y="8381781"/>
            <a:chExt cx="534543" cy="534543"/>
          </a:xfrm>
        </p:grpSpPr>
        <p:sp>
          <p:nvSpPr>
            <p:cNvPr id="55" name="server_2" title="Icon of a server with a padlock in the lower right corner">
              <a:extLst>
                <a:ext uri="{FF2B5EF4-FFF2-40B4-BE49-F238E27FC236}">
                  <a16:creationId xmlns:a16="http://schemas.microsoft.com/office/drawing/2014/main" id="{BF37B30B-4507-0037-0196-FAA28B798459}"/>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56" name="Rounded Rectangle 46">
              <a:extLst>
                <a:ext uri="{FF2B5EF4-FFF2-40B4-BE49-F238E27FC236}">
                  <a16:creationId xmlns:a16="http://schemas.microsoft.com/office/drawing/2014/main" id="{10F01CEC-DC35-FD3C-B150-85C100A99952}"/>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7" name="Picture 10" descr="Microsoft Word Logo - PNG and Vector - Logo Download">
              <a:hlinkClick r:id="rId7"/>
              <a:extLst>
                <a:ext uri="{FF2B5EF4-FFF2-40B4-BE49-F238E27FC236}">
                  <a16:creationId xmlns:a16="http://schemas.microsoft.com/office/drawing/2014/main" id="{98440967-0A15-A89F-2BDD-850C660AD199}"/>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1" name="Graphic 140" descr="Icon of a list">
            <a:extLst>
              <a:ext uri="{FF2B5EF4-FFF2-40B4-BE49-F238E27FC236}">
                <a16:creationId xmlns:a16="http://schemas.microsoft.com/office/drawing/2014/main" id="{846A19B9-B31A-6F47-CB12-A12EF99072FE}"/>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01409" y="1851930"/>
            <a:ext cx="228600" cy="228600"/>
          </a:xfrm>
          <a:prstGeom prst="rect">
            <a:avLst/>
          </a:prstGeom>
        </p:spPr>
      </p:pic>
      <p:sp>
        <p:nvSpPr>
          <p:cNvPr id="32" name="TextBox 31">
            <a:extLst>
              <a:ext uri="{FF2B5EF4-FFF2-40B4-BE49-F238E27FC236}">
                <a16:creationId xmlns:a16="http://schemas.microsoft.com/office/drawing/2014/main" id="{78BC43A5-38A1-239A-48AA-1208F9CC6F05}"/>
              </a:ext>
              <a:ext uri="{C183D7F6-B498-43B3-948B-1728B52AA6E4}">
                <adec:decorative xmlns:adec="http://schemas.microsoft.com/office/drawing/2017/decorative" val="0"/>
              </a:ext>
            </a:extLst>
          </p:cNvPr>
          <p:cNvSpPr txBox="1"/>
          <p:nvPr/>
        </p:nvSpPr>
        <p:spPr>
          <a:xfrm>
            <a:off x="6571603"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List pros and cons</a:t>
            </a:r>
          </a:p>
        </p:txBody>
      </p:sp>
      <p:sp>
        <p:nvSpPr>
          <p:cNvPr id="33" name="TextBox 32">
            <a:extLst>
              <a:ext uri="{FF2B5EF4-FFF2-40B4-BE49-F238E27FC236}">
                <a16:creationId xmlns:a16="http://schemas.microsoft.com/office/drawing/2014/main" id="{133E864A-261D-02BE-705E-E0B9933C47D9}"/>
              </a:ext>
              <a:ext uri="{C183D7F6-B498-43B3-948B-1728B52AA6E4}">
                <adec:decorative xmlns:adec="http://schemas.microsoft.com/office/drawing/2017/decorative" val="0"/>
              </a:ext>
            </a:extLst>
          </p:cNvPr>
          <p:cNvSpPr txBox="1"/>
          <p:nvPr/>
        </p:nvSpPr>
        <p:spPr>
          <a:xfrm>
            <a:off x="6306478" y="2171524"/>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List the pros and cons of </a:t>
            </a:r>
            <a:r>
              <a:rPr kumimoji="0" lang="en-US" sz="900" b="0" i="0" u="none" strike="noStrike" kern="1200" cap="none" spc="0" normalizeH="0" baseline="0" noProof="0">
                <a:ln>
                  <a:noFill/>
                </a:ln>
                <a:solidFill>
                  <a:prstClr val="black"/>
                </a:solidFill>
                <a:effectLst/>
                <a:uLnTx/>
                <a:uFillTx/>
                <a:latin typeface="Segoe UI"/>
                <a:ea typeface="+mn-ea"/>
                <a:cs typeface="+mn-cs"/>
              </a:rPr>
              <a:t>[the different project ideas mentioned in this document]</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74" name="Group 73" descr="Microsoft Word logo">
            <a:extLst>
              <a:ext uri="{FF2B5EF4-FFF2-40B4-BE49-F238E27FC236}">
                <a16:creationId xmlns:a16="http://schemas.microsoft.com/office/drawing/2014/main" id="{A522C712-8E76-DF26-221F-4B5407C13125}"/>
              </a:ext>
              <a:ext uri="{C183D7F6-B498-43B3-948B-1728B52AA6E4}">
                <adec:decorative xmlns:adec="http://schemas.microsoft.com/office/drawing/2017/decorative" val="0"/>
              </a:ext>
            </a:extLst>
          </p:cNvPr>
          <p:cNvGrpSpPr>
            <a:grpSpLocks/>
          </p:cNvGrpSpPr>
          <p:nvPr/>
        </p:nvGrpSpPr>
        <p:grpSpPr>
          <a:xfrm>
            <a:off x="6214361" y="2723292"/>
            <a:ext cx="346134" cy="346133"/>
            <a:chOff x="1047176" y="8381781"/>
            <a:chExt cx="534543" cy="534543"/>
          </a:xfrm>
        </p:grpSpPr>
        <p:sp>
          <p:nvSpPr>
            <p:cNvPr id="75" name="server_2" title="Icon of a server with a padlock in the lower right corner">
              <a:extLst>
                <a:ext uri="{FF2B5EF4-FFF2-40B4-BE49-F238E27FC236}">
                  <a16:creationId xmlns:a16="http://schemas.microsoft.com/office/drawing/2014/main" id="{5C1B0D27-1836-B7D6-3390-CFC8381C1032}"/>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76" name="Rounded Rectangle 46">
              <a:extLst>
                <a:ext uri="{FF2B5EF4-FFF2-40B4-BE49-F238E27FC236}">
                  <a16:creationId xmlns:a16="http://schemas.microsoft.com/office/drawing/2014/main" id="{854CA31C-05C2-D5E1-D745-F51FB1A29857}"/>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7" name="Picture 10" descr="Microsoft Word Logo - PNG and Vector - Logo Download">
              <a:hlinkClick r:id="rId7"/>
              <a:extLst>
                <a:ext uri="{FF2B5EF4-FFF2-40B4-BE49-F238E27FC236}">
                  <a16:creationId xmlns:a16="http://schemas.microsoft.com/office/drawing/2014/main" id="{B0D3BA87-624D-EFBE-B52F-97B2B8C14CC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3" name="Graphic 142" descr="Icon of a paragraph sign">
            <a:extLst>
              <a:ext uri="{FF2B5EF4-FFF2-40B4-BE49-F238E27FC236}">
                <a16:creationId xmlns:a16="http://schemas.microsoft.com/office/drawing/2014/main" id="{5650439F-E726-6550-4668-201BF6352A3F}"/>
              </a:ext>
              <a:ext uri="{C183D7F6-B498-43B3-948B-1728B52AA6E4}">
                <adec:decorative xmlns:adec="http://schemas.microsoft.com/office/drawing/2017/decorative" val="0"/>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010053" y="1851931"/>
            <a:ext cx="228600" cy="228600"/>
          </a:xfrm>
          <a:prstGeom prst="rect">
            <a:avLst/>
          </a:prstGeom>
        </p:spPr>
      </p:pic>
      <p:sp>
        <p:nvSpPr>
          <p:cNvPr id="38" name="TextBox 37">
            <a:extLst>
              <a:ext uri="{FF2B5EF4-FFF2-40B4-BE49-F238E27FC236}">
                <a16:creationId xmlns:a16="http://schemas.microsoft.com/office/drawing/2014/main" id="{B2E1BAA9-EB06-7BCA-B354-7B93DF5CB453}"/>
              </a:ext>
              <a:ext uri="{C183D7F6-B498-43B3-948B-1728B52AA6E4}">
                <adec:decorative xmlns:adec="http://schemas.microsoft.com/office/drawing/2017/decorative" val="0"/>
              </a:ext>
            </a:extLst>
          </p:cNvPr>
          <p:cNvSpPr txBox="1"/>
          <p:nvPr/>
        </p:nvSpPr>
        <p:spPr>
          <a:xfrm>
            <a:off x="9280246"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Add a paragraph</a:t>
            </a:r>
          </a:p>
        </p:txBody>
      </p:sp>
      <p:sp>
        <p:nvSpPr>
          <p:cNvPr id="39" name="TextBox 38">
            <a:extLst>
              <a:ext uri="{FF2B5EF4-FFF2-40B4-BE49-F238E27FC236}">
                <a16:creationId xmlns:a16="http://schemas.microsoft.com/office/drawing/2014/main" id="{1C0B3461-E847-3567-380A-9A4481570022}"/>
              </a:ext>
              <a:ext uri="{C183D7F6-B498-43B3-948B-1728B52AA6E4}">
                <adec:decorative xmlns:adec="http://schemas.microsoft.com/office/drawing/2017/decorative" val="0"/>
              </a:ext>
            </a:extLst>
          </p:cNvPr>
          <p:cNvSpPr txBox="1"/>
          <p:nvPr/>
        </p:nvSpPr>
        <p:spPr>
          <a:xfrm>
            <a:off x="9015121" y="2171524"/>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Add a paragraph that captures </a:t>
            </a:r>
            <a:r>
              <a:rPr kumimoji="0" lang="en-US" sz="900" b="0" i="0" u="none" strike="noStrike" kern="1200" cap="none" spc="0" normalizeH="0" baseline="0" noProof="0">
                <a:ln>
                  <a:noFill/>
                </a:ln>
                <a:solidFill>
                  <a:prstClr val="black"/>
                </a:solidFill>
                <a:effectLst/>
                <a:uLnTx/>
                <a:uFillTx/>
                <a:latin typeface="Segoe UI"/>
                <a:ea typeface="+mn-ea"/>
                <a:cs typeface="+mn-cs"/>
              </a:rPr>
              <a:t>[the argument of this document]</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78" name="Group 77" descr="Microsoft Word logo">
            <a:extLst>
              <a:ext uri="{FF2B5EF4-FFF2-40B4-BE49-F238E27FC236}">
                <a16:creationId xmlns:a16="http://schemas.microsoft.com/office/drawing/2014/main" id="{68D9F725-2D48-BC62-BE23-0566CDB577D5}"/>
              </a:ext>
              <a:ext uri="{C183D7F6-B498-43B3-948B-1728B52AA6E4}">
                <adec:decorative xmlns:adec="http://schemas.microsoft.com/office/drawing/2017/decorative" val="0"/>
              </a:ext>
            </a:extLst>
          </p:cNvPr>
          <p:cNvGrpSpPr>
            <a:grpSpLocks/>
          </p:cNvGrpSpPr>
          <p:nvPr/>
        </p:nvGrpSpPr>
        <p:grpSpPr>
          <a:xfrm>
            <a:off x="8923004" y="2723292"/>
            <a:ext cx="346134" cy="346133"/>
            <a:chOff x="1047176" y="8381781"/>
            <a:chExt cx="534543" cy="534543"/>
          </a:xfrm>
        </p:grpSpPr>
        <p:sp>
          <p:nvSpPr>
            <p:cNvPr id="79" name="server_2" title="Icon of a server with a padlock in the lower right corner">
              <a:extLst>
                <a:ext uri="{FF2B5EF4-FFF2-40B4-BE49-F238E27FC236}">
                  <a16:creationId xmlns:a16="http://schemas.microsoft.com/office/drawing/2014/main" id="{F607BAF8-C077-7FF5-B129-52AAC4EE65B7}"/>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0" name="Rounded Rectangle 46">
              <a:extLst>
                <a:ext uri="{FF2B5EF4-FFF2-40B4-BE49-F238E27FC236}">
                  <a16:creationId xmlns:a16="http://schemas.microsoft.com/office/drawing/2014/main" id="{88AB5078-2D5E-AB9F-4383-368620BA6AC2}"/>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1" name="Picture 10" descr="Microsoft Word Logo - PNG and Vector - Logo Download">
              <a:hlinkClick r:id="rId7"/>
              <a:extLst>
                <a:ext uri="{FF2B5EF4-FFF2-40B4-BE49-F238E27FC236}">
                  <a16:creationId xmlns:a16="http://schemas.microsoft.com/office/drawing/2014/main" id="{396367B3-5561-934A-3191-8887EB691D19}"/>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5" name="Graphic 144" descr="Icon of two different sized A">
            <a:extLst>
              <a:ext uri="{FF2B5EF4-FFF2-40B4-BE49-F238E27FC236}">
                <a16:creationId xmlns:a16="http://schemas.microsoft.com/office/drawing/2014/main" id="{33F72840-7A6F-87C4-6979-E605A090BAFC}"/>
              </a:ext>
              <a:ext uri="{C183D7F6-B498-43B3-948B-1728B52AA6E4}">
                <adec:decorative xmlns:adec="http://schemas.microsoft.com/office/drawing/2017/decorative" val="0"/>
              </a:ext>
            </a:extLst>
          </p:cNvPr>
          <p:cNvPicPr>
            <a:picLocks/>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84124" y="3464038"/>
            <a:ext cx="228600" cy="228600"/>
          </a:xfrm>
          <a:prstGeom prst="rect">
            <a:avLst/>
          </a:prstGeom>
        </p:spPr>
      </p:pic>
      <p:sp>
        <p:nvSpPr>
          <p:cNvPr id="91" name="TextBox 90">
            <a:extLst>
              <a:ext uri="{FF2B5EF4-FFF2-40B4-BE49-F238E27FC236}">
                <a16:creationId xmlns:a16="http://schemas.microsoft.com/office/drawing/2014/main" id="{A8628753-E94C-507F-2126-EFF4E1CE8040}"/>
              </a:ext>
              <a:ext uri="{C183D7F6-B498-43B3-948B-1728B52AA6E4}">
                <adec:decorative xmlns:adec="http://schemas.microsoft.com/office/drawing/2017/decorative" val="0"/>
              </a:ext>
            </a:extLst>
          </p:cNvPr>
          <p:cNvSpPr txBox="1"/>
          <p:nvPr/>
        </p:nvSpPr>
        <p:spPr>
          <a:xfrm>
            <a:off x="1154317"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Change the font</a:t>
            </a:r>
          </a:p>
        </p:txBody>
      </p:sp>
      <p:sp>
        <p:nvSpPr>
          <p:cNvPr id="92" name="TextBox 91">
            <a:extLst>
              <a:ext uri="{FF2B5EF4-FFF2-40B4-BE49-F238E27FC236}">
                <a16:creationId xmlns:a16="http://schemas.microsoft.com/office/drawing/2014/main" id="{D131CDE9-1BE5-FB77-0D28-2A3A2B7AADB4}"/>
              </a:ext>
              <a:ext uri="{C183D7F6-B498-43B3-948B-1728B52AA6E4}">
                <adec:decorative xmlns:adec="http://schemas.microsoft.com/office/drawing/2017/decorative" val="0"/>
              </a:ext>
            </a:extLst>
          </p:cNvPr>
          <p:cNvSpPr txBox="1"/>
          <p:nvPr/>
        </p:nvSpPr>
        <p:spPr>
          <a:xfrm>
            <a:off x="889192" y="3783631"/>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Change the font to </a:t>
            </a:r>
            <a:r>
              <a:rPr kumimoji="0" lang="en-US" sz="900" b="0" i="0" u="none" strike="noStrike" kern="1200" cap="none" spc="0" normalizeH="0" baseline="0" noProof="0">
                <a:ln>
                  <a:noFill/>
                </a:ln>
                <a:solidFill>
                  <a:prstClr val="black"/>
                </a:solidFill>
                <a:effectLst/>
                <a:uLnTx/>
                <a:uFillTx/>
                <a:latin typeface="Segoe UI"/>
                <a:ea typeface="+mn-ea"/>
                <a:cs typeface="+mn-cs"/>
              </a:rPr>
              <a:t>[Segoe UI, 12point]</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46" name="Group 45" descr="Microsoft Word logo">
            <a:extLst>
              <a:ext uri="{FF2B5EF4-FFF2-40B4-BE49-F238E27FC236}">
                <a16:creationId xmlns:a16="http://schemas.microsoft.com/office/drawing/2014/main" id="{C785B1D1-7B96-DF65-5D61-AE79E36F73B3}"/>
              </a:ext>
              <a:ext uri="{C183D7F6-B498-43B3-948B-1728B52AA6E4}">
                <adec:decorative xmlns:adec="http://schemas.microsoft.com/office/drawing/2017/decorative" val="0"/>
              </a:ext>
            </a:extLst>
          </p:cNvPr>
          <p:cNvGrpSpPr>
            <a:grpSpLocks/>
          </p:cNvGrpSpPr>
          <p:nvPr/>
        </p:nvGrpSpPr>
        <p:grpSpPr>
          <a:xfrm>
            <a:off x="797075" y="4335399"/>
            <a:ext cx="346134" cy="346133"/>
            <a:chOff x="1047176" y="8381781"/>
            <a:chExt cx="534543" cy="534543"/>
          </a:xfrm>
        </p:grpSpPr>
        <p:sp>
          <p:nvSpPr>
            <p:cNvPr id="47" name="server_2" title="Icon of a server with a padlock in the lower right corner">
              <a:extLst>
                <a:ext uri="{FF2B5EF4-FFF2-40B4-BE49-F238E27FC236}">
                  <a16:creationId xmlns:a16="http://schemas.microsoft.com/office/drawing/2014/main" id="{7BFE813F-5A95-BB89-CB2C-2B08DE23B46A}"/>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48" name="Rounded Rectangle 46">
              <a:extLst>
                <a:ext uri="{FF2B5EF4-FFF2-40B4-BE49-F238E27FC236}">
                  <a16:creationId xmlns:a16="http://schemas.microsoft.com/office/drawing/2014/main" id="{D521DC90-F06A-0B46-B1E0-62A4FD78B71F}"/>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9" name="Picture 10" descr="Microsoft Word Logo - PNG and Vector - Logo Download">
              <a:hlinkClick r:id="rId7"/>
              <a:extLst>
                <a:ext uri="{FF2B5EF4-FFF2-40B4-BE49-F238E27FC236}">
                  <a16:creationId xmlns:a16="http://schemas.microsoft.com/office/drawing/2014/main" id="{F032F5A5-4403-B104-7BFE-3CA5E9DD2128}"/>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02" name="Graphic 101" descr="Icon of notes with a pencil">
            <a:extLst>
              <a:ext uri="{FF2B5EF4-FFF2-40B4-BE49-F238E27FC236}">
                <a16:creationId xmlns:a16="http://schemas.microsoft.com/office/drawing/2014/main" id="{8346C94D-138D-D729-93D7-32DC95D61B27}"/>
              </a:ext>
              <a:ext uri="{C183D7F6-B498-43B3-948B-1728B52AA6E4}">
                <adec:decorative xmlns:adec="http://schemas.microsoft.com/office/drawing/2017/decorative" val="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2766" y="3464037"/>
            <a:ext cx="228600" cy="228600"/>
          </a:xfrm>
          <a:prstGeom prst="rect">
            <a:avLst/>
          </a:prstGeom>
        </p:spPr>
      </p:pic>
      <p:sp>
        <p:nvSpPr>
          <p:cNvPr id="97" name="TextBox 96">
            <a:extLst>
              <a:ext uri="{FF2B5EF4-FFF2-40B4-BE49-F238E27FC236}">
                <a16:creationId xmlns:a16="http://schemas.microsoft.com/office/drawing/2014/main" id="{1DE0F842-C162-5559-90CA-90E959BF9840}"/>
              </a:ext>
              <a:ext uri="{C183D7F6-B498-43B3-948B-1728B52AA6E4}">
                <adec:decorative xmlns:adec="http://schemas.microsoft.com/office/drawing/2017/decorative" val="0"/>
              </a:ext>
            </a:extLst>
          </p:cNvPr>
          <p:cNvSpPr txBox="1"/>
          <p:nvPr/>
        </p:nvSpPr>
        <p:spPr>
          <a:xfrm>
            <a:off x="3862960"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Create an overview</a:t>
            </a:r>
          </a:p>
        </p:txBody>
      </p:sp>
      <p:sp>
        <p:nvSpPr>
          <p:cNvPr id="98" name="TextBox 97">
            <a:extLst>
              <a:ext uri="{FF2B5EF4-FFF2-40B4-BE49-F238E27FC236}">
                <a16:creationId xmlns:a16="http://schemas.microsoft.com/office/drawing/2014/main" id="{675A1B88-151B-CD5F-9090-456031DD1DB2}"/>
              </a:ext>
              <a:ext uri="{C183D7F6-B498-43B3-948B-1728B52AA6E4}">
                <adec:decorative xmlns:adec="http://schemas.microsoft.com/office/drawing/2017/decorative" val="0"/>
              </a:ext>
            </a:extLst>
          </p:cNvPr>
          <p:cNvSpPr txBox="1"/>
          <p:nvPr/>
        </p:nvSpPr>
        <p:spPr>
          <a:xfrm>
            <a:off x="3597835" y="3783631"/>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Create a high-level overview of</a:t>
            </a:r>
            <a:br>
              <a:rPr kumimoji="0" lang="en-US" sz="1000" b="0" i="0" u="none" strike="noStrike" kern="1200" cap="none" spc="0" normalizeH="0" baseline="0" noProof="0">
                <a:ln>
                  <a:noFill/>
                </a:ln>
                <a:solidFill>
                  <a:prstClr val="black"/>
                </a:solidFill>
                <a:effectLst/>
                <a:uLnTx/>
                <a:uFillTx/>
                <a:latin typeface="Segoe UI"/>
                <a:ea typeface="+mn-ea"/>
                <a:cs typeface="+mn-cs"/>
              </a:rPr>
            </a:br>
            <a:r>
              <a:rPr kumimoji="0" lang="en-US" sz="900" b="0" i="0" u="none" strike="noStrike" kern="1200" cap="none" spc="0" normalizeH="0" baseline="0" noProof="0">
                <a:ln>
                  <a:noFill/>
                </a:ln>
                <a:solidFill>
                  <a:prstClr val="black"/>
                </a:solidFill>
                <a:effectLst/>
                <a:uLnTx/>
                <a:uFillTx/>
                <a:latin typeface="Segoe UI"/>
                <a:ea typeface="+mn-ea"/>
                <a:cs typeface="+mn-cs"/>
              </a:rPr>
              <a:t>[agile product development]</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58" name="Group 57" descr="Microsoft Word logo">
            <a:extLst>
              <a:ext uri="{FF2B5EF4-FFF2-40B4-BE49-F238E27FC236}">
                <a16:creationId xmlns:a16="http://schemas.microsoft.com/office/drawing/2014/main" id="{E342E956-AD1D-5751-AB37-D647FD1ED390}"/>
              </a:ext>
              <a:ext uri="{C183D7F6-B498-43B3-948B-1728B52AA6E4}">
                <adec:decorative xmlns:adec="http://schemas.microsoft.com/office/drawing/2017/decorative" val="0"/>
              </a:ext>
            </a:extLst>
          </p:cNvPr>
          <p:cNvGrpSpPr>
            <a:grpSpLocks/>
          </p:cNvGrpSpPr>
          <p:nvPr/>
        </p:nvGrpSpPr>
        <p:grpSpPr>
          <a:xfrm>
            <a:off x="3505718" y="4335399"/>
            <a:ext cx="346134" cy="346133"/>
            <a:chOff x="1047176" y="8381781"/>
            <a:chExt cx="534543" cy="534543"/>
          </a:xfrm>
        </p:grpSpPr>
        <p:sp>
          <p:nvSpPr>
            <p:cNvPr id="59" name="server_2" title="Icon of a server with a padlock in the lower right corner">
              <a:extLst>
                <a:ext uri="{FF2B5EF4-FFF2-40B4-BE49-F238E27FC236}">
                  <a16:creationId xmlns:a16="http://schemas.microsoft.com/office/drawing/2014/main" id="{6C6F44D0-9413-9D61-5525-D3E9154C77F8}"/>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60" name="Rounded Rectangle 46">
              <a:extLst>
                <a:ext uri="{FF2B5EF4-FFF2-40B4-BE49-F238E27FC236}">
                  <a16:creationId xmlns:a16="http://schemas.microsoft.com/office/drawing/2014/main" id="{56A378F9-B347-7F98-AF76-F7F82ACA2138}"/>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1" name="Picture 10" descr="Microsoft Word Logo - PNG and Vector - Logo Download">
              <a:hlinkClick r:id="rId7"/>
              <a:extLst>
                <a:ext uri="{FF2B5EF4-FFF2-40B4-BE49-F238E27FC236}">
                  <a16:creationId xmlns:a16="http://schemas.microsoft.com/office/drawing/2014/main" id="{DEA606B5-7003-9C0A-9B75-5555DE60D97C}"/>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6" name="Graphic 145" descr="Icon of notes with a pencil">
            <a:extLst>
              <a:ext uri="{FF2B5EF4-FFF2-40B4-BE49-F238E27FC236}">
                <a16:creationId xmlns:a16="http://schemas.microsoft.com/office/drawing/2014/main" id="{3DBC8E74-665F-5607-1D92-0FAB87B74912}"/>
              </a:ext>
              <a:ext uri="{C183D7F6-B498-43B3-948B-1728B52AA6E4}">
                <adec:decorative xmlns:adec="http://schemas.microsoft.com/office/drawing/2017/decorative" val="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1410" y="3464038"/>
            <a:ext cx="228600" cy="228600"/>
          </a:xfrm>
          <a:prstGeom prst="rect">
            <a:avLst/>
          </a:prstGeom>
        </p:spPr>
      </p:pic>
      <p:sp>
        <p:nvSpPr>
          <p:cNvPr id="103" name="TextBox 102">
            <a:extLst>
              <a:ext uri="{FF2B5EF4-FFF2-40B4-BE49-F238E27FC236}">
                <a16:creationId xmlns:a16="http://schemas.microsoft.com/office/drawing/2014/main" id="{D937A08C-5602-3472-E8C4-4CFAC603E6D3}"/>
              </a:ext>
              <a:ext uri="{C183D7F6-B498-43B3-948B-1728B52AA6E4}">
                <adec:decorative xmlns:adec="http://schemas.microsoft.com/office/drawing/2017/decorative" val="0"/>
              </a:ext>
            </a:extLst>
          </p:cNvPr>
          <p:cNvSpPr txBox="1"/>
          <p:nvPr/>
        </p:nvSpPr>
        <p:spPr>
          <a:xfrm>
            <a:off x="6571603"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Outline a business plan</a:t>
            </a:r>
          </a:p>
        </p:txBody>
      </p:sp>
      <p:sp>
        <p:nvSpPr>
          <p:cNvPr id="104" name="TextBox 103">
            <a:extLst>
              <a:ext uri="{FF2B5EF4-FFF2-40B4-BE49-F238E27FC236}">
                <a16:creationId xmlns:a16="http://schemas.microsoft.com/office/drawing/2014/main" id="{1ACC7D5E-8D4D-EE3C-0B86-4CDEE28E9946}"/>
              </a:ext>
              <a:ext uri="{C183D7F6-B498-43B3-948B-1728B52AA6E4}">
                <adec:decorative xmlns:adec="http://schemas.microsoft.com/office/drawing/2017/decorative" val="0"/>
              </a:ext>
            </a:extLst>
          </p:cNvPr>
          <p:cNvSpPr txBox="1"/>
          <p:nvPr/>
        </p:nvSpPr>
        <p:spPr>
          <a:xfrm>
            <a:off x="6306478" y="3783631"/>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Draft a business plan outline for a </a:t>
            </a:r>
            <a:r>
              <a:rPr kumimoji="0" lang="en-US" sz="900" b="0" i="0" u="none" strike="noStrike" kern="1200" cap="none" spc="0" normalizeH="0" baseline="0" noProof="0">
                <a:ln>
                  <a:noFill/>
                </a:ln>
                <a:solidFill>
                  <a:prstClr val="black"/>
                </a:solidFill>
                <a:effectLst/>
                <a:uLnTx/>
                <a:uFillTx/>
                <a:latin typeface="Segoe UI"/>
                <a:ea typeface="+mn-ea"/>
                <a:cs typeface="+mn-cs"/>
              </a:rPr>
              <a:t>[sustainable marketing company]</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70" name="Group 69" descr="Microsoft Word logo">
            <a:extLst>
              <a:ext uri="{FF2B5EF4-FFF2-40B4-BE49-F238E27FC236}">
                <a16:creationId xmlns:a16="http://schemas.microsoft.com/office/drawing/2014/main" id="{1C65373B-E63C-EABC-573E-281269F97B94}"/>
              </a:ext>
              <a:ext uri="{C183D7F6-B498-43B3-948B-1728B52AA6E4}">
                <adec:decorative xmlns:adec="http://schemas.microsoft.com/office/drawing/2017/decorative" val="0"/>
              </a:ext>
            </a:extLst>
          </p:cNvPr>
          <p:cNvGrpSpPr>
            <a:grpSpLocks/>
          </p:cNvGrpSpPr>
          <p:nvPr/>
        </p:nvGrpSpPr>
        <p:grpSpPr>
          <a:xfrm>
            <a:off x="6214361" y="4335399"/>
            <a:ext cx="346134" cy="346133"/>
            <a:chOff x="1047176" y="8381781"/>
            <a:chExt cx="534543" cy="534543"/>
          </a:xfrm>
        </p:grpSpPr>
        <p:sp>
          <p:nvSpPr>
            <p:cNvPr id="71" name="server_2" title="Icon of a server with a padlock in the lower right corner">
              <a:extLst>
                <a:ext uri="{FF2B5EF4-FFF2-40B4-BE49-F238E27FC236}">
                  <a16:creationId xmlns:a16="http://schemas.microsoft.com/office/drawing/2014/main" id="{9D5B444E-A6E6-8D12-CF47-FB6DE1C857A9}"/>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72" name="Rounded Rectangle 46">
              <a:extLst>
                <a:ext uri="{FF2B5EF4-FFF2-40B4-BE49-F238E27FC236}">
                  <a16:creationId xmlns:a16="http://schemas.microsoft.com/office/drawing/2014/main" id="{1FD9FC37-5C7C-0408-69C4-9F308426A04A}"/>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3" name="Picture 10" descr="Microsoft Word Logo - PNG and Vector - Logo Download">
              <a:hlinkClick r:id="rId7"/>
              <a:extLst>
                <a:ext uri="{FF2B5EF4-FFF2-40B4-BE49-F238E27FC236}">
                  <a16:creationId xmlns:a16="http://schemas.microsoft.com/office/drawing/2014/main" id="{E0227AD0-A933-96B9-8189-5859EABC487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8" name="Graphic 147" descr="Icon of a notebook">
            <a:extLst>
              <a:ext uri="{FF2B5EF4-FFF2-40B4-BE49-F238E27FC236}">
                <a16:creationId xmlns:a16="http://schemas.microsoft.com/office/drawing/2014/main" id="{ADB20DFE-A295-6340-8CB0-73A533617B24}"/>
              </a:ext>
              <a:ext uri="{C183D7F6-B498-43B3-948B-1728B52AA6E4}">
                <adec:decorative xmlns:adec="http://schemas.microsoft.com/office/drawing/2017/decorative" val="0"/>
              </a:ext>
            </a:extLst>
          </p:cNvPr>
          <p:cNvPicPr>
            <a:picLocks/>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010053" y="3464038"/>
            <a:ext cx="228600" cy="228600"/>
          </a:xfrm>
          <a:prstGeom prst="rect">
            <a:avLst/>
          </a:prstGeom>
        </p:spPr>
      </p:pic>
      <p:sp>
        <p:nvSpPr>
          <p:cNvPr id="109" name="TextBox 108">
            <a:extLst>
              <a:ext uri="{FF2B5EF4-FFF2-40B4-BE49-F238E27FC236}">
                <a16:creationId xmlns:a16="http://schemas.microsoft.com/office/drawing/2014/main" id="{1FE184DE-06D8-2F8C-4AAF-B88F2279B531}"/>
              </a:ext>
              <a:ext uri="{C183D7F6-B498-43B3-948B-1728B52AA6E4}">
                <adec:decorative xmlns:adec="http://schemas.microsoft.com/office/drawing/2017/decorative" val="0"/>
              </a:ext>
            </a:extLst>
          </p:cNvPr>
          <p:cNvSpPr txBox="1"/>
          <p:nvPr/>
        </p:nvSpPr>
        <p:spPr>
          <a:xfrm>
            <a:off x="9280246"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Semibold"/>
                <a:ea typeface="+mn-ea"/>
                <a:cs typeface="+mn-cs"/>
              </a:rPr>
              <a:t>Take notes in a meeting</a:t>
            </a:r>
            <a:endParaRPr kumimoji="0" lang="en-IN" sz="1100" b="0" i="0" u="none" strike="noStrike" kern="1200" cap="none" spc="0" normalizeH="0" baseline="0" noProof="0">
              <a:ln>
                <a:noFill/>
              </a:ln>
              <a:solidFill>
                <a:prstClr val="black"/>
              </a:solidFill>
              <a:effectLst/>
              <a:uLnTx/>
              <a:uFillTx/>
              <a:latin typeface="Segoe UI Semibold"/>
              <a:ea typeface="+mn-ea"/>
              <a:cs typeface="+mn-cs"/>
            </a:endParaRPr>
          </a:p>
        </p:txBody>
      </p:sp>
      <p:sp>
        <p:nvSpPr>
          <p:cNvPr id="110" name="TextBox 109">
            <a:extLst>
              <a:ext uri="{FF2B5EF4-FFF2-40B4-BE49-F238E27FC236}">
                <a16:creationId xmlns:a16="http://schemas.microsoft.com/office/drawing/2014/main" id="{ACF1B478-ABB4-B3C6-DD59-77B209C15452}"/>
              </a:ext>
              <a:ext uri="{C183D7F6-B498-43B3-948B-1728B52AA6E4}">
                <adec:decorative xmlns:adec="http://schemas.microsoft.com/office/drawing/2017/decorative" val="0"/>
              </a:ext>
            </a:extLst>
          </p:cNvPr>
          <p:cNvSpPr txBox="1"/>
          <p:nvPr/>
        </p:nvSpPr>
        <p:spPr>
          <a:xfrm>
            <a:off x="9015121" y="3783631"/>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Draft a one-page template that I can use to take notes for a meeting. Include sections for the date and topic</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82" name="Group 81" descr="Microsoft Word logo">
            <a:extLst>
              <a:ext uri="{FF2B5EF4-FFF2-40B4-BE49-F238E27FC236}">
                <a16:creationId xmlns:a16="http://schemas.microsoft.com/office/drawing/2014/main" id="{14EE9869-F126-CA6D-D44D-8B71278F1F3C}"/>
              </a:ext>
              <a:ext uri="{C183D7F6-B498-43B3-948B-1728B52AA6E4}">
                <adec:decorative xmlns:adec="http://schemas.microsoft.com/office/drawing/2017/decorative" val="0"/>
              </a:ext>
            </a:extLst>
          </p:cNvPr>
          <p:cNvGrpSpPr>
            <a:grpSpLocks/>
          </p:cNvGrpSpPr>
          <p:nvPr/>
        </p:nvGrpSpPr>
        <p:grpSpPr>
          <a:xfrm>
            <a:off x="8923004" y="4335399"/>
            <a:ext cx="346134" cy="346133"/>
            <a:chOff x="1047176" y="8381781"/>
            <a:chExt cx="534543" cy="534543"/>
          </a:xfrm>
        </p:grpSpPr>
        <p:sp>
          <p:nvSpPr>
            <p:cNvPr id="83" name="server_2" title="Icon of a server with a padlock in the lower right corner">
              <a:extLst>
                <a:ext uri="{FF2B5EF4-FFF2-40B4-BE49-F238E27FC236}">
                  <a16:creationId xmlns:a16="http://schemas.microsoft.com/office/drawing/2014/main" id="{0782A2CA-778B-15D9-889F-3018A2591171}"/>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4" name="Rounded Rectangle 46">
              <a:extLst>
                <a:ext uri="{FF2B5EF4-FFF2-40B4-BE49-F238E27FC236}">
                  <a16:creationId xmlns:a16="http://schemas.microsoft.com/office/drawing/2014/main" id="{D7EEAF62-32DF-7CDF-CFF4-7D7B4931082C}"/>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5" name="Picture 10" descr="Microsoft Word Logo - PNG and Vector - Logo Download">
              <a:hlinkClick r:id="rId7"/>
              <a:extLst>
                <a:ext uri="{FF2B5EF4-FFF2-40B4-BE49-F238E27FC236}">
                  <a16:creationId xmlns:a16="http://schemas.microsoft.com/office/drawing/2014/main" id="{A13B6446-1469-0B2D-8F11-05558567C7F8}"/>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32" name="Graphic 131" descr="Icon of a bulb">
            <a:extLst>
              <a:ext uri="{FF2B5EF4-FFF2-40B4-BE49-F238E27FC236}">
                <a16:creationId xmlns:a16="http://schemas.microsoft.com/office/drawing/2014/main" id="{F907A62C-987A-1A9E-36AF-983D9EF49301}"/>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4124" y="5076144"/>
            <a:ext cx="228600" cy="228600"/>
          </a:xfrm>
          <a:prstGeom prst="rect">
            <a:avLst/>
          </a:prstGeom>
        </p:spPr>
      </p:pic>
      <p:sp>
        <p:nvSpPr>
          <p:cNvPr id="115" name="TextBox 114">
            <a:extLst>
              <a:ext uri="{FF2B5EF4-FFF2-40B4-BE49-F238E27FC236}">
                <a16:creationId xmlns:a16="http://schemas.microsoft.com/office/drawing/2014/main" id="{479F942B-333A-94DD-F39E-CFB9777BCF67}"/>
              </a:ext>
              <a:ext uri="{C183D7F6-B498-43B3-948B-1728B52AA6E4}">
                <adec:decorative xmlns:adec="http://schemas.microsoft.com/office/drawing/2017/decorative" val="0"/>
              </a:ext>
            </a:extLst>
          </p:cNvPr>
          <p:cNvSpPr txBox="1"/>
          <p:nvPr/>
        </p:nvSpPr>
        <p:spPr>
          <a:xfrm>
            <a:off x="1154317"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Understand quickly</a:t>
            </a:r>
          </a:p>
        </p:txBody>
      </p:sp>
      <p:sp>
        <p:nvSpPr>
          <p:cNvPr id="116" name="TextBox 115">
            <a:extLst>
              <a:ext uri="{FF2B5EF4-FFF2-40B4-BE49-F238E27FC236}">
                <a16:creationId xmlns:a16="http://schemas.microsoft.com/office/drawing/2014/main" id="{9FB6C6F4-D635-F596-898C-1EE160684360}"/>
              </a:ext>
              <a:ext uri="{C183D7F6-B498-43B3-948B-1728B52AA6E4}">
                <adec:decorative xmlns:adec="http://schemas.microsoft.com/office/drawing/2017/decorative" val="0"/>
              </a:ext>
            </a:extLst>
          </p:cNvPr>
          <p:cNvSpPr txBox="1"/>
          <p:nvPr/>
        </p:nvSpPr>
        <p:spPr>
          <a:xfrm>
            <a:off x="889192" y="5395738"/>
            <a:ext cx="2429533"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Explain this document in three sentences</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50" name="Group 49" descr="Microsoft Word logo">
            <a:extLst>
              <a:ext uri="{FF2B5EF4-FFF2-40B4-BE49-F238E27FC236}">
                <a16:creationId xmlns:a16="http://schemas.microsoft.com/office/drawing/2014/main" id="{6413A5D3-7EC2-5B6A-CF8B-3E0AFD91604B}"/>
              </a:ext>
              <a:ext uri="{C183D7F6-B498-43B3-948B-1728B52AA6E4}">
                <adec:decorative xmlns:adec="http://schemas.microsoft.com/office/drawing/2017/decorative" val="0"/>
              </a:ext>
            </a:extLst>
          </p:cNvPr>
          <p:cNvGrpSpPr>
            <a:grpSpLocks/>
          </p:cNvGrpSpPr>
          <p:nvPr/>
        </p:nvGrpSpPr>
        <p:grpSpPr>
          <a:xfrm>
            <a:off x="797075" y="5947505"/>
            <a:ext cx="346134" cy="346133"/>
            <a:chOff x="1047176" y="8381781"/>
            <a:chExt cx="534543" cy="534543"/>
          </a:xfrm>
        </p:grpSpPr>
        <p:sp>
          <p:nvSpPr>
            <p:cNvPr id="51" name="server_2" title="Icon of a server with a padlock in the lower right corner">
              <a:extLst>
                <a:ext uri="{FF2B5EF4-FFF2-40B4-BE49-F238E27FC236}">
                  <a16:creationId xmlns:a16="http://schemas.microsoft.com/office/drawing/2014/main" id="{F5D4CA40-53DE-A04D-55AF-E13C7F2E6091}"/>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52" name="Rounded Rectangle 46">
              <a:extLst>
                <a:ext uri="{FF2B5EF4-FFF2-40B4-BE49-F238E27FC236}">
                  <a16:creationId xmlns:a16="http://schemas.microsoft.com/office/drawing/2014/main" id="{73B94BDB-62F8-E7CE-621C-1D9FF34798A2}"/>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3" name="Picture 10" descr="Microsoft Word Logo - PNG and Vector - Logo Download">
              <a:hlinkClick r:id="rId7"/>
              <a:extLst>
                <a:ext uri="{FF2B5EF4-FFF2-40B4-BE49-F238E27FC236}">
                  <a16:creationId xmlns:a16="http://schemas.microsoft.com/office/drawing/2014/main" id="{A653CBD3-3F2C-DDD3-F814-83B2EA43078F}"/>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50" name="Graphic 149" descr="Icon of a paint brush with a circle and a square">
            <a:extLst>
              <a:ext uri="{FF2B5EF4-FFF2-40B4-BE49-F238E27FC236}">
                <a16:creationId xmlns:a16="http://schemas.microsoft.com/office/drawing/2014/main" id="{B8A1C532-A6BC-F6A9-23E4-F7EA1FAC6A70}"/>
              </a:ext>
              <a:ext uri="{C183D7F6-B498-43B3-948B-1728B52AA6E4}">
                <adec:decorative xmlns:adec="http://schemas.microsoft.com/office/drawing/2017/decorative" val="0"/>
              </a:ext>
            </a:extLst>
          </p:cNvPr>
          <p:cNvPicPr>
            <a:picLocks/>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592767" y="5076144"/>
            <a:ext cx="228600" cy="228600"/>
          </a:xfrm>
          <a:prstGeom prst="rect">
            <a:avLst/>
          </a:prstGeom>
        </p:spPr>
      </p:pic>
      <p:sp>
        <p:nvSpPr>
          <p:cNvPr id="121" name="TextBox 120">
            <a:extLst>
              <a:ext uri="{FF2B5EF4-FFF2-40B4-BE49-F238E27FC236}">
                <a16:creationId xmlns:a16="http://schemas.microsoft.com/office/drawing/2014/main" id="{40093035-2C60-013E-496D-85E3DB7A0010}"/>
              </a:ext>
              <a:ext uri="{C183D7F6-B498-43B3-948B-1728B52AA6E4}">
                <adec:decorative xmlns:adec="http://schemas.microsoft.com/office/drawing/2017/decorative" val="0"/>
              </a:ext>
            </a:extLst>
          </p:cNvPr>
          <p:cNvSpPr txBox="1"/>
          <p:nvPr/>
        </p:nvSpPr>
        <p:spPr>
          <a:xfrm>
            <a:off x="3862960" y="5105806"/>
            <a:ext cx="2006960"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Brainstorm team building ideas</a:t>
            </a:r>
          </a:p>
        </p:txBody>
      </p:sp>
      <p:sp>
        <p:nvSpPr>
          <p:cNvPr id="122" name="TextBox 121">
            <a:extLst>
              <a:ext uri="{FF2B5EF4-FFF2-40B4-BE49-F238E27FC236}">
                <a16:creationId xmlns:a16="http://schemas.microsoft.com/office/drawing/2014/main" id="{39C72B8D-6E5C-1A80-879E-86F79EA95073}"/>
              </a:ext>
              <a:ext uri="{C183D7F6-B498-43B3-948B-1728B52AA6E4}">
                <adec:decorative xmlns:adec="http://schemas.microsoft.com/office/drawing/2017/decorative" val="0"/>
              </a:ext>
            </a:extLst>
          </p:cNvPr>
          <p:cNvSpPr txBox="1"/>
          <p:nvPr/>
        </p:nvSpPr>
        <p:spPr>
          <a:xfrm>
            <a:off x="3597836" y="5395737"/>
            <a:ext cx="2282694"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Give me ideas for icebreaker activities for a new team</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62" name="Group 61" descr="Microsoft Word logo">
            <a:extLst>
              <a:ext uri="{FF2B5EF4-FFF2-40B4-BE49-F238E27FC236}">
                <a16:creationId xmlns:a16="http://schemas.microsoft.com/office/drawing/2014/main" id="{B6DCBDB4-2E2B-7F81-9CA5-59E022E200FC}"/>
              </a:ext>
              <a:ext uri="{C183D7F6-B498-43B3-948B-1728B52AA6E4}">
                <adec:decorative xmlns:adec="http://schemas.microsoft.com/office/drawing/2017/decorative" val="0"/>
              </a:ext>
            </a:extLst>
          </p:cNvPr>
          <p:cNvGrpSpPr>
            <a:grpSpLocks/>
          </p:cNvGrpSpPr>
          <p:nvPr/>
        </p:nvGrpSpPr>
        <p:grpSpPr>
          <a:xfrm>
            <a:off x="3505718" y="5947505"/>
            <a:ext cx="346134" cy="346133"/>
            <a:chOff x="1047176" y="8381781"/>
            <a:chExt cx="534543" cy="534543"/>
          </a:xfrm>
        </p:grpSpPr>
        <p:sp>
          <p:nvSpPr>
            <p:cNvPr id="63" name="server_2" title="Icon of a server with a padlock in the lower right corner">
              <a:extLst>
                <a:ext uri="{FF2B5EF4-FFF2-40B4-BE49-F238E27FC236}">
                  <a16:creationId xmlns:a16="http://schemas.microsoft.com/office/drawing/2014/main" id="{348CFA46-E2D6-2357-D631-C8E3E06F5308}"/>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64" name="Rounded Rectangle 46">
              <a:extLst>
                <a:ext uri="{FF2B5EF4-FFF2-40B4-BE49-F238E27FC236}">
                  <a16:creationId xmlns:a16="http://schemas.microsoft.com/office/drawing/2014/main" id="{2565D248-4DCE-3CE3-FD52-2419B5AC216A}"/>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5" name="Picture 10" descr="Microsoft Word Logo - PNG and Vector - Logo Download">
              <a:hlinkClick r:id="rId7"/>
              <a:extLst>
                <a:ext uri="{FF2B5EF4-FFF2-40B4-BE49-F238E27FC236}">
                  <a16:creationId xmlns:a16="http://schemas.microsoft.com/office/drawing/2014/main" id="{7E831430-B317-1FD7-3EDB-3AA4E34A59C7}"/>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51" name="Graphic 150" descr="Icon of questions chat bubble">
            <a:extLst>
              <a:ext uri="{FF2B5EF4-FFF2-40B4-BE49-F238E27FC236}">
                <a16:creationId xmlns:a16="http://schemas.microsoft.com/office/drawing/2014/main" id="{374BEA12-6BDF-08B1-22A9-1DCAF86698F0}"/>
              </a:ext>
              <a:ext uri="{C183D7F6-B498-43B3-948B-1728B52AA6E4}">
                <adec:decorative xmlns:adec="http://schemas.microsoft.com/office/drawing/2017/decorative" val="0"/>
              </a:ext>
            </a:extLst>
          </p:cNvPr>
          <p:cNvPicPr>
            <a:picLocks/>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301410" y="5076144"/>
            <a:ext cx="228600" cy="228600"/>
          </a:xfrm>
          <a:prstGeom prst="rect">
            <a:avLst/>
          </a:prstGeom>
        </p:spPr>
      </p:pic>
      <p:sp>
        <p:nvSpPr>
          <p:cNvPr id="127" name="TextBox 126">
            <a:extLst>
              <a:ext uri="{FF2B5EF4-FFF2-40B4-BE49-F238E27FC236}">
                <a16:creationId xmlns:a16="http://schemas.microsoft.com/office/drawing/2014/main" id="{65F5ACD4-A4C6-3301-F081-FEB7230D2585}"/>
              </a:ext>
              <a:ext uri="{C183D7F6-B498-43B3-948B-1728B52AA6E4}">
                <adec:decorative xmlns:adec="http://schemas.microsoft.com/office/drawing/2017/decorative" val="0"/>
              </a:ext>
            </a:extLst>
          </p:cNvPr>
          <p:cNvSpPr txBox="1"/>
          <p:nvPr/>
        </p:nvSpPr>
        <p:spPr>
          <a:xfrm>
            <a:off x="6571603"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Improve this document</a:t>
            </a:r>
          </a:p>
        </p:txBody>
      </p:sp>
      <p:sp>
        <p:nvSpPr>
          <p:cNvPr id="128" name="TextBox 127">
            <a:extLst>
              <a:ext uri="{FF2B5EF4-FFF2-40B4-BE49-F238E27FC236}">
                <a16:creationId xmlns:a16="http://schemas.microsoft.com/office/drawing/2014/main" id="{1EC648C0-762D-0D2B-497A-E735CC9136A7}"/>
              </a:ext>
              <a:ext uri="{C183D7F6-B498-43B3-948B-1728B52AA6E4}">
                <adec:decorative xmlns:adec="http://schemas.microsoft.com/office/drawing/2017/decorative" val="0"/>
              </a:ext>
            </a:extLst>
          </p:cNvPr>
          <p:cNvSpPr txBox="1"/>
          <p:nvPr/>
        </p:nvSpPr>
        <p:spPr>
          <a:xfrm>
            <a:off x="6306478" y="5395738"/>
            <a:ext cx="2277869" cy="45790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Give me specific examples from this document on how I can improve it for</a:t>
            </a:r>
            <a:br>
              <a:rPr kumimoji="0" lang="en-US" sz="1000" b="0" i="0" u="none" strike="noStrike" kern="1200" cap="none" spc="0" normalizeH="0" baseline="0" noProof="0">
                <a:ln>
                  <a:noFill/>
                </a:ln>
                <a:solidFill>
                  <a:prstClr val="black"/>
                </a:solidFill>
                <a:effectLst/>
                <a:uLnTx/>
                <a:uFillTx/>
                <a:latin typeface="Segoe UI"/>
                <a:ea typeface="+mn-ea"/>
                <a:cs typeface="+mn-cs"/>
              </a:rPr>
            </a:br>
            <a:r>
              <a:rPr kumimoji="0" lang="en-US" sz="900" b="0" i="0" u="none" strike="noStrike" kern="1200" cap="none" spc="0" normalizeH="0" baseline="0" noProof="0">
                <a:ln>
                  <a:noFill/>
                </a:ln>
                <a:solidFill>
                  <a:prstClr val="black"/>
                </a:solidFill>
                <a:effectLst/>
                <a:uLnTx/>
                <a:uFillTx/>
                <a:latin typeface="Segoe UI"/>
                <a:ea typeface="+mn-ea"/>
                <a:cs typeface="+mn-cs"/>
              </a:rPr>
              <a:t>[a leadership review?]</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66" name="Group 65" descr="Microsoft Word logo">
            <a:extLst>
              <a:ext uri="{FF2B5EF4-FFF2-40B4-BE49-F238E27FC236}">
                <a16:creationId xmlns:a16="http://schemas.microsoft.com/office/drawing/2014/main" id="{66B66C5C-C9CB-91AF-03FF-76C7BD2FA4E6}"/>
              </a:ext>
              <a:ext uri="{C183D7F6-B498-43B3-948B-1728B52AA6E4}">
                <adec:decorative xmlns:adec="http://schemas.microsoft.com/office/drawing/2017/decorative" val="0"/>
              </a:ext>
            </a:extLst>
          </p:cNvPr>
          <p:cNvGrpSpPr>
            <a:grpSpLocks/>
          </p:cNvGrpSpPr>
          <p:nvPr/>
        </p:nvGrpSpPr>
        <p:grpSpPr>
          <a:xfrm>
            <a:off x="6214361" y="5947505"/>
            <a:ext cx="346134" cy="346133"/>
            <a:chOff x="1047176" y="8381781"/>
            <a:chExt cx="534543" cy="534543"/>
          </a:xfrm>
        </p:grpSpPr>
        <p:sp>
          <p:nvSpPr>
            <p:cNvPr id="67" name="server_2" title="Icon of a server with a padlock in the lower right corner">
              <a:extLst>
                <a:ext uri="{FF2B5EF4-FFF2-40B4-BE49-F238E27FC236}">
                  <a16:creationId xmlns:a16="http://schemas.microsoft.com/office/drawing/2014/main" id="{37785102-B1FD-AFDE-8769-C43D15FD7AF8}"/>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68" name="Rounded Rectangle 46">
              <a:extLst>
                <a:ext uri="{FF2B5EF4-FFF2-40B4-BE49-F238E27FC236}">
                  <a16:creationId xmlns:a16="http://schemas.microsoft.com/office/drawing/2014/main" id="{444D4456-CDFB-817F-D7C0-9B29ADCD956E}"/>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9" name="Picture 10" descr="Microsoft Word Logo - PNG and Vector - Logo Download">
              <a:hlinkClick r:id="rId7"/>
              <a:extLst>
                <a:ext uri="{FF2B5EF4-FFF2-40B4-BE49-F238E27FC236}">
                  <a16:creationId xmlns:a16="http://schemas.microsoft.com/office/drawing/2014/main" id="{C828C7E1-F7F7-831D-F1A6-C324F63ACBF2}"/>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14" name="Graphic 113" descr="Icon of notes with a pencil">
            <a:extLst>
              <a:ext uri="{FF2B5EF4-FFF2-40B4-BE49-F238E27FC236}">
                <a16:creationId xmlns:a16="http://schemas.microsoft.com/office/drawing/2014/main" id="{E7AA7A6F-2378-4ADB-2F1B-C0C43747CFCA}"/>
              </a:ext>
              <a:ext uri="{C183D7F6-B498-43B3-948B-1728B52AA6E4}">
                <adec:decorative xmlns:adec="http://schemas.microsoft.com/office/drawing/2017/decorative" val="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10053" y="5076144"/>
            <a:ext cx="228600" cy="228600"/>
          </a:xfrm>
          <a:prstGeom prst="rect">
            <a:avLst/>
          </a:prstGeom>
        </p:spPr>
      </p:pic>
      <p:sp>
        <p:nvSpPr>
          <p:cNvPr id="133" name="TextBox 132">
            <a:extLst>
              <a:ext uri="{FF2B5EF4-FFF2-40B4-BE49-F238E27FC236}">
                <a16:creationId xmlns:a16="http://schemas.microsoft.com/office/drawing/2014/main" id="{5E4E2FB4-572C-13EE-7C27-632C6BF2CE1E}"/>
              </a:ext>
              <a:ext uri="{C183D7F6-B498-43B3-948B-1728B52AA6E4}">
                <adec:decorative xmlns:adec="http://schemas.microsoft.com/office/drawing/2017/decorative" val="0"/>
              </a:ext>
            </a:extLst>
          </p:cNvPr>
          <p:cNvSpPr txBox="1"/>
          <p:nvPr/>
        </p:nvSpPr>
        <p:spPr>
          <a:xfrm>
            <a:off x="9280246"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Write more confidently</a:t>
            </a:r>
          </a:p>
        </p:txBody>
      </p:sp>
      <p:sp>
        <p:nvSpPr>
          <p:cNvPr id="134" name="TextBox 133">
            <a:extLst>
              <a:ext uri="{FF2B5EF4-FFF2-40B4-BE49-F238E27FC236}">
                <a16:creationId xmlns:a16="http://schemas.microsoft.com/office/drawing/2014/main" id="{EFC3E197-CB4A-6E74-A386-A4E0A4E5C513}"/>
              </a:ext>
              <a:ext uri="{C183D7F6-B498-43B3-948B-1728B52AA6E4}">
                <adec:decorative xmlns:adec="http://schemas.microsoft.com/office/drawing/2017/decorative" val="0"/>
              </a:ext>
            </a:extLst>
          </p:cNvPr>
          <p:cNvSpPr txBox="1"/>
          <p:nvPr/>
        </p:nvSpPr>
        <p:spPr>
          <a:xfrm>
            <a:off x="9015121" y="5395738"/>
            <a:ext cx="2277869" cy="2923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How can I more concisely describe</a:t>
            </a:r>
            <a:br>
              <a:rPr kumimoji="0" lang="en-US" sz="1000" b="0" i="0" u="none" strike="noStrike" kern="1200" cap="none" spc="0" normalizeH="0" baseline="0" noProof="0">
                <a:ln>
                  <a:noFill/>
                </a:ln>
                <a:solidFill>
                  <a:prstClr val="black"/>
                </a:solidFill>
                <a:effectLst/>
                <a:uLnTx/>
                <a:uFillTx/>
                <a:latin typeface="Segoe UI"/>
                <a:ea typeface="+mn-ea"/>
                <a:cs typeface="+mn-cs"/>
              </a:rPr>
            </a:br>
            <a:r>
              <a:rPr kumimoji="0" lang="en-US" sz="900" b="0" i="0" u="none" strike="noStrike" kern="1200" cap="none" spc="0" normalizeH="0" baseline="0" noProof="0">
                <a:ln>
                  <a:noFill/>
                </a:ln>
                <a:solidFill>
                  <a:prstClr val="black"/>
                </a:solidFill>
                <a:effectLst/>
                <a:uLnTx/>
                <a:uFillTx/>
                <a:latin typeface="Segoe UI"/>
                <a:ea typeface="+mn-ea"/>
                <a:cs typeface="+mn-cs"/>
              </a:rPr>
              <a:t>[time management]?</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86" name="Group 85" descr="Microsoft Word logo">
            <a:extLst>
              <a:ext uri="{FF2B5EF4-FFF2-40B4-BE49-F238E27FC236}">
                <a16:creationId xmlns:a16="http://schemas.microsoft.com/office/drawing/2014/main" id="{05A93E9D-905B-40D8-CF69-FCF081D21BFE}"/>
              </a:ext>
              <a:ext uri="{C183D7F6-B498-43B3-948B-1728B52AA6E4}">
                <adec:decorative xmlns:adec="http://schemas.microsoft.com/office/drawing/2017/decorative" val="0"/>
              </a:ext>
            </a:extLst>
          </p:cNvPr>
          <p:cNvGrpSpPr>
            <a:grpSpLocks/>
          </p:cNvGrpSpPr>
          <p:nvPr/>
        </p:nvGrpSpPr>
        <p:grpSpPr>
          <a:xfrm>
            <a:off x="8923004" y="5947505"/>
            <a:ext cx="346134" cy="346133"/>
            <a:chOff x="1047176" y="8381781"/>
            <a:chExt cx="534543" cy="534543"/>
          </a:xfrm>
        </p:grpSpPr>
        <p:sp>
          <p:nvSpPr>
            <p:cNvPr id="87" name="server_2" title="Icon of a server with a padlock in the lower right corner">
              <a:extLst>
                <a:ext uri="{FF2B5EF4-FFF2-40B4-BE49-F238E27FC236}">
                  <a16:creationId xmlns:a16="http://schemas.microsoft.com/office/drawing/2014/main" id="{69545B3A-A2C8-C0B7-EF7A-03764CFDA519}"/>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8" name="Rounded Rectangle 46">
              <a:extLst>
                <a:ext uri="{FF2B5EF4-FFF2-40B4-BE49-F238E27FC236}">
                  <a16:creationId xmlns:a16="http://schemas.microsoft.com/office/drawing/2014/main" id="{17B91B18-25AC-ED49-013B-FABED2EF759E}"/>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89" name="Picture 10" descr="Microsoft Word Logo - PNG and Vector - Logo Download">
              <a:hlinkClick r:id="rId7"/>
              <a:extLst>
                <a:ext uri="{FF2B5EF4-FFF2-40B4-BE49-F238E27FC236}">
                  <a16:creationId xmlns:a16="http://schemas.microsoft.com/office/drawing/2014/main" id="{15E70338-2039-CE9A-5015-0A125A40DED8}"/>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7814302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6">
            <a:extLst>
              <a:ext uri="{FF2B5EF4-FFF2-40B4-BE49-F238E27FC236}">
                <a16:creationId xmlns:a16="http://schemas.microsoft.com/office/drawing/2014/main" id="{8B90DD7D-8CDC-3A72-937D-B5E9F55BC593}"/>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TextBox 21">
            <a:extLst>
              <a:ext uri="{FF2B5EF4-FFF2-40B4-BE49-F238E27FC236}">
                <a16:creationId xmlns:a16="http://schemas.microsoft.com/office/drawing/2014/main" id="{72BBB15C-AE4B-8DAD-3972-BF075942F63E}"/>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a:no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Teams for chat</a:t>
            </a:r>
            <a:br>
              <a:rPr lang="en-US" sz="3200">
                <a:cs typeface="Segoe UI Semilight"/>
              </a:rPr>
            </a:br>
            <a:r>
              <a:rPr lang="en-US" sz="1800">
                <a:cs typeface="Segoe UI Semilight"/>
              </a:rPr>
              <a:t>Note the specific prompts shown may vary</a:t>
            </a:r>
            <a:endParaRPr lang="en-US" sz="1800"/>
          </a:p>
        </p:txBody>
      </p:sp>
      <p:grpSp>
        <p:nvGrpSpPr>
          <p:cNvPr id="3" name="Group 2" descr="Microsoft Teams logo">
            <a:extLst>
              <a:ext uri="{FF2B5EF4-FFF2-40B4-BE49-F238E27FC236}">
                <a16:creationId xmlns:a16="http://schemas.microsoft.com/office/drawing/2014/main" id="{033E58A0-AF2C-B853-2A15-2C055C9787EC}"/>
              </a:ext>
              <a:ext uri="{C183D7F6-B498-43B3-948B-1728B52AA6E4}">
                <adec:decorative xmlns:adec="http://schemas.microsoft.com/office/drawing/2017/decorative" val="0"/>
              </a:ext>
            </a:extLst>
          </p:cNvPr>
          <p:cNvGrpSpPr/>
          <p:nvPr/>
        </p:nvGrpSpPr>
        <p:grpSpPr>
          <a:xfrm>
            <a:off x="7563725" y="457200"/>
            <a:ext cx="534543" cy="534543"/>
            <a:chOff x="4236994" y="8381781"/>
            <a:chExt cx="534543" cy="534543"/>
          </a:xfrm>
        </p:grpSpPr>
        <p:sp>
          <p:nvSpPr>
            <p:cNvPr id="4" name="Rounded Rectangle 46">
              <a:extLst>
                <a:ext uri="{FF2B5EF4-FFF2-40B4-BE49-F238E27FC236}">
                  <a16:creationId xmlns:a16="http://schemas.microsoft.com/office/drawing/2014/main" id="{066596A1-0687-766B-EA61-2DD732C5309C}"/>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 name="Picture 6" descr="Microsoft Teams Logo, symbol, meaning, history, PNG">
              <a:hlinkClick r:id="rId3"/>
              <a:extLst>
                <a:ext uri="{FF2B5EF4-FFF2-40B4-BE49-F238E27FC236}">
                  <a16:creationId xmlns:a16="http://schemas.microsoft.com/office/drawing/2014/main" id="{BF4C5025-D520-F49D-C168-419F4FB4DDB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2" descr="Microsoft 365 Copilot logo">
            <a:extLst>
              <a:ext uri="{FF2B5EF4-FFF2-40B4-BE49-F238E27FC236}">
                <a16:creationId xmlns:a16="http://schemas.microsoft.com/office/drawing/2014/main" id="{0089A48B-847C-8524-84AE-BBCB68BBB91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68470" y="89313"/>
            <a:ext cx="1255058" cy="1255058"/>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719D0F10-2301-E7B6-B2F2-8FE93D7D545B}"/>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Catch up on a chat thread with a summary or by getting key points and action items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Draft a new chat entry in the thread</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In the Teams chat window</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Rewrite a draft and adjust for length and tone</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questions about the content of the chat – does not work in Channels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Summarize over a period of time</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about decisions, open items, tasks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what a specific person said</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about links</a:t>
            </a:r>
          </a:p>
        </p:txBody>
      </p:sp>
      <p:pic>
        <p:nvPicPr>
          <p:cNvPr id="36" name="Picture 35" descr="Screenshot of Copilot in Teams displaying the Rewrite and Adjust option">
            <a:extLst>
              <a:ext uri="{FF2B5EF4-FFF2-40B4-BE49-F238E27FC236}">
                <a16:creationId xmlns:a16="http://schemas.microsoft.com/office/drawing/2014/main" id="{B65F9A4D-19A5-B126-B6D8-EA85135E1E9E}"/>
              </a:ext>
            </a:extLst>
          </p:cNvPr>
          <p:cNvPicPr>
            <a:picLocks noChangeAspect="1"/>
          </p:cNvPicPr>
          <p:nvPr/>
        </p:nvPicPr>
        <p:blipFill>
          <a:blip r:embed="rId6"/>
          <a:stretch>
            <a:fillRect/>
          </a:stretch>
        </p:blipFill>
        <p:spPr>
          <a:xfrm>
            <a:off x="5062855" y="1794831"/>
            <a:ext cx="3258619" cy="794906"/>
          </a:xfrm>
          <a:prstGeom prst="roundRect">
            <a:avLst>
              <a:gd name="adj" fmla="val 6384"/>
            </a:avLst>
          </a:prstGeom>
          <a:ln w="6350">
            <a:solidFill>
              <a:schemeClr val="bg1">
                <a:lumMod val="75000"/>
              </a:schemeClr>
            </a:solidFill>
          </a:ln>
        </p:spPr>
      </p:pic>
      <p:sp>
        <p:nvSpPr>
          <p:cNvPr id="44" name="Rectangle: Rounded Corners 43">
            <a:extLst>
              <a:ext uri="{FF2B5EF4-FFF2-40B4-BE49-F238E27FC236}">
                <a16:creationId xmlns:a16="http://schemas.microsoft.com/office/drawing/2014/main" id="{52AE8A38-84CB-5B15-68D7-5AFC479BB07D}"/>
              </a:ext>
              <a:ext uri="{C183D7F6-B498-43B3-948B-1728B52AA6E4}">
                <adec:decorative xmlns:adec="http://schemas.microsoft.com/office/drawing/2017/decorative" val="1"/>
              </a:ext>
            </a:extLst>
          </p:cNvPr>
          <p:cNvSpPr/>
          <p:nvPr/>
        </p:nvSpPr>
        <p:spPr bwMode="auto">
          <a:xfrm>
            <a:off x="5244589" y="1824038"/>
            <a:ext cx="1175262" cy="247650"/>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9" name="Oval 38">
            <a:extLst>
              <a:ext uri="{FF2B5EF4-FFF2-40B4-BE49-F238E27FC236}">
                <a16:creationId xmlns:a16="http://schemas.microsoft.com/office/drawing/2014/main" id="{B7EB7CF1-4249-AF34-E838-F565934A772E}"/>
              </a:ext>
              <a:ext uri="{C183D7F6-B498-43B3-948B-1728B52AA6E4}">
                <adec:decorative xmlns:adec="http://schemas.microsoft.com/office/drawing/2017/decorative" val="1"/>
              </a:ext>
            </a:extLst>
          </p:cNvPr>
          <p:cNvSpPr>
            <a:spLocks/>
          </p:cNvSpPr>
          <p:nvPr/>
        </p:nvSpPr>
        <p:spPr bwMode="auto">
          <a:xfrm>
            <a:off x="7591842" y="2343150"/>
            <a:ext cx="229880" cy="228240"/>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40" name="Group 39" descr="Arrow pointing to the Copilot logo in the Teams screenshot&#10;When creating a chat entry click on the Copilot icon to show the Rewrite and Adjust prompts when drafting a new chat&#10;">
            <a:extLst>
              <a:ext uri="{FF2B5EF4-FFF2-40B4-BE49-F238E27FC236}">
                <a16:creationId xmlns:a16="http://schemas.microsoft.com/office/drawing/2014/main" id="{AA6FE4DD-0584-0834-676A-9B6BE60B988C}"/>
              </a:ext>
              <a:ext uri="{C183D7F6-B498-43B3-948B-1728B52AA6E4}">
                <adec:decorative xmlns:adec="http://schemas.microsoft.com/office/drawing/2017/decorative" val="0"/>
              </a:ext>
            </a:extLst>
          </p:cNvPr>
          <p:cNvGrpSpPr/>
          <p:nvPr/>
        </p:nvGrpSpPr>
        <p:grpSpPr>
          <a:xfrm>
            <a:off x="7821722" y="1933238"/>
            <a:ext cx="3441498" cy="1031073"/>
            <a:chOff x="7821722" y="-18272609"/>
            <a:chExt cx="3441498" cy="3540982"/>
          </a:xfrm>
        </p:grpSpPr>
        <p:sp>
          <p:nvSpPr>
            <p:cNvPr id="41" name="TextBox 40">
              <a:extLst>
                <a:ext uri="{FF2B5EF4-FFF2-40B4-BE49-F238E27FC236}">
                  <a16:creationId xmlns:a16="http://schemas.microsoft.com/office/drawing/2014/main" id="{A8BAE13F-CAEF-420A-956D-15DEF52A240A}"/>
                </a:ext>
              </a:extLst>
            </p:cNvPr>
            <p:cNvSpPr txBox="1"/>
            <p:nvPr/>
          </p:nvSpPr>
          <p:spPr>
            <a:xfrm>
              <a:off x="9028679" y="-18272609"/>
              <a:ext cx="2234541" cy="3540982"/>
            </a:xfrm>
            <a:prstGeom prst="roundRect">
              <a:avLst>
                <a:gd name="adj" fmla="val 7060"/>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When creating a chat entry click on the Copilot 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----to show the </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Rewrite</a:t>
              </a:r>
              <a:r>
                <a:rPr kumimoji="0" lang="en-US" sz="1200" b="0" i="0" u="none" strike="noStrike" kern="1200" cap="none" spc="0" normalizeH="0" baseline="0" noProof="0">
                  <a:ln>
                    <a:noFill/>
                  </a:ln>
                  <a:solidFill>
                    <a:prstClr val="black"/>
                  </a:solidFill>
                  <a:effectLst/>
                  <a:uLnTx/>
                  <a:uFillTx/>
                  <a:latin typeface="Segoe UI"/>
                  <a:ea typeface="+mn-ea"/>
                  <a:cs typeface="Segoe UI"/>
                </a:rPr>
                <a:t> and </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Adjust</a:t>
              </a:r>
              <a:r>
                <a:rPr kumimoji="0" lang="en-US" sz="1200" b="0" i="0" u="none" strike="noStrike" kern="1200" cap="none" spc="0" normalizeH="0" baseline="0" noProof="0">
                  <a:ln>
                    <a:noFill/>
                  </a:ln>
                  <a:solidFill>
                    <a:prstClr val="black"/>
                  </a:solidFill>
                  <a:effectLst/>
                  <a:uLnTx/>
                  <a:uFillTx/>
                  <a:latin typeface="Segoe UI"/>
                  <a:ea typeface="+mn-ea"/>
                  <a:cs typeface="Segoe UI"/>
                </a:rPr>
                <a:t> prompts when drafting a new chat</a:t>
              </a:r>
            </a:p>
          </p:txBody>
        </p:sp>
        <p:cxnSp>
          <p:nvCxnSpPr>
            <p:cNvPr id="42" name="Straight Arrow Connector 19">
              <a:extLst>
                <a:ext uri="{FF2B5EF4-FFF2-40B4-BE49-F238E27FC236}">
                  <a16:creationId xmlns:a16="http://schemas.microsoft.com/office/drawing/2014/main" id="{FC7C0CC3-D729-6B8D-2F32-F0672F969F5E}"/>
                </a:ext>
              </a:extLst>
            </p:cNvPr>
            <p:cNvCxnSpPr>
              <a:cxnSpLocks/>
              <a:stCxn id="43" idx="1"/>
              <a:endCxn id="39" idx="6"/>
            </p:cNvCxnSpPr>
            <p:nvPr/>
          </p:nvCxnSpPr>
          <p:spPr>
            <a:xfrm rot="10800000" flipV="1">
              <a:off x="7821722" y="-16475010"/>
              <a:ext cx="1429350" cy="2064"/>
            </a:xfrm>
            <a:prstGeom prst="bentConnector3">
              <a:avLst>
                <a:gd name="adj1" fmla="val 50000"/>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43" name="Picture 42">
              <a:extLst>
                <a:ext uri="{FF2B5EF4-FFF2-40B4-BE49-F238E27FC236}">
                  <a16:creationId xmlns:a16="http://schemas.microsoft.com/office/drawing/2014/main" id="{80594193-D5C1-77B9-24D8-759753A8FF27}"/>
                </a:ext>
              </a:extLst>
            </p:cNvPr>
            <p:cNvPicPr>
              <a:picLocks noChangeAspect="1"/>
            </p:cNvPicPr>
            <p:nvPr/>
          </p:nvPicPr>
          <p:blipFill rotWithShape="1">
            <a:blip r:embed="rId7"/>
            <a:stretch/>
          </p:blipFill>
          <p:spPr>
            <a:xfrm>
              <a:off x="9251072" y="-16819614"/>
              <a:ext cx="185822" cy="689217"/>
            </a:xfrm>
            <a:prstGeom prst="rect">
              <a:avLst/>
            </a:prstGeom>
          </p:spPr>
        </p:pic>
      </p:grpSp>
      <p:pic>
        <p:nvPicPr>
          <p:cNvPr id="27" name="Picture 26" descr="Screenshot of Copilot in Teams displaying the prompt suggestions">
            <a:extLst>
              <a:ext uri="{FF2B5EF4-FFF2-40B4-BE49-F238E27FC236}">
                <a16:creationId xmlns:a16="http://schemas.microsoft.com/office/drawing/2014/main" id="{7EFC4F46-FF83-CAE6-97C0-E781E6000162}"/>
              </a:ext>
            </a:extLst>
          </p:cNvPr>
          <p:cNvPicPr>
            <a:picLocks noChangeAspect="1"/>
          </p:cNvPicPr>
          <p:nvPr/>
        </p:nvPicPr>
        <p:blipFill>
          <a:blip r:embed="rId8"/>
          <a:stretch>
            <a:fillRect/>
          </a:stretch>
        </p:blipFill>
        <p:spPr>
          <a:xfrm>
            <a:off x="5062855" y="2919307"/>
            <a:ext cx="1901825" cy="1572423"/>
          </a:xfrm>
          <a:prstGeom prst="roundRect">
            <a:avLst>
              <a:gd name="adj" fmla="val 2900"/>
            </a:avLst>
          </a:prstGeom>
          <a:ln w="6350">
            <a:solidFill>
              <a:schemeClr val="bg1">
                <a:lumMod val="75000"/>
              </a:schemeClr>
            </a:solidFill>
          </a:ln>
        </p:spPr>
      </p:pic>
      <p:sp>
        <p:nvSpPr>
          <p:cNvPr id="38" name="Rectangle: Rounded Corners 37">
            <a:extLst>
              <a:ext uri="{FF2B5EF4-FFF2-40B4-BE49-F238E27FC236}">
                <a16:creationId xmlns:a16="http://schemas.microsoft.com/office/drawing/2014/main" id="{B70B1B06-BA82-0BBE-6F9E-404CE63570D5}"/>
              </a:ext>
              <a:ext uri="{C183D7F6-B498-43B3-948B-1728B52AA6E4}">
                <adec:decorative xmlns:adec="http://schemas.microsoft.com/office/drawing/2017/decorative" val="1"/>
              </a:ext>
            </a:extLst>
          </p:cNvPr>
          <p:cNvSpPr/>
          <p:nvPr/>
        </p:nvSpPr>
        <p:spPr bwMode="auto">
          <a:xfrm>
            <a:off x="5226050" y="3042750"/>
            <a:ext cx="1353398" cy="1232070"/>
          </a:xfrm>
          <a:prstGeom prst="roundRect">
            <a:avLst>
              <a:gd name="adj" fmla="val 5209"/>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5" name="Oval 44">
            <a:extLst>
              <a:ext uri="{FF2B5EF4-FFF2-40B4-BE49-F238E27FC236}">
                <a16:creationId xmlns:a16="http://schemas.microsoft.com/office/drawing/2014/main" id="{6C198F14-558D-AB12-E63D-890353080793}"/>
              </a:ext>
              <a:ext uri="{C183D7F6-B498-43B3-948B-1728B52AA6E4}">
                <adec:decorative xmlns:adec="http://schemas.microsoft.com/office/drawing/2017/decorative" val="1"/>
              </a:ext>
            </a:extLst>
          </p:cNvPr>
          <p:cNvSpPr>
            <a:spLocks/>
          </p:cNvSpPr>
          <p:nvPr/>
        </p:nvSpPr>
        <p:spPr bwMode="auto">
          <a:xfrm>
            <a:off x="5150424" y="4314648"/>
            <a:ext cx="193094" cy="19171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rPr>
              <a:t> </a:t>
            </a:r>
          </a:p>
        </p:txBody>
      </p:sp>
      <p:pic>
        <p:nvPicPr>
          <p:cNvPr id="29" name="Picture 28" descr="Screenshot of Copilot in Teams meeting chat section">
            <a:extLst>
              <a:ext uri="{FF2B5EF4-FFF2-40B4-BE49-F238E27FC236}">
                <a16:creationId xmlns:a16="http://schemas.microsoft.com/office/drawing/2014/main" id="{93E3F134-F78A-CE29-214D-2BA102524434}"/>
              </a:ext>
            </a:extLst>
          </p:cNvPr>
          <p:cNvPicPr>
            <a:picLocks noChangeAspect="1"/>
          </p:cNvPicPr>
          <p:nvPr/>
        </p:nvPicPr>
        <p:blipFill>
          <a:blip r:embed="rId9"/>
          <a:stretch>
            <a:fillRect/>
          </a:stretch>
        </p:blipFill>
        <p:spPr>
          <a:xfrm>
            <a:off x="7065594" y="2700073"/>
            <a:ext cx="1828201" cy="3372916"/>
          </a:xfrm>
          <a:prstGeom prst="roundRect">
            <a:avLst>
              <a:gd name="adj" fmla="val 3171"/>
            </a:avLst>
          </a:prstGeom>
          <a:ln w="6350">
            <a:solidFill>
              <a:schemeClr val="bg1">
                <a:lumMod val="75000"/>
              </a:schemeClr>
            </a:solidFill>
          </a:ln>
        </p:spPr>
      </p:pic>
      <p:sp>
        <p:nvSpPr>
          <p:cNvPr id="37" name="Rectangle: Rounded Corners 36" descr="Emphasis on the Ask question about this chat bar in the screenshot">
            <a:extLst>
              <a:ext uri="{FF2B5EF4-FFF2-40B4-BE49-F238E27FC236}">
                <a16:creationId xmlns:a16="http://schemas.microsoft.com/office/drawing/2014/main" id="{969668F3-D037-F131-5318-CE135A2D08B5}"/>
              </a:ext>
              <a:ext uri="{C183D7F6-B498-43B3-948B-1728B52AA6E4}">
                <adec:decorative xmlns:adec="http://schemas.microsoft.com/office/drawing/2017/decorative" val="0"/>
              </a:ext>
            </a:extLst>
          </p:cNvPr>
          <p:cNvSpPr/>
          <p:nvPr/>
        </p:nvSpPr>
        <p:spPr bwMode="auto">
          <a:xfrm>
            <a:off x="7146131" y="5626002"/>
            <a:ext cx="1678782" cy="310454"/>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46" name="Group 45" descr="Arrow pointing to the sparkle icon of More Prompts in the screenshot&#10;Click on the Prompt &#10;Guide icon to show the prompts to edit a slide or learn about the presentation&#10;">
            <a:extLst>
              <a:ext uri="{FF2B5EF4-FFF2-40B4-BE49-F238E27FC236}">
                <a16:creationId xmlns:a16="http://schemas.microsoft.com/office/drawing/2014/main" id="{5AD67750-2F84-4F12-C248-9F93FB3840E5}"/>
              </a:ext>
              <a:ext uri="{C183D7F6-B498-43B3-948B-1728B52AA6E4}">
                <adec:decorative xmlns:adec="http://schemas.microsoft.com/office/drawing/2017/decorative" val="0"/>
              </a:ext>
            </a:extLst>
          </p:cNvPr>
          <p:cNvGrpSpPr/>
          <p:nvPr/>
        </p:nvGrpSpPr>
        <p:grpSpPr>
          <a:xfrm>
            <a:off x="5246972" y="4506365"/>
            <a:ext cx="6016248" cy="1278635"/>
            <a:chOff x="5246972" y="-16706256"/>
            <a:chExt cx="6016248" cy="4391172"/>
          </a:xfrm>
        </p:grpSpPr>
        <p:sp>
          <p:nvSpPr>
            <p:cNvPr id="47" name="TextBox 46">
              <a:extLst>
                <a:ext uri="{FF2B5EF4-FFF2-40B4-BE49-F238E27FC236}">
                  <a16:creationId xmlns:a16="http://schemas.microsoft.com/office/drawing/2014/main" id="{EDCEA0B3-54DF-D29B-3979-DD33154CC3E5}"/>
                </a:ext>
              </a:extLst>
            </p:cNvPr>
            <p:cNvSpPr txBox="1"/>
            <p:nvPr/>
          </p:nvSpPr>
          <p:spPr>
            <a:xfrm>
              <a:off x="9028679" y="-16131927"/>
              <a:ext cx="2234541" cy="3816843"/>
            </a:xfrm>
            <a:prstGeom prst="roundRect">
              <a:avLst>
                <a:gd name="adj" fmla="val 5224"/>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Prompt</a:t>
              </a:r>
              <a:r>
                <a:rPr kumimoji="0" lang="en-US" sz="1200" b="0" i="0" u="none" strike="noStrike" kern="1200" cap="none" spc="0" normalizeH="0" baseline="0" noProof="0">
                  <a:ln>
                    <a:noFill/>
                  </a:ln>
                  <a:solidFill>
                    <a:prstClr val="black"/>
                  </a:solidFill>
                  <a:effectLst/>
                  <a:uLnTx/>
                  <a:uFillTx/>
                  <a:latin typeface="Segoe UI"/>
                  <a:ea typeface="+mn-ea"/>
                  <a:cs typeface="Segoe UI"/>
                </a:rPr>
                <a:t> </a:t>
              </a:r>
              <a:br>
                <a:rPr kumimoji="0" lang="en-US" sz="1200" b="0" i="0" u="none" strike="noStrike" kern="1200" cap="none" spc="0" normalizeH="0" baseline="0" noProof="0">
                  <a:ln>
                    <a:noFill/>
                  </a:ln>
                  <a:solidFill>
                    <a:prstClr val="black"/>
                  </a:solidFill>
                  <a:effectLst/>
                  <a:uLnTx/>
                  <a:uFillTx/>
                  <a:latin typeface="Segoe UI"/>
                  <a:ea typeface="+mn-ea"/>
                  <a:cs typeface="Segoe UI"/>
                </a:rPr>
              </a:br>
              <a:r>
                <a:rPr kumimoji="0" lang="en-US" sz="1200" b="0" i="0" u="none" strike="noStrike" kern="1200" cap="none" spc="0" normalizeH="0" baseline="0" noProof="0">
                  <a:ln>
                    <a:noFill/>
                  </a:ln>
                  <a:solidFill>
                    <a:prstClr val="black"/>
                  </a:solidFill>
                  <a:effectLst/>
                  <a:uLnTx/>
                  <a:uFillTx/>
                  <a:latin typeface="Segoe UI Semibold"/>
                  <a:ea typeface="+mn-ea"/>
                  <a:cs typeface="Segoe UI"/>
                </a:rPr>
                <a:t>Guide</a:t>
              </a:r>
              <a:r>
                <a:rPr kumimoji="0" lang="en-US" sz="1200" b="0" i="0" u="none" strike="noStrike" kern="1200" cap="none" spc="0" normalizeH="0" baseline="0" noProof="0">
                  <a:ln>
                    <a:noFill/>
                  </a:ln>
                  <a:solidFill>
                    <a:prstClr val="black"/>
                  </a:solidFill>
                  <a:effectLst/>
                  <a:uLnTx/>
                  <a:uFillTx/>
                  <a:latin typeface="Segoe UI"/>
                  <a:ea typeface="+mn-ea"/>
                  <a:cs typeface="Segoe UI"/>
                </a:rPr>
                <a:t> 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____ to show the prompts to edit a slide or learn about the presentation</a:t>
              </a:r>
            </a:p>
          </p:txBody>
        </p:sp>
        <p:pic>
          <p:nvPicPr>
            <p:cNvPr id="48" name="Picture 47">
              <a:extLst>
                <a:ext uri="{FF2B5EF4-FFF2-40B4-BE49-F238E27FC236}">
                  <a16:creationId xmlns:a16="http://schemas.microsoft.com/office/drawing/2014/main" id="{92BA7A85-5B23-6C03-AEB3-355609B88585}"/>
                </a:ext>
              </a:extLst>
            </p:cNvPr>
            <p:cNvPicPr>
              <a:picLocks noChangeAspect="1"/>
            </p:cNvPicPr>
            <p:nvPr/>
          </p:nvPicPr>
          <p:blipFill rotWithShape="1">
            <a:blip r:embed="rId10"/>
            <a:srcRect l="7161" t="21065" r="1090" b="17626"/>
            <a:stretch/>
          </p:blipFill>
          <p:spPr>
            <a:xfrm>
              <a:off x="9207500" y="-14484942"/>
              <a:ext cx="264319" cy="606581"/>
            </a:xfrm>
            <a:prstGeom prst="rect">
              <a:avLst/>
            </a:prstGeom>
          </p:spPr>
        </p:pic>
        <p:cxnSp>
          <p:nvCxnSpPr>
            <p:cNvPr id="49" name="Straight Arrow Connector 34">
              <a:extLst>
                <a:ext uri="{FF2B5EF4-FFF2-40B4-BE49-F238E27FC236}">
                  <a16:creationId xmlns:a16="http://schemas.microsoft.com/office/drawing/2014/main" id="{EA99EB92-D483-E681-27DC-2501CF38D0A8}"/>
                </a:ext>
              </a:extLst>
            </p:cNvPr>
            <p:cNvCxnSpPr>
              <a:cxnSpLocks/>
              <a:stCxn id="48" idx="1"/>
              <a:endCxn id="45" idx="4"/>
            </p:cNvCxnSpPr>
            <p:nvPr/>
          </p:nvCxnSpPr>
          <p:spPr>
            <a:xfrm rot="10800000">
              <a:off x="5246972" y="-16706256"/>
              <a:ext cx="3960529" cy="2524604"/>
            </a:xfrm>
            <a:prstGeom prst="bentConnector2">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273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right)">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9" grpId="0" animBg="1"/>
      <p:bldP spid="38" grpId="0" animBg="1"/>
      <p:bldP spid="45"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906BCD96-1F6F-02BB-3477-A07477235464}"/>
              </a:ext>
              <a:ext uri="{C183D7F6-B498-43B3-948B-1728B52AA6E4}">
                <adec:decorative xmlns:adec="http://schemas.microsoft.com/office/drawing/2017/decorative" val="1"/>
              </a:ext>
            </a:extLst>
          </p:cNvPr>
          <p:cNvGrpSpPr/>
          <p:nvPr/>
        </p:nvGrpSpPr>
        <p:grpSpPr>
          <a:xfrm>
            <a:off x="588962" y="1149177"/>
            <a:ext cx="11017821" cy="5163488"/>
            <a:chOff x="588962" y="1149177"/>
            <a:chExt cx="11017821" cy="5163488"/>
          </a:xfrm>
        </p:grpSpPr>
        <p:sp>
          <p:nvSpPr>
            <p:cNvPr id="58" name="Rectangle: Rounded Corners 6">
              <a:extLst>
                <a:ext uri="{FF2B5EF4-FFF2-40B4-BE49-F238E27FC236}">
                  <a16:creationId xmlns:a16="http://schemas.microsoft.com/office/drawing/2014/main" id="{E54CE8CB-79C1-20CD-B107-5D3E9D233CE8}"/>
                </a:ext>
                <a:ext uri="{C183D7F6-B498-43B3-948B-1728B52AA6E4}">
                  <adec:decorative xmlns:adec="http://schemas.microsoft.com/office/drawing/2017/decorative" val="1"/>
                </a:ext>
              </a:extLst>
            </p:cNvPr>
            <p:cNvSpPr/>
            <p:nvPr/>
          </p:nvSpPr>
          <p:spPr bwMode="auto">
            <a:xfrm>
              <a:off x="588962"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9" name="Rectangle: Rounded Corners 6">
              <a:extLst>
                <a:ext uri="{FF2B5EF4-FFF2-40B4-BE49-F238E27FC236}">
                  <a16:creationId xmlns:a16="http://schemas.microsoft.com/office/drawing/2014/main" id="{37916139-EBE2-7F86-000E-FA0709D92B8F}"/>
                </a:ext>
                <a:ext uri="{C183D7F6-B498-43B3-948B-1728B52AA6E4}">
                  <adec:decorative xmlns:adec="http://schemas.microsoft.com/office/drawing/2017/decorative" val="1"/>
                </a:ext>
              </a:extLst>
            </p:cNvPr>
            <p:cNvSpPr/>
            <p:nvPr/>
          </p:nvSpPr>
          <p:spPr bwMode="auto">
            <a:xfrm>
              <a:off x="4319576"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0" name="Rectangle: Rounded Corners 6">
              <a:extLst>
                <a:ext uri="{FF2B5EF4-FFF2-40B4-BE49-F238E27FC236}">
                  <a16:creationId xmlns:a16="http://schemas.microsoft.com/office/drawing/2014/main" id="{70AC0B7F-AA1E-918B-D043-BE43D65E89D0}"/>
                </a:ext>
                <a:ext uri="{C183D7F6-B498-43B3-948B-1728B52AA6E4}">
                  <adec:decorative xmlns:adec="http://schemas.microsoft.com/office/drawing/2017/decorative" val="1"/>
                </a:ext>
              </a:extLst>
            </p:cNvPr>
            <p:cNvSpPr/>
            <p:nvPr/>
          </p:nvSpPr>
          <p:spPr bwMode="auto">
            <a:xfrm>
              <a:off x="8050189" y="3940575"/>
              <a:ext cx="3556594" cy="2372090"/>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2" name="Rectangle: Rounded Corners 6">
              <a:extLst>
                <a:ext uri="{FF2B5EF4-FFF2-40B4-BE49-F238E27FC236}">
                  <a16:creationId xmlns:a16="http://schemas.microsoft.com/office/drawing/2014/main" id="{2EE8F764-2F7D-8DBB-E768-23EC8D3300D9}"/>
                </a:ext>
                <a:ext uri="{C183D7F6-B498-43B3-948B-1728B52AA6E4}">
                  <adec:decorative xmlns:adec="http://schemas.microsoft.com/office/drawing/2017/decorative" val="1"/>
                </a:ext>
              </a:extLst>
            </p:cNvPr>
            <p:cNvSpPr/>
            <p:nvPr/>
          </p:nvSpPr>
          <p:spPr bwMode="auto">
            <a:xfrm>
              <a:off x="588962"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3" name="Rectangle: Rounded Corners 6">
              <a:extLst>
                <a:ext uri="{FF2B5EF4-FFF2-40B4-BE49-F238E27FC236}">
                  <a16:creationId xmlns:a16="http://schemas.microsoft.com/office/drawing/2014/main" id="{BA2F54FB-C61F-1B6B-8865-B65EE7520238}"/>
                </a:ext>
                <a:ext uri="{C183D7F6-B498-43B3-948B-1728B52AA6E4}">
                  <adec:decorative xmlns:adec="http://schemas.microsoft.com/office/drawing/2017/decorative" val="1"/>
                </a:ext>
              </a:extLst>
            </p:cNvPr>
            <p:cNvSpPr/>
            <p:nvPr/>
          </p:nvSpPr>
          <p:spPr bwMode="auto">
            <a:xfrm>
              <a:off x="3393858"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Rectangle: Rounded Corners 6">
              <a:extLst>
                <a:ext uri="{FF2B5EF4-FFF2-40B4-BE49-F238E27FC236}">
                  <a16:creationId xmlns:a16="http://schemas.microsoft.com/office/drawing/2014/main" id="{556B634D-D833-82B1-1D9D-92DA54B4D2F6}"/>
                </a:ext>
                <a:ext uri="{C183D7F6-B498-43B3-948B-1728B52AA6E4}">
                  <adec:decorative xmlns:adec="http://schemas.microsoft.com/office/drawing/2017/decorative" val="1"/>
                </a:ext>
              </a:extLst>
            </p:cNvPr>
            <p:cNvSpPr/>
            <p:nvPr/>
          </p:nvSpPr>
          <p:spPr bwMode="auto">
            <a:xfrm>
              <a:off x="6198755"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5" name="Rectangle: Rounded Corners 6">
              <a:extLst>
                <a:ext uri="{FF2B5EF4-FFF2-40B4-BE49-F238E27FC236}">
                  <a16:creationId xmlns:a16="http://schemas.microsoft.com/office/drawing/2014/main" id="{091CEB02-C02A-BAA1-CF48-3B31967D2B38}"/>
                </a:ext>
                <a:ext uri="{C183D7F6-B498-43B3-948B-1728B52AA6E4}">
                  <adec:decorative xmlns:adec="http://schemas.microsoft.com/office/drawing/2017/decorative" val="1"/>
                </a:ext>
              </a:extLst>
            </p:cNvPr>
            <p:cNvSpPr>
              <a:spLocks/>
            </p:cNvSpPr>
            <p:nvPr/>
          </p:nvSpPr>
          <p:spPr bwMode="auto">
            <a:xfrm>
              <a:off x="9003651" y="1149177"/>
              <a:ext cx="2603132" cy="2574524"/>
            </a:xfrm>
            <a:prstGeom prst="roundRect">
              <a:avLst>
                <a:gd name="adj" fmla="val 3949"/>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 name="Title 1">
            <a:extLst>
              <a:ext uri="{FF2B5EF4-FFF2-40B4-BE49-F238E27FC236}">
                <a16:creationId xmlns:a16="http://schemas.microsoft.com/office/drawing/2014/main" id="{87ACF692-D915-40B9-646A-4CE296BDD0FC}"/>
              </a:ext>
            </a:extLst>
          </p:cNvPr>
          <p:cNvSpPr>
            <a:spLocks noGrp="1"/>
          </p:cNvSpPr>
          <p:nvPr>
            <p:ph type="title"/>
          </p:nvPr>
        </p:nvSpPr>
        <p:spPr>
          <a:xfrm>
            <a:off x="588263" y="457200"/>
            <a:ext cx="11018520" cy="492443"/>
          </a:xfrm>
        </p:spPr>
        <p:txBody>
          <a:bodyPr/>
          <a:lstStyle/>
          <a:p>
            <a:r>
              <a:rPr lang="en-US"/>
              <a:t>Copilot brings AI to everyone. Support roles like…</a:t>
            </a:r>
          </a:p>
        </p:txBody>
      </p:sp>
      <p:sp>
        <p:nvSpPr>
          <p:cNvPr id="33" name="Rectangle: Rounded Corners 32">
            <a:hlinkClick r:id="rId2" action="ppaction://hlinksldjump"/>
            <a:extLst>
              <a:ext uri="{FF2B5EF4-FFF2-40B4-BE49-F238E27FC236}">
                <a16:creationId xmlns:a16="http://schemas.microsoft.com/office/drawing/2014/main" id="{4B27D85A-9964-B2CD-ADBF-34467B86C98F}"/>
              </a:ext>
            </a:extLst>
          </p:cNvPr>
          <p:cNvSpPr>
            <a:spLocks/>
          </p:cNvSpPr>
          <p:nvPr/>
        </p:nvSpPr>
        <p:spPr bwMode="auto">
          <a:xfrm>
            <a:off x="689545" y="1236261"/>
            <a:ext cx="240196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Executive</a:t>
            </a:r>
          </a:p>
        </p:txBody>
      </p:sp>
      <p:sp>
        <p:nvSpPr>
          <p:cNvPr id="50" name="TextBox 49">
            <a:extLst>
              <a:ext uri="{FF2B5EF4-FFF2-40B4-BE49-F238E27FC236}">
                <a16:creationId xmlns:a16="http://schemas.microsoft.com/office/drawing/2014/main" id="{9B8EDEBD-0C3A-3AF1-91CC-9E23029258BF}"/>
              </a:ext>
            </a:extLst>
          </p:cNvPr>
          <p:cNvSpPr txBox="1"/>
          <p:nvPr/>
        </p:nvSpPr>
        <p:spPr>
          <a:xfrm>
            <a:off x="689545" y="1766751"/>
            <a:ext cx="2401966" cy="1774845"/>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CEO</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CIO</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CMO</a:t>
            </a:r>
            <a:br>
              <a:rPr kumimoji="0" lang="en-US" sz="1600" b="0" i="0" u="none" strike="noStrike" kern="1200" cap="none" spc="0" normalizeH="0" baseline="0" noProof="0">
                <a:ln>
                  <a:noFill/>
                </a:ln>
                <a:solidFill>
                  <a:prstClr val="black"/>
                </a:solidFill>
                <a:effectLst/>
                <a:uLnTx/>
                <a:uFillTx/>
                <a:latin typeface="Segoe UI"/>
                <a:ea typeface="+mn-ea"/>
                <a:cs typeface="Segoe UI"/>
              </a:rPr>
            </a:br>
            <a:r>
              <a:rPr kumimoji="0" lang="en-US" sz="1600" b="0" i="0" u="none" strike="noStrike" kern="1200" cap="none" spc="0" normalizeH="0" baseline="0" noProof="0">
                <a:ln>
                  <a:noFill/>
                </a:ln>
                <a:solidFill>
                  <a:prstClr val="black"/>
                </a:solidFill>
                <a:effectLst/>
                <a:uLnTx/>
                <a:uFillTx/>
                <a:latin typeface="Segoe UI"/>
                <a:ea typeface="+mn-ea"/>
                <a:cs typeface="Segoe UI"/>
              </a:rPr>
              <a:t>GM</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President</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Sr Manager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Team Leader</a:t>
            </a:r>
          </a:p>
        </p:txBody>
      </p:sp>
      <p:sp>
        <p:nvSpPr>
          <p:cNvPr id="34" name="Rectangle: Rounded Corners 33">
            <a:hlinkClick r:id="rId3" action="ppaction://hlinksldjump"/>
            <a:extLst>
              <a:ext uri="{FF2B5EF4-FFF2-40B4-BE49-F238E27FC236}">
                <a16:creationId xmlns:a16="http://schemas.microsoft.com/office/drawing/2014/main" id="{B5DAEB3F-69B9-ABD5-ACB0-56E69DD3CC6E}"/>
              </a:ext>
            </a:extLst>
          </p:cNvPr>
          <p:cNvSpPr>
            <a:spLocks/>
          </p:cNvSpPr>
          <p:nvPr/>
        </p:nvSpPr>
        <p:spPr bwMode="auto">
          <a:xfrm>
            <a:off x="3494441" y="1236261"/>
            <a:ext cx="240196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HR</a:t>
            </a:r>
          </a:p>
        </p:txBody>
      </p:sp>
      <p:sp>
        <p:nvSpPr>
          <p:cNvPr id="49" name="TextBox 48">
            <a:extLst>
              <a:ext uri="{FF2B5EF4-FFF2-40B4-BE49-F238E27FC236}">
                <a16:creationId xmlns:a16="http://schemas.microsoft.com/office/drawing/2014/main" id="{48867684-3B6E-DE4B-E634-EF41CFEF6998}"/>
              </a:ext>
            </a:extLst>
          </p:cNvPr>
          <p:cNvSpPr txBox="1"/>
          <p:nvPr/>
        </p:nvSpPr>
        <p:spPr>
          <a:xfrm>
            <a:off x="3494441" y="1766751"/>
            <a:ext cx="2401966" cy="155427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Employment Specialist</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Segoe UI"/>
              </a:rPr>
              <a:t>HR Assistant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Recruiter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Labor Relations </a:t>
            </a:r>
            <a:br>
              <a:rPr kumimoji="0" lang="en-US" sz="1600" b="0" i="0" u="none" strike="noStrike" kern="1200" cap="none" spc="0" normalizeH="0" baseline="0" noProof="0">
                <a:ln>
                  <a:noFill/>
                </a:ln>
                <a:solidFill>
                  <a:prstClr val="black"/>
                </a:solidFill>
                <a:effectLst/>
                <a:uLnTx/>
                <a:uFillTx/>
                <a:latin typeface="Segoe UI"/>
                <a:ea typeface="+mn-ea"/>
                <a:cs typeface="Segoe UI"/>
              </a:rPr>
            </a:br>
            <a:r>
              <a:rPr kumimoji="0" lang="en-US" sz="1600" b="0" i="0" u="none" strike="noStrike" kern="1200" cap="none" spc="0" normalizeH="0" baseline="0" noProof="0">
                <a:ln>
                  <a:noFill/>
                </a:ln>
                <a:solidFill>
                  <a:prstClr val="black"/>
                </a:solidFill>
                <a:effectLst/>
                <a:uLnTx/>
                <a:uFillTx/>
                <a:latin typeface="Segoe UI"/>
                <a:ea typeface="+mn-ea"/>
                <a:cs typeface="Segoe UI"/>
              </a:rPr>
              <a:t>Payroll Specialist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Learning Lead</a:t>
            </a:r>
          </a:p>
        </p:txBody>
      </p:sp>
      <p:sp>
        <p:nvSpPr>
          <p:cNvPr id="35" name="Rectangle: Rounded Corners 34">
            <a:hlinkClick r:id="rId4" action="ppaction://hlinksldjump"/>
            <a:extLst>
              <a:ext uri="{FF2B5EF4-FFF2-40B4-BE49-F238E27FC236}">
                <a16:creationId xmlns:a16="http://schemas.microsoft.com/office/drawing/2014/main" id="{35BAA532-F362-264C-1B34-94FA78B72860}"/>
              </a:ext>
            </a:extLst>
          </p:cNvPr>
          <p:cNvSpPr>
            <a:spLocks/>
          </p:cNvSpPr>
          <p:nvPr/>
        </p:nvSpPr>
        <p:spPr bwMode="auto">
          <a:xfrm>
            <a:off x="6299337" y="1236261"/>
            <a:ext cx="240196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Operations</a:t>
            </a:r>
          </a:p>
        </p:txBody>
      </p:sp>
      <p:sp>
        <p:nvSpPr>
          <p:cNvPr id="48" name="TextBox 47">
            <a:extLst>
              <a:ext uri="{FF2B5EF4-FFF2-40B4-BE49-F238E27FC236}">
                <a16:creationId xmlns:a16="http://schemas.microsoft.com/office/drawing/2014/main" id="{3117B9A9-FC12-714A-4D49-C9D60DE02CDE}"/>
              </a:ext>
            </a:extLst>
          </p:cNvPr>
          <p:cNvSpPr txBox="1"/>
          <p:nvPr/>
        </p:nvSpPr>
        <p:spPr>
          <a:xfrm>
            <a:off x="6299337" y="1766751"/>
            <a:ext cx="2401966" cy="78996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Operations Analyst</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Operations Manager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Quality Control Lead</a:t>
            </a:r>
          </a:p>
        </p:txBody>
      </p:sp>
      <p:sp>
        <p:nvSpPr>
          <p:cNvPr id="36" name="Rectangle: Rounded Corners 35">
            <a:hlinkClick r:id="rId5" action="ppaction://hlinksldjump"/>
            <a:extLst>
              <a:ext uri="{FF2B5EF4-FFF2-40B4-BE49-F238E27FC236}">
                <a16:creationId xmlns:a16="http://schemas.microsoft.com/office/drawing/2014/main" id="{65A8CCB8-D2D9-9A43-D8E8-3BB280C6D227}"/>
              </a:ext>
            </a:extLst>
          </p:cNvPr>
          <p:cNvSpPr>
            <a:spLocks/>
          </p:cNvSpPr>
          <p:nvPr/>
        </p:nvSpPr>
        <p:spPr bwMode="auto">
          <a:xfrm>
            <a:off x="9104234" y="1236261"/>
            <a:ext cx="240196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Sales</a:t>
            </a:r>
          </a:p>
        </p:txBody>
      </p:sp>
      <p:sp>
        <p:nvSpPr>
          <p:cNvPr id="47" name="TextBox 46">
            <a:extLst>
              <a:ext uri="{FF2B5EF4-FFF2-40B4-BE49-F238E27FC236}">
                <a16:creationId xmlns:a16="http://schemas.microsoft.com/office/drawing/2014/main" id="{7806E208-58A8-2E58-A50B-2D44822AC332}"/>
              </a:ext>
            </a:extLst>
          </p:cNvPr>
          <p:cNvSpPr txBox="1"/>
          <p:nvPr/>
        </p:nvSpPr>
        <p:spPr>
          <a:xfrm>
            <a:off x="9104234" y="1766751"/>
            <a:ext cx="2401966" cy="160556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Account Executive</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Quality analyst</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Onboarding Specialist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Sales Associate</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Sales Engineer</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Sales Representative</a:t>
            </a:r>
            <a:endParaRPr kumimoji="0" lang="en-US" sz="1600" b="0" i="0" u="none" strike="noStrike" kern="1200" cap="none" spc="0" normalizeH="0" baseline="0" noProof="0">
              <a:ln>
                <a:noFill/>
              </a:ln>
              <a:solidFill>
                <a:prstClr val="black"/>
              </a:solidFill>
              <a:effectLst/>
              <a:uLnTx/>
              <a:uFillTx/>
              <a:latin typeface="Segoe UI"/>
              <a:ea typeface="+mn-ea"/>
              <a:cs typeface="Segoe UI"/>
            </a:endParaRPr>
          </a:p>
        </p:txBody>
      </p:sp>
      <p:sp>
        <p:nvSpPr>
          <p:cNvPr id="37" name="Rectangle: Rounded Corners 36">
            <a:hlinkClick r:id="rId6" action="ppaction://hlinksldjump"/>
            <a:extLst>
              <a:ext uri="{FF2B5EF4-FFF2-40B4-BE49-F238E27FC236}">
                <a16:creationId xmlns:a16="http://schemas.microsoft.com/office/drawing/2014/main" id="{2377091F-911D-BAC9-CAE2-BB76D82AA0E1}"/>
              </a:ext>
            </a:extLst>
          </p:cNvPr>
          <p:cNvSpPr>
            <a:spLocks/>
          </p:cNvSpPr>
          <p:nvPr/>
        </p:nvSpPr>
        <p:spPr bwMode="auto">
          <a:xfrm>
            <a:off x="693011" y="4027659"/>
            <a:ext cx="334849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Marketing</a:t>
            </a:r>
          </a:p>
        </p:txBody>
      </p:sp>
      <p:sp>
        <p:nvSpPr>
          <p:cNvPr id="45" name="TextBox 44">
            <a:extLst>
              <a:ext uri="{FF2B5EF4-FFF2-40B4-BE49-F238E27FC236}">
                <a16:creationId xmlns:a16="http://schemas.microsoft.com/office/drawing/2014/main" id="{F1929A82-9F68-FD68-98C6-A3B3067F209A}"/>
              </a:ext>
            </a:extLst>
          </p:cNvPr>
          <p:cNvSpPr txBox="1"/>
          <p:nvPr/>
        </p:nvSpPr>
        <p:spPr>
          <a:xfrm>
            <a:off x="693011" y="4558149"/>
            <a:ext cx="3348496" cy="160556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Brand Manager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Content Strategist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Creative Director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Graphic Designer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Market Researcher</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Product Marketing Manager</a:t>
            </a:r>
          </a:p>
        </p:txBody>
      </p:sp>
      <p:sp>
        <p:nvSpPr>
          <p:cNvPr id="38" name="Rectangle: Rounded Corners 37">
            <a:hlinkClick r:id="rId7" action="ppaction://hlinksldjump"/>
            <a:extLst>
              <a:ext uri="{FF2B5EF4-FFF2-40B4-BE49-F238E27FC236}">
                <a16:creationId xmlns:a16="http://schemas.microsoft.com/office/drawing/2014/main" id="{D1D8D3CD-46C3-42DF-EAF9-A724BF6180B5}"/>
              </a:ext>
            </a:extLst>
          </p:cNvPr>
          <p:cNvSpPr>
            <a:spLocks/>
          </p:cNvSpPr>
          <p:nvPr/>
        </p:nvSpPr>
        <p:spPr bwMode="auto">
          <a:xfrm>
            <a:off x="4423625" y="4027659"/>
            <a:ext cx="334849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Finance</a:t>
            </a:r>
          </a:p>
        </p:txBody>
      </p:sp>
      <p:sp>
        <p:nvSpPr>
          <p:cNvPr id="44" name="TextBox 43">
            <a:extLst>
              <a:ext uri="{FF2B5EF4-FFF2-40B4-BE49-F238E27FC236}">
                <a16:creationId xmlns:a16="http://schemas.microsoft.com/office/drawing/2014/main" id="{E38828FF-E5AB-B5C6-E3C3-4D44C8FF84A3}"/>
              </a:ext>
            </a:extLst>
          </p:cNvPr>
          <p:cNvSpPr txBox="1"/>
          <p:nvPr/>
        </p:nvSpPr>
        <p:spPr>
          <a:xfrm>
            <a:off x="4423625" y="4558149"/>
            <a:ext cx="3348496" cy="155427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Accountant</a:t>
            </a:r>
            <a:endParaRPr kumimoji="0" lang="en-US" sz="1600" b="0" i="0" u="none" strike="noStrike" kern="1200" cap="none" spc="0" normalizeH="0" baseline="0" noProof="0">
              <a:ln>
                <a:noFill/>
              </a:ln>
              <a:solidFill>
                <a:prstClr val="black"/>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Financial Analyst</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Finance Manager</a:t>
            </a:r>
            <a:endParaRPr kumimoji="0" lang="en-US" sz="1600" b="0" i="0" u="none" strike="noStrike" kern="1200" cap="none" spc="0" normalizeH="0" baseline="0" noProof="0">
              <a:ln>
                <a:noFill/>
              </a:ln>
              <a:solidFill>
                <a:prstClr val="black"/>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Investment Manager</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Segoe UI"/>
              </a:rPr>
              <a:t>Financial Advisor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Risk Specialist</a:t>
            </a:r>
          </a:p>
        </p:txBody>
      </p:sp>
      <p:sp>
        <p:nvSpPr>
          <p:cNvPr id="39" name="Rectangle: Rounded Corners 38">
            <a:hlinkClick r:id="rId8" action="ppaction://hlinksldjump"/>
            <a:extLst>
              <a:ext uri="{FF2B5EF4-FFF2-40B4-BE49-F238E27FC236}">
                <a16:creationId xmlns:a16="http://schemas.microsoft.com/office/drawing/2014/main" id="{7FE1B4F5-C052-CC4A-AC99-C218483F108D}"/>
              </a:ext>
            </a:extLst>
          </p:cNvPr>
          <p:cNvSpPr>
            <a:spLocks/>
          </p:cNvSpPr>
          <p:nvPr/>
        </p:nvSpPr>
        <p:spPr bwMode="auto">
          <a:xfrm>
            <a:off x="8157704" y="4027659"/>
            <a:ext cx="3348496" cy="442674"/>
          </a:xfrm>
          <a:prstGeom prst="roundRect">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Segoe UI Semibold"/>
                <a:ea typeface="+mn-ea"/>
                <a:cs typeface="Segoe UI"/>
              </a:rPr>
              <a:t>IT</a:t>
            </a:r>
          </a:p>
        </p:txBody>
      </p:sp>
      <p:sp>
        <p:nvSpPr>
          <p:cNvPr id="46" name="TextBox 45">
            <a:extLst>
              <a:ext uri="{FF2B5EF4-FFF2-40B4-BE49-F238E27FC236}">
                <a16:creationId xmlns:a16="http://schemas.microsoft.com/office/drawing/2014/main" id="{E2EE286E-FF35-9E3E-8310-027239E4C73A}"/>
              </a:ext>
            </a:extLst>
          </p:cNvPr>
          <p:cNvSpPr txBox="1"/>
          <p:nvPr/>
        </p:nvSpPr>
        <p:spPr>
          <a:xfrm>
            <a:off x="8157704" y="4558149"/>
            <a:ext cx="3348496" cy="160556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Cybersecurity Analyst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Help desk Support</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Hardware Technician</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IT Project Manager</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Network Administrator</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Segoe UI"/>
              </a:rPr>
              <a:t>Software Developer</a:t>
            </a:r>
          </a:p>
        </p:txBody>
      </p:sp>
    </p:spTree>
    <p:extLst>
      <p:ext uri="{BB962C8B-B14F-4D97-AF65-F5344CB8AC3E}">
        <p14:creationId xmlns:p14="http://schemas.microsoft.com/office/powerpoint/2010/main" val="378273375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6">
            <a:extLst>
              <a:ext uri="{FF2B5EF4-FFF2-40B4-BE49-F238E27FC236}">
                <a16:creationId xmlns:a16="http://schemas.microsoft.com/office/drawing/2014/main" id="{B39C3B93-2737-FD1A-44B0-DDA1A129184C}"/>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 name="TextBox 6">
            <a:extLst>
              <a:ext uri="{FF2B5EF4-FFF2-40B4-BE49-F238E27FC236}">
                <a16:creationId xmlns:a16="http://schemas.microsoft.com/office/drawing/2014/main" id="{F47798FC-22CF-607D-931E-7BEBA4E8B16E}"/>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p:txBody>
          <a:bodyPr>
            <a:normAutofit fontScale="90000"/>
          </a:bodyPr>
          <a:lstStyle/>
          <a:p>
            <a:r>
              <a:rPr lang="en-US" sz="3600">
                <a:gradFill flip="none" rotWithShape="1">
                  <a:gsLst>
                    <a:gs pos="50000">
                      <a:srgbClr val="8661C5"/>
                    </a:gs>
                    <a:gs pos="0">
                      <a:srgbClr val="3E76D4"/>
                    </a:gs>
                    <a:gs pos="100000">
                      <a:srgbClr val="C73ECC"/>
                    </a:gs>
                  </a:gsLst>
                  <a:lin ang="2700000" scaled="1"/>
                  <a:tileRect/>
                </a:gradFill>
                <a:cs typeface="+mn-cs"/>
              </a:rPr>
              <a:t>How to use: Copilot in Teams during a meeting</a:t>
            </a:r>
            <a:br>
              <a:rPr lang="en-US" sz="3600">
                <a:gradFill flip="none" rotWithShape="1">
                  <a:gsLst>
                    <a:gs pos="50000">
                      <a:srgbClr val="8661C5"/>
                    </a:gs>
                    <a:gs pos="0">
                      <a:srgbClr val="3E76D4"/>
                    </a:gs>
                    <a:gs pos="100000">
                      <a:srgbClr val="C73ECC"/>
                    </a:gs>
                  </a:gsLst>
                  <a:lin ang="2700000" scaled="1"/>
                  <a:tileRect/>
                </a:gradFill>
                <a:cs typeface="+mn-cs"/>
              </a:rPr>
            </a:br>
            <a:r>
              <a:rPr lang="en-US" sz="2000">
                <a:cs typeface="Segoe UI Semilight"/>
              </a:rPr>
              <a:t>Note the specific prompts shown may vary</a:t>
            </a:r>
            <a:endParaRPr lang="en-US" sz="2000"/>
          </a:p>
        </p:txBody>
      </p:sp>
      <p:grpSp>
        <p:nvGrpSpPr>
          <p:cNvPr id="3" name="Group 2" descr="Microsoft Teams logo">
            <a:extLst>
              <a:ext uri="{FF2B5EF4-FFF2-40B4-BE49-F238E27FC236}">
                <a16:creationId xmlns:a16="http://schemas.microsoft.com/office/drawing/2014/main" id="{033E58A0-AF2C-B853-2A15-2C055C9787EC}"/>
              </a:ext>
              <a:ext uri="{C183D7F6-B498-43B3-948B-1728B52AA6E4}">
                <adec:decorative xmlns:adec="http://schemas.microsoft.com/office/drawing/2017/decorative" val="0"/>
              </a:ext>
            </a:extLst>
          </p:cNvPr>
          <p:cNvGrpSpPr/>
          <p:nvPr/>
        </p:nvGrpSpPr>
        <p:grpSpPr>
          <a:xfrm>
            <a:off x="9127678" y="467320"/>
            <a:ext cx="534543" cy="534543"/>
            <a:chOff x="4236994" y="8381781"/>
            <a:chExt cx="534543" cy="534543"/>
          </a:xfrm>
        </p:grpSpPr>
        <p:sp>
          <p:nvSpPr>
            <p:cNvPr id="4" name="Rounded Rectangle 46">
              <a:extLst>
                <a:ext uri="{FF2B5EF4-FFF2-40B4-BE49-F238E27FC236}">
                  <a16:creationId xmlns:a16="http://schemas.microsoft.com/office/drawing/2014/main" id="{066596A1-0687-766B-EA61-2DD732C5309C}"/>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 name="Picture 6" descr="Microsoft Teams Logo, symbol, meaning, history, PNG">
              <a:hlinkClick r:id="rId3"/>
              <a:extLst>
                <a:ext uri="{FF2B5EF4-FFF2-40B4-BE49-F238E27FC236}">
                  <a16:creationId xmlns:a16="http://schemas.microsoft.com/office/drawing/2014/main" id="{BF4C5025-D520-F49D-C168-419F4FB4DDB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Microsoft Copilot logo">
            <a:extLst>
              <a:ext uri="{FF2B5EF4-FFF2-40B4-BE49-F238E27FC236}">
                <a16:creationId xmlns:a16="http://schemas.microsoft.com/office/drawing/2014/main" id="{A4F2AD86-D3B4-1BB5-5B42-47F275BCD1E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A831EC8-499C-292E-D18E-EB21BC52AADB}"/>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Get help during a meeting with a summary, key points, sentiment, or potential questions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Catch up on a meeting with a summary or by asking questions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lang="en-US" sz="1100" kern="100">
                <a:solidFill>
                  <a:prstClr val="black"/>
                </a:solidFill>
                <a:cs typeface="Times New Roman"/>
              </a:rPr>
              <a:t>Works during 1:1 and group calls, Meet Now, Scheduled private meetings, recurring meetings, Channel meetings</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Get a summary of the meeting so far</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Key discussion points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Who said what or what people said</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Where do people disagree</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Suggest action items</a:t>
            </a:r>
          </a:p>
        </p:txBody>
      </p:sp>
      <p:pic>
        <p:nvPicPr>
          <p:cNvPr id="50" name="Picture 49" descr="Screenshot of Copilot in Teams Meeting">
            <a:extLst>
              <a:ext uri="{FF2B5EF4-FFF2-40B4-BE49-F238E27FC236}">
                <a16:creationId xmlns:a16="http://schemas.microsoft.com/office/drawing/2014/main" id="{DE047D47-94A7-097F-3010-FF7389E86EE8}"/>
              </a:ext>
            </a:extLst>
          </p:cNvPr>
          <p:cNvPicPr>
            <a:picLocks noChangeAspect="1"/>
          </p:cNvPicPr>
          <p:nvPr/>
        </p:nvPicPr>
        <p:blipFill>
          <a:blip r:embed="rId6"/>
          <a:stretch>
            <a:fillRect/>
          </a:stretch>
        </p:blipFill>
        <p:spPr>
          <a:xfrm>
            <a:off x="5046561" y="2155643"/>
            <a:ext cx="2299870" cy="2400805"/>
          </a:xfrm>
          <a:prstGeom prst="roundRect">
            <a:avLst>
              <a:gd name="adj" fmla="val 2923"/>
            </a:avLst>
          </a:prstGeom>
          <a:ln w="6350">
            <a:solidFill>
              <a:schemeClr val="bg1">
                <a:lumMod val="75000"/>
              </a:schemeClr>
            </a:solidFill>
          </a:ln>
        </p:spPr>
      </p:pic>
      <p:sp>
        <p:nvSpPr>
          <p:cNvPr id="44" name="Oval 43">
            <a:extLst>
              <a:ext uri="{FF2B5EF4-FFF2-40B4-BE49-F238E27FC236}">
                <a16:creationId xmlns:a16="http://schemas.microsoft.com/office/drawing/2014/main" id="{722675AB-1A6E-052E-E9B0-FD99FC3E67DC}"/>
              </a:ext>
              <a:ext uri="{C183D7F6-B498-43B3-948B-1728B52AA6E4}">
                <adec:decorative xmlns:adec="http://schemas.microsoft.com/office/drawing/2017/decorative" val="1"/>
              </a:ext>
            </a:extLst>
          </p:cNvPr>
          <p:cNvSpPr>
            <a:spLocks/>
          </p:cNvSpPr>
          <p:nvPr/>
        </p:nvSpPr>
        <p:spPr bwMode="auto">
          <a:xfrm>
            <a:off x="5206842" y="4329552"/>
            <a:ext cx="183635" cy="1823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43" name="Rectangle: Rounded Corners 42" descr="Emphasis on Prompt suggestions in the screenshot">
            <a:extLst>
              <a:ext uri="{FF2B5EF4-FFF2-40B4-BE49-F238E27FC236}">
                <a16:creationId xmlns:a16="http://schemas.microsoft.com/office/drawing/2014/main" id="{CE5BC0E7-D7C7-5F1B-8AAF-9A6C74F215E1}"/>
              </a:ext>
              <a:ext uri="{C183D7F6-B498-43B3-948B-1728B52AA6E4}">
                <adec:decorative xmlns:adec="http://schemas.microsoft.com/office/drawing/2017/decorative" val="0"/>
              </a:ext>
            </a:extLst>
          </p:cNvPr>
          <p:cNvSpPr/>
          <p:nvPr/>
        </p:nvSpPr>
        <p:spPr bwMode="auto">
          <a:xfrm>
            <a:off x="5290186" y="2341634"/>
            <a:ext cx="1576388" cy="1943099"/>
          </a:xfrm>
          <a:prstGeom prst="roundRect">
            <a:avLst>
              <a:gd name="adj" fmla="val 5209"/>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30" name="Picture 29" descr="Screenshot of Copilot in Teams meeting chat section">
            <a:extLst>
              <a:ext uri="{FF2B5EF4-FFF2-40B4-BE49-F238E27FC236}">
                <a16:creationId xmlns:a16="http://schemas.microsoft.com/office/drawing/2014/main" id="{2E4B047A-B298-23AF-E61D-B50EC2BBD58D}"/>
              </a:ext>
            </a:extLst>
          </p:cNvPr>
          <p:cNvPicPr>
            <a:picLocks noChangeAspect="1"/>
          </p:cNvPicPr>
          <p:nvPr/>
        </p:nvPicPr>
        <p:blipFill>
          <a:blip r:embed="rId7"/>
          <a:stretch>
            <a:fillRect/>
          </a:stretch>
        </p:blipFill>
        <p:spPr>
          <a:xfrm>
            <a:off x="7441066" y="2155643"/>
            <a:ext cx="1805395" cy="3771900"/>
          </a:xfrm>
          <a:prstGeom prst="roundRect">
            <a:avLst>
              <a:gd name="adj" fmla="val 2923"/>
            </a:avLst>
          </a:prstGeom>
          <a:ln w="6350">
            <a:solidFill>
              <a:schemeClr val="bg1">
                <a:lumMod val="75000"/>
              </a:schemeClr>
            </a:solidFill>
          </a:ln>
        </p:spPr>
      </p:pic>
      <p:sp>
        <p:nvSpPr>
          <p:cNvPr id="16" name="Rectangle: Rounded Corners 15" descr="Emphasis on the Ask me anything about this meeting search bar in the screenshot">
            <a:extLst>
              <a:ext uri="{FF2B5EF4-FFF2-40B4-BE49-F238E27FC236}">
                <a16:creationId xmlns:a16="http://schemas.microsoft.com/office/drawing/2014/main" id="{34224716-EF59-73EE-23B2-43571103BD8D}"/>
              </a:ext>
              <a:ext uri="{C183D7F6-B498-43B3-948B-1728B52AA6E4}">
                <adec:decorative xmlns:adec="http://schemas.microsoft.com/office/drawing/2017/decorative" val="0"/>
              </a:ext>
            </a:extLst>
          </p:cNvPr>
          <p:cNvSpPr/>
          <p:nvPr/>
        </p:nvSpPr>
        <p:spPr bwMode="auto">
          <a:xfrm>
            <a:off x="7817161" y="5493422"/>
            <a:ext cx="1388533" cy="271584"/>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45" name="Group 44" descr="An arrow pointing to the sparkle icon of More prompts in the screenshot&#10;Click on the Prompt &#10;Guide icon to show the prompts to edit a slide or learn about the presentation">
            <a:extLst>
              <a:ext uri="{FF2B5EF4-FFF2-40B4-BE49-F238E27FC236}">
                <a16:creationId xmlns:a16="http://schemas.microsoft.com/office/drawing/2014/main" id="{DA0002ED-0BF1-BA36-BA78-78B5B41B593B}"/>
              </a:ext>
              <a:ext uri="{C183D7F6-B498-43B3-948B-1728B52AA6E4}">
                <adec:decorative xmlns:adec="http://schemas.microsoft.com/office/drawing/2017/decorative" val="0"/>
              </a:ext>
            </a:extLst>
          </p:cNvPr>
          <p:cNvGrpSpPr/>
          <p:nvPr/>
        </p:nvGrpSpPr>
        <p:grpSpPr>
          <a:xfrm>
            <a:off x="5298661" y="4439305"/>
            <a:ext cx="5964559" cy="1169350"/>
            <a:chOff x="5045065" y="4781551"/>
            <a:chExt cx="6323974" cy="1169350"/>
          </a:xfrm>
        </p:grpSpPr>
        <p:sp>
          <p:nvSpPr>
            <p:cNvPr id="46" name="TextBox 45">
              <a:extLst>
                <a:ext uri="{FF2B5EF4-FFF2-40B4-BE49-F238E27FC236}">
                  <a16:creationId xmlns:a16="http://schemas.microsoft.com/office/drawing/2014/main" id="{D50A5432-FE01-8DFE-A7F9-F41DD3E971FE}"/>
                </a:ext>
              </a:extLst>
            </p:cNvPr>
            <p:cNvSpPr txBox="1"/>
            <p:nvPr/>
          </p:nvSpPr>
          <p:spPr>
            <a:xfrm>
              <a:off x="9340362" y="4781551"/>
              <a:ext cx="2028677" cy="1169350"/>
            </a:xfrm>
            <a:prstGeom prst="roundRect">
              <a:avLst>
                <a:gd name="adj" fmla="val 5224"/>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1" i="0" u="none" strike="noStrike" kern="1200" cap="none" spc="0" normalizeH="0" baseline="0" noProof="0">
                  <a:ln>
                    <a:noFill/>
                  </a:ln>
                  <a:solidFill>
                    <a:prstClr val="black"/>
                  </a:solidFill>
                  <a:effectLst/>
                  <a:uLnTx/>
                  <a:uFillTx/>
                  <a:latin typeface="Segoe UI Semibold"/>
                  <a:ea typeface="+mn-ea"/>
                  <a:cs typeface="Segoe UI"/>
                </a:rPr>
                <a:t>Prompt </a:t>
              </a:r>
              <a:br>
                <a:rPr kumimoji="0" lang="en-US" sz="1200" b="1" i="0" u="none" strike="noStrike" kern="1200" cap="none" spc="0" normalizeH="0" baseline="0" noProof="0">
                  <a:ln>
                    <a:noFill/>
                  </a:ln>
                  <a:solidFill>
                    <a:prstClr val="black"/>
                  </a:solidFill>
                  <a:effectLst/>
                  <a:uLnTx/>
                  <a:uFillTx/>
                  <a:latin typeface="Segoe UI Semibold"/>
                  <a:ea typeface="+mn-ea"/>
                  <a:cs typeface="Segoe UI"/>
                </a:rPr>
              </a:br>
              <a:r>
                <a:rPr kumimoji="0" lang="en-US" sz="1200" b="1" i="0" u="none" strike="noStrike" kern="1200" cap="none" spc="0" normalizeH="0" baseline="0" noProof="0">
                  <a:ln>
                    <a:noFill/>
                  </a:ln>
                  <a:solidFill>
                    <a:prstClr val="black"/>
                  </a:solidFill>
                  <a:effectLst/>
                  <a:uLnTx/>
                  <a:uFillTx/>
                  <a:latin typeface="Segoe UI Semibold"/>
                  <a:ea typeface="+mn-ea"/>
                  <a:cs typeface="Segoe UI"/>
                </a:rPr>
                <a:t>Guide</a:t>
              </a:r>
              <a:r>
                <a:rPr kumimoji="0" lang="en-US" sz="1200" b="0" i="0" u="none" strike="noStrike" kern="1200" cap="none" spc="0" normalizeH="0" baseline="0" noProof="0">
                  <a:ln>
                    <a:noFill/>
                  </a:ln>
                  <a:solidFill>
                    <a:prstClr val="black"/>
                  </a:solidFill>
                  <a:effectLst/>
                  <a:uLnTx/>
                  <a:uFillTx/>
                  <a:latin typeface="Segoe UI"/>
                  <a:ea typeface="+mn-ea"/>
                  <a:cs typeface="Segoe UI"/>
                </a:rPr>
                <a:t> 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 to show the prompts to edit a slide or learn about the presentation</a:t>
              </a:r>
            </a:p>
          </p:txBody>
        </p:sp>
        <p:pic>
          <p:nvPicPr>
            <p:cNvPr id="47" name="Picture 46">
              <a:extLst>
                <a:ext uri="{FF2B5EF4-FFF2-40B4-BE49-F238E27FC236}">
                  <a16:creationId xmlns:a16="http://schemas.microsoft.com/office/drawing/2014/main" id="{2154B383-6A6B-2805-862D-86C2D87E7AA2}"/>
                </a:ext>
              </a:extLst>
            </p:cNvPr>
            <p:cNvPicPr>
              <a:picLocks noChangeAspect="1"/>
            </p:cNvPicPr>
            <p:nvPr/>
          </p:nvPicPr>
          <p:blipFill rotWithShape="1">
            <a:blip r:embed="rId8"/>
            <a:srcRect l="11552" t="12754" r="15268" b="18570"/>
            <a:stretch/>
          </p:blipFill>
          <p:spPr>
            <a:xfrm>
              <a:off x="9404335" y="5207533"/>
              <a:ext cx="269890" cy="242611"/>
            </a:xfrm>
            <a:prstGeom prst="rect">
              <a:avLst/>
            </a:prstGeom>
          </p:spPr>
        </p:pic>
        <p:cxnSp>
          <p:nvCxnSpPr>
            <p:cNvPr id="48" name="Straight Arrow Connector 34">
              <a:extLst>
                <a:ext uri="{FF2B5EF4-FFF2-40B4-BE49-F238E27FC236}">
                  <a16:creationId xmlns:a16="http://schemas.microsoft.com/office/drawing/2014/main" id="{A1074FB0-1424-A6BA-27DE-EAB7E6E48C0D}"/>
                </a:ext>
              </a:extLst>
            </p:cNvPr>
            <p:cNvCxnSpPr>
              <a:cxnSpLocks/>
              <a:endCxn id="44" idx="4"/>
            </p:cNvCxnSpPr>
            <p:nvPr/>
          </p:nvCxnSpPr>
          <p:spPr>
            <a:xfrm rot="10800000">
              <a:off x="5045065" y="4854123"/>
              <a:ext cx="4289001" cy="464936"/>
            </a:xfrm>
            <a:prstGeom prst="bentConnector2">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80902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right)">
                                      <p:cBhvr>
                                        <p:cTn id="1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6">
            <a:extLst>
              <a:ext uri="{FF2B5EF4-FFF2-40B4-BE49-F238E27FC236}">
                <a16:creationId xmlns:a16="http://schemas.microsoft.com/office/drawing/2014/main" id="{202940DF-1005-6CB9-9CD2-EFDD0545B8F1}"/>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TextBox 14">
            <a:extLst>
              <a:ext uri="{FF2B5EF4-FFF2-40B4-BE49-F238E27FC236}">
                <a16:creationId xmlns:a16="http://schemas.microsoft.com/office/drawing/2014/main" id="{B2E3EFE7-A3BC-6B2D-7984-6228756A0DDB}"/>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a:xfrm>
            <a:off x="588263" y="457200"/>
            <a:ext cx="11018520" cy="861774"/>
          </a:xfrm>
        </p:spPr>
        <p:txBody>
          <a:bodyPr>
            <a:no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Teams after a meeting</a:t>
            </a:r>
            <a:br>
              <a:rPr lang="en-US">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3" name="Group 2" descr="Microsoft Teams logo">
            <a:extLst>
              <a:ext uri="{FF2B5EF4-FFF2-40B4-BE49-F238E27FC236}">
                <a16:creationId xmlns:a16="http://schemas.microsoft.com/office/drawing/2014/main" id="{033E58A0-AF2C-B853-2A15-2C055C9787EC}"/>
              </a:ext>
              <a:ext uri="{C183D7F6-B498-43B3-948B-1728B52AA6E4}">
                <adec:decorative xmlns:adec="http://schemas.microsoft.com/office/drawing/2017/decorative" val="0"/>
              </a:ext>
            </a:extLst>
          </p:cNvPr>
          <p:cNvGrpSpPr/>
          <p:nvPr/>
        </p:nvGrpSpPr>
        <p:grpSpPr>
          <a:xfrm>
            <a:off x="8788062" y="457200"/>
            <a:ext cx="534543" cy="534543"/>
            <a:chOff x="4236994" y="8381781"/>
            <a:chExt cx="534543" cy="534543"/>
          </a:xfrm>
        </p:grpSpPr>
        <p:sp>
          <p:nvSpPr>
            <p:cNvPr id="4" name="Rounded Rectangle 46">
              <a:extLst>
                <a:ext uri="{FF2B5EF4-FFF2-40B4-BE49-F238E27FC236}">
                  <a16:creationId xmlns:a16="http://schemas.microsoft.com/office/drawing/2014/main" id="{066596A1-0687-766B-EA61-2DD732C5309C}"/>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 name="Picture 6" descr="Microsoft Teams Logo, symbol, meaning, history, PNG">
              <a:hlinkClick r:id="rId3"/>
              <a:extLst>
                <a:ext uri="{FF2B5EF4-FFF2-40B4-BE49-F238E27FC236}">
                  <a16:creationId xmlns:a16="http://schemas.microsoft.com/office/drawing/2014/main" id="{BF4C5025-D520-F49D-C168-419F4FB4DDB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2" descr="Microsoft Copilot logo">
            <a:extLst>
              <a:ext uri="{FF2B5EF4-FFF2-40B4-BE49-F238E27FC236}">
                <a16:creationId xmlns:a16="http://schemas.microsoft.com/office/drawing/2014/main" id="{C391B768-3880-B51B-DAAB-0ADF25DB162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FB8F44F-C275-70CB-D9D1-5544CB693773}"/>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Catch up on a meeting with a summary or by asking questions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Works for scheduled meetings with a transcript </a:t>
            </a:r>
            <a:br>
              <a:rPr kumimoji="0" lang="en-US" sz="1100" b="0" i="0" u="none" strike="noStrike" kern="100" cap="none" spc="0" normalizeH="0" baseline="0" noProof="0">
                <a:ln>
                  <a:noFill/>
                </a:ln>
                <a:solidFill>
                  <a:prstClr val="black"/>
                </a:solidFill>
                <a:effectLst/>
                <a:uLnTx/>
                <a:uFillTx/>
                <a:latin typeface="Segoe UI"/>
                <a:ea typeface="+mn-ea"/>
                <a:cs typeface="Times New Roman"/>
              </a:rPr>
            </a:br>
            <a:r>
              <a:rPr kumimoji="0" lang="en-US" sz="1100" b="0" i="0" u="none" strike="noStrike" kern="100" cap="none" spc="0" normalizeH="0" baseline="0" noProof="0">
                <a:ln>
                  <a:noFill/>
                </a:ln>
                <a:solidFill>
                  <a:prstClr val="black"/>
                </a:solidFill>
                <a:effectLst/>
                <a:uLnTx/>
                <a:uFillTx/>
                <a:latin typeface="Segoe UI"/>
                <a:ea typeface="+mn-ea"/>
                <a:cs typeface="Times New Roman"/>
              </a:rPr>
              <a:t>(1:1 and group)</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Use the Copilot chat pane on the Recap tab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Recap the meeting</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List action items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Follow up questions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Highlight the different perspectives on a topic</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List main ideas</a:t>
            </a:r>
          </a:p>
        </p:txBody>
      </p:sp>
      <p:pic>
        <p:nvPicPr>
          <p:cNvPr id="22" name="Picture 21" descr="Screenshot of Copilot in Teams">
            <a:extLst>
              <a:ext uri="{FF2B5EF4-FFF2-40B4-BE49-F238E27FC236}">
                <a16:creationId xmlns:a16="http://schemas.microsoft.com/office/drawing/2014/main" id="{F112C385-2CFE-B38A-5D18-DA4084B95E00}"/>
              </a:ext>
            </a:extLst>
          </p:cNvPr>
          <p:cNvPicPr>
            <a:picLocks noChangeAspect="1"/>
          </p:cNvPicPr>
          <p:nvPr/>
        </p:nvPicPr>
        <p:blipFill>
          <a:blip r:embed="rId6"/>
          <a:stretch>
            <a:fillRect/>
          </a:stretch>
        </p:blipFill>
        <p:spPr>
          <a:xfrm>
            <a:off x="5062855" y="1794831"/>
            <a:ext cx="4793956" cy="2419981"/>
          </a:xfrm>
          <a:prstGeom prst="roundRect">
            <a:avLst>
              <a:gd name="adj" fmla="val 4387"/>
            </a:avLst>
          </a:prstGeom>
          <a:ln w="6350">
            <a:solidFill>
              <a:schemeClr val="bg1">
                <a:lumMod val="75000"/>
              </a:schemeClr>
            </a:solidFill>
          </a:ln>
        </p:spPr>
      </p:pic>
      <p:sp>
        <p:nvSpPr>
          <p:cNvPr id="31" name="Rectangle: Rounded Corners 30" descr="Emphasis on Copilot button in Teams">
            <a:extLst>
              <a:ext uri="{FF2B5EF4-FFF2-40B4-BE49-F238E27FC236}">
                <a16:creationId xmlns:a16="http://schemas.microsoft.com/office/drawing/2014/main" id="{A4F8A746-8333-35FC-940A-39BF8B878875}"/>
              </a:ext>
              <a:ext uri="{C183D7F6-B498-43B3-948B-1728B52AA6E4}">
                <adec:decorative xmlns:adec="http://schemas.microsoft.com/office/drawing/2017/decorative" val="0"/>
              </a:ext>
            </a:extLst>
          </p:cNvPr>
          <p:cNvSpPr/>
          <p:nvPr/>
        </p:nvSpPr>
        <p:spPr bwMode="auto">
          <a:xfrm>
            <a:off x="5270700" y="1812131"/>
            <a:ext cx="496688" cy="225660"/>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5" name="Picture 24" descr="Screenshot of Copilot in Teams Prompt Suggestions">
            <a:extLst>
              <a:ext uri="{FF2B5EF4-FFF2-40B4-BE49-F238E27FC236}">
                <a16:creationId xmlns:a16="http://schemas.microsoft.com/office/drawing/2014/main" id="{F82EA554-3783-5719-8D69-C58063D5BA9A}"/>
              </a:ext>
            </a:extLst>
          </p:cNvPr>
          <p:cNvPicPr>
            <a:picLocks noChangeAspect="1"/>
          </p:cNvPicPr>
          <p:nvPr/>
        </p:nvPicPr>
        <p:blipFill>
          <a:blip r:embed="rId7"/>
          <a:stretch>
            <a:fillRect/>
          </a:stretch>
        </p:blipFill>
        <p:spPr>
          <a:xfrm>
            <a:off x="5208365" y="3591228"/>
            <a:ext cx="2461762" cy="2734345"/>
          </a:xfrm>
          <a:prstGeom prst="roundRect">
            <a:avLst>
              <a:gd name="adj" fmla="val 3357"/>
            </a:avLst>
          </a:prstGeom>
          <a:ln w="6350">
            <a:solidFill>
              <a:schemeClr val="bg1">
                <a:lumMod val="75000"/>
              </a:schemeClr>
            </a:solidFill>
          </a:ln>
        </p:spPr>
      </p:pic>
      <p:sp>
        <p:nvSpPr>
          <p:cNvPr id="9" name="Rectangle: Rounded Corners 8" descr="Emphasis on the Prompt suggestions">
            <a:extLst>
              <a:ext uri="{FF2B5EF4-FFF2-40B4-BE49-F238E27FC236}">
                <a16:creationId xmlns:a16="http://schemas.microsoft.com/office/drawing/2014/main" id="{1B1F294E-FDCA-D105-CA06-E0B006C6560F}"/>
              </a:ext>
              <a:ext uri="{C183D7F6-B498-43B3-948B-1728B52AA6E4}">
                <adec:decorative xmlns:adec="http://schemas.microsoft.com/office/drawing/2017/decorative" val="0"/>
              </a:ext>
            </a:extLst>
          </p:cNvPr>
          <p:cNvSpPr/>
          <p:nvPr/>
        </p:nvSpPr>
        <p:spPr bwMode="auto">
          <a:xfrm>
            <a:off x="5254718" y="3594059"/>
            <a:ext cx="2123981" cy="2476541"/>
          </a:xfrm>
          <a:prstGeom prst="roundRect">
            <a:avLst>
              <a:gd name="adj" fmla="val 2441"/>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Oval 9">
            <a:extLst>
              <a:ext uri="{FF2B5EF4-FFF2-40B4-BE49-F238E27FC236}">
                <a16:creationId xmlns:a16="http://schemas.microsoft.com/office/drawing/2014/main" id="{0B3862CF-378A-5FCA-C42F-CA67EEDA29DF}"/>
              </a:ext>
              <a:ext uri="{C183D7F6-B498-43B3-948B-1728B52AA6E4}">
                <adec:decorative xmlns:adec="http://schemas.microsoft.com/office/drawing/2017/decorative" val="1"/>
              </a:ext>
            </a:extLst>
          </p:cNvPr>
          <p:cNvSpPr/>
          <p:nvPr/>
        </p:nvSpPr>
        <p:spPr bwMode="auto">
          <a:xfrm>
            <a:off x="8439169" y="3997241"/>
            <a:ext cx="247224" cy="25404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50" name="Group 49" descr="Arrow pointing to the sparkle icon with More Prompts in the screenshot.&#10;Click on the Prompt Guide icon to show the prompts to ask questions about the &#10;meeting content&#10;">
            <a:extLst>
              <a:ext uri="{FF2B5EF4-FFF2-40B4-BE49-F238E27FC236}">
                <a16:creationId xmlns:a16="http://schemas.microsoft.com/office/drawing/2014/main" id="{45C0265A-1599-B997-88B1-4C18AB2B9932}"/>
              </a:ext>
              <a:ext uri="{C183D7F6-B498-43B3-948B-1728B52AA6E4}">
                <adec:decorative xmlns:adec="http://schemas.microsoft.com/office/drawing/2017/decorative" val="0"/>
              </a:ext>
            </a:extLst>
          </p:cNvPr>
          <p:cNvGrpSpPr/>
          <p:nvPr/>
        </p:nvGrpSpPr>
        <p:grpSpPr>
          <a:xfrm>
            <a:off x="8562781" y="4251290"/>
            <a:ext cx="2808306" cy="1393905"/>
            <a:chOff x="8562781" y="4251290"/>
            <a:chExt cx="2808306" cy="1393905"/>
          </a:xfrm>
        </p:grpSpPr>
        <p:sp>
          <p:nvSpPr>
            <p:cNvPr id="33" name="TextBox 32">
              <a:extLst>
                <a:ext uri="{FF2B5EF4-FFF2-40B4-BE49-F238E27FC236}">
                  <a16:creationId xmlns:a16="http://schemas.microsoft.com/office/drawing/2014/main" id="{F11C994D-9DC9-FC7D-DA26-BBBC67585B30}"/>
                </a:ext>
              </a:extLst>
            </p:cNvPr>
            <p:cNvSpPr txBox="1"/>
            <p:nvPr/>
          </p:nvSpPr>
          <p:spPr>
            <a:xfrm>
              <a:off x="9035828" y="4814198"/>
              <a:ext cx="2335259" cy="830997"/>
            </a:xfrm>
            <a:prstGeom prst="roundRect">
              <a:avLst>
                <a:gd name="adj" fmla="val 11318"/>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1" i="0" u="none" strike="noStrike" kern="1200" cap="none" spc="0" normalizeH="0" baseline="0" noProof="0">
                  <a:ln>
                    <a:noFill/>
                  </a:ln>
                  <a:solidFill>
                    <a:prstClr val="black"/>
                  </a:solidFill>
                  <a:effectLst/>
                  <a:uLnTx/>
                  <a:uFillTx/>
                  <a:latin typeface="Segoe UI Semibold"/>
                  <a:ea typeface="+mn-ea"/>
                  <a:cs typeface="Segoe UI"/>
                </a:rPr>
                <a:t>Prompt Guide </a:t>
              </a:r>
              <a:r>
                <a:rPr kumimoji="0" lang="en-US" sz="1200" b="0" i="0" u="none" strike="noStrike" kern="1200" cap="none" spc="0" normalizeH="0" baseline="0" noProof="0">
                  <a:ln>
                    <a:noFill/>
                  </a:ln>
                  <a:solidFill>
                    <a:prstClr val="black"/>
                  </a:solidFill>
                  <a:effectLst/>
                  <a:uLnTx/>
                  <a:uFillTx/>
                  <a:latin typeface="Segoe UI"/>
                  <a:ea typeface="+mn-ea"/>
                  <a:cs typeface="Segoe UI"/>
                </a:rPr>
                <a:t>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____ to show the prompts to ask questions about the </a:t>
              </a:r>
              <a:br>
                <a:rPr kumimoji="0" lang="en-US" sz="1200" b="0" i="0" u="none" strike="noStrike" kern="1200" cap="none" spc="0" normalizeH="0" baseline="0" noProof="0">
                  <a:ln>
                    <a:noFill/>
                  </a:ln>
                  <a:solidFill>
                    <a:prstClr val="black"/>
                  </a:solidFill>
                  <a:effectLst/>
                  <a:uLnTx/>
                  <a:uFillTx/>
                  <a:latin typeface="Segoe UI"/>
                  <a:ea typeface="+mn-ea"/>
                  <a:cs typeface="Segoe UI"/>
                </a:rPr>
              </a:br>
              <a:r>
                <a:rPr kumimoji="0" lang="en-US" sz="1200" b="0" i="0" u="none" strike="noStrike" kern="1200" cap="none" spc="0" normalizeH="0" baseline="0" noProof="0">
                  <a:ln>
                    <a:noFill/>
                  </a:ln>
                  <a:solidFill>
                    <a:prstClr val="black"/>
                  </a:solidFill>
                  <a:effectLst/>
                  <a:uLnTx/>
                  <a:uFillTx/>
                  <a:latin typeface="Segoe UI"/>
                  <a:ea typeface="+mn-ea"/>
                  <a:cs typeface="Segoe UI"/>
                </a:rPr>
                <a:t>meeting content</a:t>
              </a:r>
            </a:p>
          </p:txBody>
        </p:sp>
        <p:pic>
          <p:nvPicPr>
            <p:cNvPr id="34" name="Picture 33">
              <a:extLst>
                <a:ext uri="{FF2B5EF4-FFF2-40B4-BE49-F238E27FC236}">
                  <a16:creationId xmlns:a16="http://schemas.microsoft.com/office/drawing/2014/main" id="{92195129-EBA7-C657-B6AA-FE68A2C794F1}"/>
                </a:ext>
              </a:extLst>
            </p:cNvPr>
            <p:cNvPicPr>
              <a:picLocks noChangeAspect="1"/>
            </p:cNvPicPr>
            <p:nvPr/>
          </p:nvPicPr>
          <p:blipFill rotWithShape="1">
            <a:blip r:embed="rId8"/>
            <a:srcRect l="15103" t="14501" r="18820" b="24833"/>
            <a:stretch/>
          </p:blipFill>
          <p:spPr>
            <a:xfrm>
              <a:off x="9134813" y="5036471"/>
              <a:ext cx="271768" cy="214314"/>
            </a:xfrm>
            <a:prstGeom prst="rect">
              <a:avLst/>
            </a:prstGeom>
          </p:spPr>
        </p:pic>
        <p:cxnSp>
          <p:nvCxnSpPr>
            <p:cNvPr id="35" name="Straight Arrow Connector 34">
              <a:extLst>
                <a:ext uri="{FF2B5EF4-FFF2-40B4-BE49-F238E27FC236}">
                  <a16:creationId xmlns:a16="http://schemas.microsoft.com/office/drawing/2014/main" id="{5464739F-2F8A-4041-1EFA-FD1BAD66182F}"/>
                </a:ext>
              </a:extLst>
            </p:cNvPr>
            <p:cNvCxnSpPr>
              <a:cxnSpLocks/>
              <a:stCxn id="34" idx="1"/>
              <a:endCxn id="10" idx="4"/>
            </p:cNvCxnSpPr>
            <p:nvPr/>
          </p:nvCxnSpPr>
          <p:spPr>
            <a:xfrm rot="10800000">
              <a:off x="8562781" y="4251290"/>
              <a:ext cx="572032" cy="892339"/>
            </a:xfrm>
            <a:prstGeom prst="bentConnector2">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88083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0F009-3720-0458-A6D6-A3EC8240D0B5}"/>
              </a:ext>
            </a:extLst>
          </p:cNvPr>
          <p:cNvSpPr>
            <a:spLocks noGrp="1"/>
          </p:cNvSpPr>
          <p:nvPr>
            <p:ph type="title"/>
          </p:nvPr>
        </p:nvSpPr>
        <p:spPr/>
        <p:txBody>
          <a:bodyPr/>
          <a:lstStyle/>
          <a:p>
            <a:r>
              <a:rPr lang="en-US">
                <a:gradFill flip="none" rotWithShape="1">
                  <a:gsLst>
                    <a:gs pos="50000">
                      <a:srgbClr val="8661C5"/>
                    </a:gs>
                    <a:gs pos="0">
                      <a:srgbClr val="3E76D4"/>
                    </a:gs>
                    <a:gs pos="100000">
                      <a:srgbClr val="C73ECC"/>
                    </a:gs>
                  </a:gsLst>
                  <a:lin ang="2700000" scaled="1"/>
                  <a:tileRect/>
                </a:gradFill>
                <a:cs typeface="+mn-cs"/>
              </a:rPr>
              <a:t>Find more Teams prompts to try in </a:t>
            </a:r>
            <a:r>
              <a:rPr lang="en-US">
                <a:solidFill>
                  <a:srgbClr val="0070C0"/>
                </a:solidFill>
                <a:hlinkClick r:id="rId3">
                  <a:extLst>
                    <a:ext uri="{A12FA001-AC4F-418D-AE19-62706E023703}">
                      <ahyp:hlinkClr xmlns:ahyp="http://schemas.microsoft.com/office/drawing/2018/hyperlinkcolor" val="tx"/>
                    </a:ext>
                  </a:extLst>
                </a:hlinkClick>
              </a:rPr>
              <a:t>Copilot Lab</a:t>
            </a:r>
            <a:endParaRPr lang="en-US">
              <a:solidFill>
                <a:srgbClr val="0070C0"/>
              </a:solidFill>
            </a:endParaRPr>
          </a:p>
        </p:txBody>
      </p:sp>
      <p:pic>
        <p:nvPicPr>
          <p:cNvPr id="3" name="Picture 2" descr="Microsoft Copilot logo">
            <a:extLst>
              <a:ext uri="{FF2B5EF4-FFF2-40B4-BE49-F238E27FC236}">
                <a16:creationId xmlns:a16="http://schemas.microsoft.com/office/drawing/2014/main" id="{01AA3FBE-2C00-56EC-1E30-AB99F72ED74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6">
            <a:extLst>
              <a:ext uri="{FF2B5EF4-FFF2-40B4-BE49-F238E27FC236}">
                <a16:creationId xmlns:a16="http://schemas.microsoft.com/office/drawing/2014/main" id="{591E8971-2AE3-FE56-0D9D-2E77A28B517D}"/>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5" name="Rectangle: Rounded Corners 6">
            <a:extLst>
              <a:ext uri="{FF2B5EF4-FFF2-40B4-BE49-F238E27FC236}">
                <a16:creationId xmlns:a16="http://schemas.microsoft.com/office/drawing/2014/main" id="{04C77750-411E-5677-B56A-E9A350D42E36}"/>
              </a:ext>
              <a:ext uri="{C183D7F6-B498-43B3-948B-1728B52AA6E4}">
                <adec:decorative xmlns:adec="http://schemas.microsoft.com/office/drawing/2017/decorative" val="1"/>
              </a:ext>
            </a:extLst>
          </p:cNvPr>
          <p:cNvSpPr/>
          <p:nvPr/>
        </p:nvSpPr>
        <p:spPr bwMode="auto">
          <a:xfrm>
            <a:off x="749504"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Rectangle: Rounded Corners 6">
            <a:extLst>
              <a:ext uri="{FF2B5EF4-FFF2-40B4-BE49-F238E27FC236}">
                <a16:creationId xmlns:a16="http://schemas.microsoft.com/office/drawing/2014/main" id="{2373BFA0-C00D-CFCC-41F5-112591A82741}"/>
              </a:ext>
              <a:ext uri="{C183D7F6-B498-43B3-948B-1728B52AA6E4}">
                <adec:decorative xmlns:adec="http://schemas.microsoft.com/office/drawing/2017/decorative" val="1"/>
              </a:ext>
            </a:extLst>
          </p:cNvPr>
          <p:cNvSpPr/>
          <p:nvPr/>
        </p:nvSpPr>
        <p:spPr bwMode="auto">
          <a:xfrm>
            <a:off x="3458147"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Rectangle: Rounded Corners 6">
            <a:extLst>
              <a:ext uri="{FF2B5EF4-FFF2-40B4-BE49-F238E27FC236}">
                <a16:creationId xmlns:a16="http://schemas.microsoft.com/office/drawing/2014/main" id="{1067CE8E-E587-E8EF-E47C-82AD0D1EB948}"/>
              </a:ext>
              <a:ext uri="{C183D7F6-B498-43B3-948B-1728B52AA6E4}">
                <adec:decorative xmlns:adec="http://schemas.microsoft.com/office/drawing/2017/decorative" val="1"/>
              </a:ext>
            </a:extLst>
          </p:cNvPr>
          <p:cNvSpPr/>
          <p:nvPr/>
        </p:nvSpPr>
        <p:spPr bwMode="auto">
          <a:xfrm>
            <a:off x="6166790"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Rectangle: Rounded Corners 6">
            <a:extLst>
              <a:ext uri="{FF2B5EF4-FFF2-40B4-BE49-F238E27FC236}">
                <a16:creationId xmlns:a16="http://schemas.microsoft.com/office/drawing/2014/main" id="{5F2BF8E2-BDD9-F0AC-0076-29DDE05A3F3B}"/>
              </a:ext>
              <a:ext uri="{C183D7F6-B498-43B3-948B-1728B52AA6E4}">
                <adec:decorative xmlns:adec="http://schemas.microsoft.com/office/drawing/2017/decorative" val="1"/>
              </a:ext>
            </a:extLst>
          </p:cNvPr>
          <p:cNvSpPr/>
          <p:nvPr/>
        </p:nvSpPr>
        <p:spPr bwMode="auto">
          <a:xfrm>
            <a:off x="8875433"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Rectangle: Rounded Corners 6">
            <a:extLst>
              <a:ext uri="{FF2B5EF4-FFF2-40B4-BE49-F238E27FC236}">
                <a16:creationId xmlns:a16="http://schemas.microsoft.com/office/drawing/2014/main" id="{EA07F7BC-13B2-B753-55FC-9CBD2A951B48}"/>
              </a:ext>
              <a:ext uri="{C183D7F6-B498-43B3-948B-1728B52AA6E4}">
                <adec:decorative xmlns:adec="http://schemas.microsoft.com/office/drawing/2017/decorative" val="1"/>
              </a:ext>
            </a:extLst>
          </p:cNvPr>
          <p:cNvSpPr/>
          <p:nvPr/>
        </p:nvSpPr>
        <p:spPr bwMode="auto">
          <a:xfrm>
            <a:off x="749504"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4" name="Rectangle: Rounded Corners 6">
            <a:extLst>
              <a:ext uri="{FF2B5EF4-FFF2-40B4-BE49-F238E27FC236}">
                <a16:creationId xmlns:a16="http://schemas.microsoft.com/office/drawing/2014/main" id="{7EEF49DF-D5ED-4781-9FB4-73AB68F35BB8}"/>
              </a:ext>
              <a:ext uri="{C183D7F6-B498-43B3-948B-1728B52AA6E4}">
                <adec:decorative xmlns:adec="http://schemas.microsoft.com/office/drawing/2017/decorative" val="1"/>
              </a:ext>
            </a:extLst>
          </p:cNvPr>
          <p:cNvSpPr/>
          <p:nvPr/>
        </p:nvSpPr>
        <p:spPr bwMode="auto">
          <a:xfrm>
            <a:off x="3458147"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Rectangle: Rounded Corners 6">
            <a:extLst>
              <a:ext uri="{FF2B5EF4-FFF2-40B4-BE49-F238E27FC236}">
                <a16:creationId xmlns:a16="http://schemas.microsoft.com/office/drawing/2014/main" id="{4A76FF15-CF0E-EBAA-3732-375B312DC78C}"/>
              </a:ext>
              <a:ext uri="{C183D7F6-B498-43B3-948B-1728B52AA6E4}">
                <adec:decorative xmlns:adec="http://schemas.microsoft.com/office/drawing/2017/decorative" val="1"/>
              </a:ext>
            </a:extLst>
          </p:cNvPr>
          <p:cNvSpPr/>
          <p:nvPr/>
        </p:nvSpPr>
        <p:spPr bwMode="auto">
          <a:xfrm>
            <a:off x="6166790"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Rectangle: Rounded Corners 6">
            <a:extLst>
              <a:ext uri="{FF2B5EF4-FFF2-40B4-BE49-F238E27FC236}">
                <a16:creationId xmlns:a16="http://schemas.microsoft.com/office/drawing/2014/main" id="{19D26986-BAAF-82A0-B4A8-C1516326D658}"/>
              </a:ext>
              <a:ext uri="{C183D7F6-B498-43B3-948B-1728B52AA6E4}">
                <adec:decorative xmlns:adec="http://schemas.microsoft.com/office/drawing/2017/decorative" val="1"/>
              </a:ext>
            </a:extLst>
          </p:cNvPr>
          <p:cNvSpPr/>
          <p:nvPr/>
        </p:nvSpPr>
        <p:spPr bwMode="auto">
          <a:xfrm>
            <a:off x="8875433"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4" name="Rectangle: Rounded Corners 6">
            <a:extLst>
              <a:ext uri="{FF2B5EF4-FFF2-40B4-BE49-F238E27FC236}">
                <a16:creationId xmlns:a16="http://schemas.microsoft.com/office/drawing/2014/main" id="{E2769225-7E0A-7CF0-0FD1-DAB3E1FE08F0}"/>
              </a:ext>
              <a:ext uri="{C183D7F6-B498-43B3-948B-1728B52AA6E4}">
                <adec:decorative xmlns:adec="http://schemas.microsoft.com/office/drawing/2017/decorative" val="1"/>
              </a:ext>
            </a:extLst>
          </p:cNvPr>
          <p:cNvSpPr/>
          <p:nvPr/>
        </p:nvSpPr>
        <p:spPr bwMode="auto">
          <a:xfrm>
            <a:off x="749504"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5" name="Rectangle: Rounded Corners 6">
            <a:extLst>
              <a:ext uri="{FF2B5EF4-FFF2-40B4-BE49-F238E27FC236}">
                <a16:creationId xmlns:a16="http://schemas.microsoft.com/office/drawing/2014/main" id="{96F48DF8-C426-2C7D-5200-2EF454D99C75}"/>
              </a:ext>
              <a:ext uri="{C183D7F6-B498-43B3-948B-1728B52AA6E4}">
                <adec:decorative xmlns:adec="http://schemas.microsoft.com/office/drawing/2017/decorative" val="1"/>
              </a:ext>
            </a:extLst>
          </p:cNvPr>
          <p:cNvSpPr/>
          <p:nvPr/>
        </p:nvSpPr>
        <p:spPr bwMode="auto">
          <a:xfrm>
            <a:off x="3458147"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21" name="Graphic 120" descr="Icon of a list">
            <a:extLst>
              <a:ext uri="{FF2B5EF4-FFF2-40B4-BE49-F238E27FC236}">
                <a16:creationId xmlns:a16="http://schemas.microsoft.com/office/drawing/2014/main" id="{A30F32EA-8A38-BC35-FD6F-C144201734FD}"/>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123" y="1851930"/>
            <a:ext cx="228600" cy="228600"/>
          </a:xfrm>
          <a:prstGeom prst="rect">
            <a:avLst/>
          </a:prstGeom>
        </p:spPr>
      </p:pic>
      <p:sp>
        <p:nvSpPr>
          <p:cNvPr id="49" name="TextBox 48">
            <a:extLst>
              <a:ext uri="{FF2B5EF4-FFF2-40B4-BE49-F238E27FC236}">
                <a16:creationId xmlns:a16="http://schemas.microsoft.com/office/drawing/2014/main" id="{FD48294F-EF30-FB4C-97C7-DBA71C1C8B78}"/>
              </a:ext>
              <a:ext uri="{C183D7F6-B498-43B3-948B-1728B52AA6E4}">
                <adec:decorative xmlns:adec="http://schemas.microsoft.com/office/drawing/2017/decorative" val="0"/>
              </a:ext>
            </a:extLst>
          </p:cNvPr>
          <p:cNvSpPr txBox="1"/>
          <p:nvPr/>
        </p:nvSpPr>
        <p:spPr>
          <a:xfrm>
            <a:off x="1154317"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Find action items</a:t>
            </a:r>
          </a:p>
        </p:txBody>
      </p:sp>
      <p:sp>
        <p:nvSpPr>
          <p:cNvPr id="50" name="TextBox 49">
            <a:extLst>
              <a:ext uri="{FF2B5EF4-FFF2-40B4-BE49-F238E27FC236}">
                <a16:creationId xmlns:a16="http://schemas.microsoft.com/office/drawing/2014/main" id="{CF064D25-308E-25C6-AB3C-5CD84D7FA969}"/>
              </a:ext>
              <a:ext uri="{C183D7F6-B498-43B3-948B-1728B52AA6E4}">
                <adec:decorative xmlns:adec="http://schemas.microsoft.com/office/drawing/2017/decorative" val="0"/>
              </a:ext>
            </a:extLst>
          </p:cNvPr>
          <p:cNvSpPr txBox="1"/>
          <p:nvPr/>
        </p:nvSpPr>
        <p:spPr>
          <a:xfrm>
            <a:off x="889191" y="2171524"/>
            <a:ext cx="1950855"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Are there any action items for me?</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28" name="Group 27" descr="Microsoft Teams logo">
            <a:extLst>
              <a:ext uri="{FF2B5EF4-FFF2-40B4-BE49-F238E27FC236}">
                <a16:creationId xmlns:a16="http://schemas.microsoft.com/office/drawing/2014/main" id="{7753F537-D091-8BAD-5B4D-82332FA7F106}"/>
              </a:ext>
              <a:ext uri="{C183D7F6-B498-43B3-948B-1728B52AA6E4}">
                <adec:decorative xmlns:adec="http://schemas.microsoft.com/office/drawing/2017/decorative" val="0"/>
              </a:ext>
            </a:extLst>
          </p:cNvPr>
          <p:cNvGrpSpPr>
            <a:grpSpLocks/>
          </p:cNvGrpSpPr>
          <p:nvPr/>
        </p:nvGrpSpPr>
        <p:grpSpPr>
          <a:xfrm>
            <a:off x="787039" y="2723308"/>
            <a:ext cx="346134" cy="346134"/>
            <a:chOff x="4236994" y="8381781"/>
            <a:chExt cx="534543" cy="534543"/>
          </a:xfrm>
        </p:grpSpPr>
        <p:sp>
          <p:nvSpPr>
            <p:cNvPr id="29" name="Rounded Rectangle 46">
              <a:extLst>
                <a:ext uri="{FF2B5EF4-FFF2-40B4-BE49-F238E27FC236}">
                  <a16:creationId xmlns:a16="http://schemas.microsoft.com/office/drawing/2014/main" id="{EF7002DA-F8D3-66FE-9299-74D6786E4D0A}"/>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6" descr="Microsoft Teams Logo, symbol, meaning, history, PNG">
              <a:hlinkClick r:id="rId7"/>
              <a:extLst>
                <a:ext uri="{FF2B5EF4-FFF2-40B4-BE49-F238E27FC236}">
                  <a16:creationId xmlns:a16="http://schemas.microsoft.com/office/drawing/2014/main" id="{B4FDB8F7-A3F9-84A6-89B2-9FEAADD42AD8}"/>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23" name="Graphic 122" descr="Icon of two circles connected by arrows pointing counter clockwise">
            <a:extLst>
              <a:ext uri="{FF2B5EF4-FFF2-40B4-BE49-F238E27FC236}">
                <a16:creationId xmlns:a16="http://schemas.microsoft.com/office/drawing/2014/main" id="{A7FE11E1-1193-5D69-6023-6C4258412B9F}"/>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592766" y="1851930"/>
            <a:ext cx="228600" cy="228600"/>
          </a:xfrm>
          <a:prstGeom prst="rect">
            <a:avLst/>
          </a:prstGeom>
        </p:spPr>
      </p:pic>
      <p:sp>
        <p:nvSpPr>
          <p:cNvPr id="55" name="TextBox 54">
            <a:extLst>
              <a:ext uri="{FF2B5EF4-FFF2-40B4-BE49-F238E27FC236}">
                <a16:creationId xmlns:a16="http://schemas.microsoft.com/office/drawing/2014/main" id="{B0263937-9B05-F833-DF53-903739648CE3}"/>
              </a:ext>
              <a:ext uri="{C183D7F6-B498-43B3-948B-1728B52AA6E4}">
                <adec:decorative xmlns:adec="http://schemas.microsoft.com/office/drawing/2017/decorative" val="0"/>
              </a:ext>
            </a:extLst>
          </p:cNvPr>
          <p:cNvSpPr txBox="1"/>
          <p:nvPr/>
        </p:nvSpPr>
        <p:spPr>
          <a:xfrm>
            <a:off x="3862960"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Compare Ideas</a:t>
            </a:r>
          </a:p>
        </p:txBody>
      </p:sp>
      <p:sp>
        <p:nvSpPr>
          <p:cNvPr id="56" name="TextBox 55">
            <a:extLst>
              <a:ext uri="{FF2B5EF4-FFF2-40B4-BE49-F238E27FC236}">
                <a16:creationId xmlns:a16="http://schemas.microsoft.com/office/drawing/2014/main" id="{77D82A55-D2E6-811B-C05A-5B85FED1574A}"/>
              </a:ext>
              <a:ext uri="{C183D7F6-B498-43B3-948B-1728B52AA6E4}">
                <adec:decorative xmlns:adec="http://schemas.microsoft.com/office/drawing/2017/decorative" val="0"/>
              </a:ext>
            </a:extLst>
          </p:cNvPr>
          <p:cNvSpPr txBox="1"/>
          <p:nvPr/>
        </p:nvSpPr>
        <p:spPr>
          <a:xfrm>
            <a:off x="3597835" y="2171524"/>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For each idea discussed, identify the pros and cons formatted as a table with 3 headers: idea, pros, cons. </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25" name="Group 24" descr="Microsoft Teams logo">
            <a:extLst>
              <a:ext uri="{FF2B5EF4-FFF2-40B4-BE49-F238E27FC236}">
                <a16:creationId xmlns:a16="http://schemas.microsoft.com/office/drawing/2014/main" id="{10593DC4-ED7A-D0F1-AE1B-FBF5B1550F5E}"/>
              </a:ext>
              <a:ext uri="{C183D7F6-B498-43B3-948B-1728B52AA6E4}">
                <adec:decorative xmlns:adec="http://schemas.microsoft.com/office/drawing/2017/decorative" val="0"/>
              </a:ext>
            </a:extLst>
          </p:cNvPr>
          <p:cNvGrpSpPr>
            <a:grpSpLocks/>
          </p:cNvGrpSpPr>
          <p:nvPr/>
        </p:nvGrpSpPr>
        <p:grpSpPr>
          <a:xfrm>
            <a:off x="3495682" y="2723308"/>
            <a:ext cx="346134" cy="346134"/>
            <a:chOff x="4236994" y="8381781"/>
            <a:chExt cx="534543" cy="534543"/>
          </a:xfrm>
        </p:grpSpPr>
        <p:sp>
          <p:nvSpPr>
            <p:cNvPr id="26" name="Rounded Rectangle 46">
              <a:extLst>
                <a:ext uri="{FF2B5EF4-FFF2-40B4-BE49-F238E27FC236}">
                  <a16:creationId xmlns:a16="http://schemas.microsoft.com/office/drawing/2014/main" id="{628FC6B7-1CD0-54A7-7263-70F146015C44}"/>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7" name="Picture 6" descr="Microsoft Teams Logo, symbol, meaning, history, PNG">
              <a:hlinkClick r:id="rId7"/>
              <a:extLst>
                <a:ext uri="{FF2B5EF4-FFF2-40B4-BE49-F238E27FC236}">
                  <a16:creationId xmlns:a16="http://schemas.microsoft.com/office/drawing/2014/main" id="{5CFD9E24-AFF7-F0E8-8C9E-C6484EA2542E}"/>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26" name="Graphic 125" descr="Icon of adjustable levels">
            <a:extLst>
              <a:ext uri="{FF2B5EF4-FFF2-40B4-BE49-F238E27FC236}">
                <a16:creationId xmlns:a16="http://schemas.microsoft.com/office/drawing/2014/main" id="{A19DD1FC-937E-9E97-A022-153E29CAA12C}"/>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01409" y="1851930"/>
            <a:ext cx="228600" cy="228600"/>
          </a:xfrm>
          <a:prstGeom prst="rect">
            <a:avLst/>
          </a:prstGeom>
        </p:spPr>
      </p:pic>
      <p:sp>
        <p:nvSpPr>
          <p:cNvPr id="61" name="TextBox 60">
            <a:extLst>
              <a:ext uri="{FF2B5EF4-FFF2-40B4-BE49-F238E27FC236}">
                <a16:creationId xmlns:a16="http://schemas.microsoft.com/office/drawing/2014/main" id="{16809977-B39E-51AA-A806-1042E481621A}"/>
              </a:ext>
              <a:ext uri="{C183D7F6-B498-43B3-948B-1728B52AA6E4}">
                <adec:decorative xmlns:adec="http://schemas.microsoft.com/office/drawing/2017/decorative" val="0"/>
              </a:ext>
            </a:extLst>
          </p:cNvPr>
          <p:cNvSpPr txBox="1"/>
          <p:nvPr/>
        </p:nvSpPr>
        <p:spPr>
          <a:xfrm>
            <a:off x="6571603"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What are the options?</a:t>
            </a:r>
          </a:p>
        </p:txBody>
      </p:sp>
      <p:sp>
        <p:nvSpPr>
          <p:cNvPr id="62" name="TextBox 61">
            <a:extLst>
              <a:ext uri="{FF2B5EF4-FFF2-40B4-BE49-F238E27FC236}">
                <a16:creationId xmlns:a16="http://schemas.microsoft.com/office/drawing/2014/main" id="{DE4EE6CD-29E6-24DC-2CA5-822314A384B2}"/>
              </a:ext>
              <a:ext uri="{C183D7F6-B498-43B3-948B-1728B52AA6E4}">
                <adec:decorative xmlns:adec="http://schemas.microsoft.com/office/drawing/2017/decorative" val="0"/>
              </a:ext>
            </a:extLst>
          </p:cNvPr>
          <p:cNvSpPr txBox="1"/>
          <p:nvPr/>
        </p:nvSpPr>
        <p:spPr>
          <a:xfrm>
            <a:off x="6306478" y="2171524"/>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Create a table of the options discussed with pros and cons</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22" name="Group 21" descr="Microsoft Teams logo">
            <a:extLst>
              <a:ext uri="{FF2B5EF4-FFF2-40B4-BE49-F238E27FC236}">
                <a16:creationId xmlns:a16="http://schemas.microsoft.com/office/drawing/2014/main" id="{83AD3E74-95E2-8D34-D5A4-574887853757}"/>
              </a:ext>
              <a:ext uri="{C183D7F6-B498-43B3-948B-1728B52AA6E4}">
                <adec:decorative xmlns:adec="http://schemas.microsoft.com/office/drawing/2017/decorative" val="0"/>
              </a:ext>
            </a:extLst>
          </p:cNvPr>
          <p:cNvGrpSpPr>
            <a:grpSpLocks/>
          </p:cNvGrpSpPr>
          <p:nvPr/>
        </p:nvGrpSpPr>
        <p:grpSpPr>
          <a:xfrm>
            <a:off x="6204325" y="2723308"/>
            <a:ext cx="346134" cy="346134"/>
            <a:chOff x="4236994" y="8381781"/>
            <a:chExt cx="534543" cy="534543"/>
          </a:xfrm>
        </p:grpSpPr>
        <p:sp>
          <p:nvSpPr>
            <p:cNvPr id="23" name="Rounded Rectangle 46">
              <a:extLst>
                <a:ext uri="{FF2B5EF4-FFF2-40B4-BE49-F238E27FC236}">
                  <a16:creationId xmlns:a16="http://schemas.microsoft.com/office/drawing/2014/main" id="{D67690C5-050C-70C7-8960-BB673C320181}"/>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4" name="Picture 6" descr="Microsoft Teams Logo, symbol, meaning, history, PNG">
              <a:hlinkClick r:id="rId7"/>
              <a:extLst>
                <a:ext uri="{FF2B5EF4-FFF2-40B4-BE49-F238E27FC236}">
                  <a16:creationId xmlns:a16="http://schemas.microsoft.com/office/drawing/2014/main" id="{439E37E1-B994-3659-00F7-298F672931EF}"/>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27" name="Graphic 126" descr="Icon of a list">
            <a:extLst>
              <a:ext uri="{FF2B5EF4-FFF2-40B4-BE49-F238E27FC236}">
                <a16:creationId xmlns:a16="http://schemas.microsoft.com/office/drawing/2014/main" id="{A01ED3B9-6542-5BD6-358A-A0A455567F10}"/>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10053" y="1851931"/>
            <a:ext cx="228600" cy="228600"/>
          </a:xfrm>
          <a:prstGeom prst="rect">
            <a:avLst/>
          </a:prstGeom>
        </p:spPr>
      </p:pic>
      <p:sp>
        <p:nvSpPr>
          <p:cNvPr id="67" name="TextBox 66">
            <a:extLst>
              <a:ext uri="{FF2B5EF4-FFF2-40B4-BE49-F238E27FC236}">
                <a16:creationId xmlns:a16="http://schemas.microsoft.com/office/drawing/2014/main" id="{CADC92FF-429D-2BD7-39B0-576D2C8C5142}"/>
              </a:ext>
              <a:ext uri="{C183D7F6-B498-43B3-948B-1728B52AA6E4}">
                <adec:decorative xmlns:adec="http://schemas.microsoft.com/office/drawing/2017/decorative" val="0"/>
              </a:ext>
            </a:extLst>
          </p:cNvPr>
          <p:cNvSpPr txBox="1"/>
          <p:nvPr/>
        </p:nvSpPr>
        <p:spPr>
          <a:xfrm>
            <a:off x="9280246"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List ideas</a:t>
            </a:r>
          </a:p>
        </p:txBody>
      </p:sp>
      <p:sp>
        <p:nvSpPr>
          <p:cNvPr id="68" name="TextBox 67">
            <a:extLst>
              <a:ext uri="{FF2B5EF4-FFF2-40B4-BE49-F238E27FC236}">
                <a16:creationId xmlns:a16="http://schemas.microsoft.com/office/drawing/2014/main" id="{DD11AF35-12E4-5930-D85C-0C9BCD8D465A}"/>
              </a:ext>
              <a:ext uri="{C183D7F6-B498-43B3-948B-1728B52AA6E4}">
                <adec:decorative xmlns:adec="http://schemas.microsoft.com/office/drawing/2017/decorative" val="0"/>
              </a:ext>
            </a:extLst>
          </p:cNvPr>
          <p:cNvSpPr txBox="1"/>
          <p:nvPr/>
        </p:nvSpPr>
        <p:spPr>
          <a:xfrm>
            <a:off x="9015121" y="2171524"/>
            <a:ext cx="1227900"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List 5 ideas discussed</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7" name="Group 6" descr="Microsoft Teams logo">
            <a:extLst>
              <a:ext uri="{FF2B5EF4-FFF2-40B4-BE49-F238E27FC236}">
                <a16:creationId xmlns:a16="http://schemas.microsoft.com/office/drawing/2014/main" id="{314D241A-932E-1331-22DF-49633B6604A4}"/>
              </a:ext>
              <a:ext uri="{C183D7F6-B498-43B3-948B-1728B52AA6E4}">
                <adec:decorative xmlns:adec="http://schemas.microsoft.com/office/drawing/2017/decorative" val="0"/>
              </a:ext>
            </a:extLst>
          </p:cNvPr>
          <p:cNvGrpSpPr>
            <a:grpSpLocks/>
          </p:cNvGrpSpPr>
          <p:nvPr/>
        </p:nvGrpSpPr>
        <p:grpSpPr>
          <a:xfrm>
            <a:off x="8912968" y="2723308"/>
            <a:ext cx="346134" cy="346134"/>
            <a:chOff x="4236994" y="8381781"/>
            <a:chExt cx="534543" cy="534543"/>
          </a:xfrm>
        </p:grpSpPr>
        <p:sp>
          <p:nvSpPr>
            <p:cNvPr id="8" name="Rounded Rectangle 46">
              <a:extLst>
                <a:ext uri="{FF2B5EF4-FFF2-40B4-BE49-F238E27FC236}">
                  <a16:creationId xmlns:a16="http://schemas.microsoft.com/office/drawing/2014/main" id="{5F28F856-31AD-7E3B-A8E9-C89352041520}"/>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Picture 6" descr="Microsoft Teams Logo, symbol, meaning, history, PNG">
              <a:hlinkClick r:id="rId7"/>
              <a:extLst>
                <a:ext uri="{FF2B5EF4-FFF2-40B4-BE49-F238E27FC236}">
                  <a16:creationId xmlns:a16="http://schemas.microsoft.com/office/drawing/2014/main" id="{91CF7D75-994A-5FF9-A312-F020BBD63FF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28" name="Graphic 127" descr="Icon of a list">
            <a:extLst>
              <a:ext uri="{FF2B5EF4-FFF2-40B4-BE49-F238E27FC236}">
                <a16:creationId xmlns:a16="http://schemas.microsoft.com/office/drawing/2014/main" id="{2325F631-20BC-7EEE-2C66-B19A6DBE781C}"/>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124" y="3464038"/>
            <a:ext cx="228600" cy="228600"/>
          </a:xfrm>
          <a:prstGeom prst="rect">
            <a:avLst/>
          </a:prstGeom>
        </p:spPr>
      </p:pic>
      <p:sp>
        <p:nvSpPr>
          <p:cNvPr id="73" name="TextBox 72">
            <a:extLst>
              <a:ext uri="{FF2B5EF4-FFF2-40B4-BE49-F238E27FC236}">
                <a16:creationId xmlns:a16="http://schemas.microsoft.com/office/drawing/2014/main" id="{6998B807-2A40-404E-EA0A-910783B63D65}"/>
              </a:ext>
              <a:ext uri="{C183D7F6-B498-43B3-948B-1728B52AA6E4}">
                <adec:decorative xmlns:adec="http://schemas.microsoft.com/office/drawing/2017/decorative" val="0"/>
              </a:ext>
            </a:extLst>
          </p:cNvPr>
          <p:cNvSpPr txBox="1"/>
          <p:nvPr/>
        </p:nvSpPr>
        <p:spPr>
          <a:xfrm>
            <a:off x="1154317" y="3493699"/>
            <a:ext cx="1072409"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Get the schedule</a:t>
            </a:r>
          </a:p>
        </p:txBody>
      </p:sp>
      <p:sp>
        <p:nvSpPr>
          <p:cNvPr id="74" name="TextBox 73">
            <a:extLst>
              <a:ext uri="{FF2B5EF4-FFF2-40B4-BE49-F238E27FC236}">
                <a16:creationId xmlns:a16="http://schemas.microsoft.com/office/drawing/2014/main" id="{F2A99DC5-8F60-DD10-5442-493AEE355FD4}"/>
              </a:ext>
              <a:ext uri="{C183D7F6-B498-43B3-948B-1728B52AA6E4}">
                <adec:decorative xmlns:adec="http://schemas.microsoft.com/office/drawing/2017/decorative" val="0"/>
              </a:ext>
            </a:extLst>
          </p:cNvPr>
          <p:cNvSpPr txBox="1"/>
          <p:nvPr/>
        </p:nvSpPr>
        <p:spPr>
          <a:xfrm>
            <a:off x="889192" y="3783631"/>
            <a:ext cx="1534074"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List the key dates in a table</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31" name="Group 30" descr="Microsoft Teams logo">
            <a:extLst>
              <a:ext uri="{FF2B5EF4-FFF2-40B4-BE49-F238E27FC236}">
                <a16:creationId xmlns:a16="http://schemas.microsoft.com/office/drawing/2014/main" id="{4FF5941F-D2D7-CD05-CC74-6773D95D782B}"/>
              </a:ext>
              <a:ext uri="{C183D7F6-B498-43B3-948B-1728B52AA6E4}">
                <adec:decorative xmlns:adec="http://schemas.microsoft.com/office/drawing/2017/decorative" val="0"/>
              </a:ext>
            </a:extLst>
          </p:cNvPr>
          <p:cNvGrpSpPr>
            <a:grpSpLocks/>
          </p:cNvGrpSpPr>
          <p:nvPr/>
        </p:nvGrpSpPr>
        <p:grpSpPr>
          <a:xfrm>
            <a:off x="787039" y="4335415"/>
            <a:ext cx="346134" cy="346134"/>
            <a:chOff x="4236994" y="8381781"/>
            <a:chExt cx="534543" cy="534543"/>
          </a:xfrm>
        </p:grpSpPr>
        <p:sp>
          <p:nvSpPr>
            <p:cNvPr id="32" name="Rounded Rectangle 46">
              <a:extLst>
                <a:ext uri="{FF2B5EF4-FFF2-40B4-BE49-F238E27FC236}">
                  <a16:creationId xmlns:a16="http://schemas.microsoft.com/office/drawing/2014/main" id="{ED57F9E6-7BBF-88EE-89D1-EE26C6CDD613}"/>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3" name="Picture 6" descr="Microsoft Teams Logo, symbol, meaning, history, PNG">
              <a:hlinkClick r:id="rId7"/>
              <a:extLst>
                <a:ext uri="{FF2B5EF4-FFF2-40B4-BE49-F238E27FC236}">
                  <a16:creationId xmlns:a16="http://schemas.microsoft.com/office/drawing/2014/main" id="{EBD3BA50-E9B9-EDB8-4E71-E1C35369393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29" name="Graphic 128" descr="Icon of a list">
            <a:extLst>
              <a:ext uri="{FF2B5EF4-FFF2-40B4-BE49-F238E27FC236}">
                <a16:creationId xmlns:a16="http://schemas.microsoft.com/office/drawing/2014/main" id="{421D4060-3BE2-222F-B55B-8A2F775516FE}"/>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2766" y="3464037"/>
            <a:ext cx="228600" cy="228600"/>
          </a:xfrm>
          <a:prstGeom prst="rect">
            <a:avLst/>
          </a:prstGeom>
        </p:spPr>
      </p:pic>
      <p:sp>
        <p:nvSpPr>
          <p:cNvPr id="79" name="TextBox 78">
            <a:extLst>
              <a:ext uri="{FF2B5EF4-FFF2-40B4-BE49-F238E27FC236}">
                <a16:creationId xmlns:a16="http://schemas.microsoft.com/office/drawing/2014/main" id="{3E089C40-51E0-E9F7-5B34-E25C3745235E}"/>
              </a:ext>
              <a:ext uri="{C183D7F6-B498-43B3-948B-1728B52AA6E4}">
                <adec:decorative xmlns:adec="http://schemas.microsoft.com/office/drawing/2017/decorative" val="0"/>
              </a:ext>
            </a:extLst>
          </p:cNvPr>
          <p:cNvSpPr txBox="1"/>
          <p:nvPr/>
        </p:nvSpPr>
        <p:spPr>
          <a:xfrm>
            <a:off x="3862960" y="3493699"/>
            <a:ext cx="652423"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Get clarity</a:t>
            </a:r>
          </a:p>
        </p:txBody>
      </p:sp>
      <p:sp>
        <p:nvSpPr>
          <p:cNvPr id="80" name="TextBox 79">
            <a:extLst>
              <a:ext uri="{FF2B5EF4-FFF2-40B4-BE49-F238E27FC236}">
                <a16:creationId xmlns:a16="http://schemas.microsoft.com/office/drawing/2014/main" id="{78BF4F9F-64F4-55DB-0B83-6C745924F5E3}"/>
              </a:ext>
              <a:ext uri="{C183D7F6-B498-43B3-948B-1728B52AA6E4}">
                <adec:decorative xmlns:adec="http://schemas.microsoft.com/office/drawing/2017/decorative" val="0"/>
              </a:ext>
            </a:extLst>
          </p:cNvPr>
          <p:cNvSpPr txBox="1"/>
          <p:nvPr/>
        </p:nvSpPr>
        <p:spPr>
          <a:xfrm>
            <a:off x="3597835" y="3783631"/>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List the different opinions and suggest clarifying questions to ask for each</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16" name="Group 15" descr="Microsoft Teams logo">
            <a:extLst>
              <a:ext uri="{FF2B5EF4-FFF2-40B4-BE49-F238E27FC236}">
                <a16:creationId xmlns:a16="http://schemas.microsoft.com/office/drawing/2014/main" id="{EFE33B63-1315-F3E3-E0DB-AD2D29029741}"/>
              </a:ext>
              <a:ext uri="{C183D7F6-B498-43B3-948B-1728B52AA6E4}">
                <adec:decorative xmlns:adec="http://schemas.microsoft.com/office/drawing/2017/decorative" val="0"/>
              </a:ext>
            </a:extLst>
          </p:cNvPr>
          <p:cNvGrpSpPr>
            <a:grpSpLocks/>
          </p:cNvGrpSpPr>
          <p:nvPr/>
        </p:nvGrpSpPr>
        <p:grpSpPr>
          <a:xfrm>
            <a:off x="3495682" y="4335415"/>
            <a:ext cx="346134" cy="346134"/>
            <a:chOff x="4236994" y="8381781"/>
            <a:chExt cx="534543" cy="534543"/>
          </a:xfrm>
        </p:grpSpPr>
        <p:sp>
          <p:nvSpPr>
            <p:cNvPr id="17" name="Rounded Rectangle 46">
              <a:extLst>
                <a:ext uri="{FF2B5EF4-FFF2-40B4-BE49-F238E27FC236}">
                  <a16:creationId xmlns:a16="http://schemas.microsoft.com/office/drawing/2014/main" id="{609F818B-8BB0-6926-E6AE-FE7CCEB5DBC1}"/>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8" name="Picture 6" descr="Microsoft Teams Logo, symbol, meaning, history, PNG">
              <a:hlinkClick r:id="rId7"/>
              <a:extLst>
                <a:ext uri="{FF2B5EF4-FFF2-40B4-BE49-F238E27FC236}">
                  <a16:creationId xmlns:a16="http://schemas.microsoft.com/office/drawing/2014/main" id="{D03ED79A-6760-52AF-D817-3276608C915B}"/>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32" name="Graphic 131" descr="Icon of a target with a pen on the side">
            <a:extLst>
              <a:ext uri="{FF2B5EF4-FFF2-40B4-BE49-F238E27FC236}">
                <a16:creationId xmlns:a16="http://schemas.microsoft.com/office/drawing/2014/main" id="{0BDBD6E4-FAAC-84FA-34FB-565EA7BE6D1A}"/>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301410" y="3464038"/>
            <a:ext cx="228600" cy="228600"/>
          </a:xfrm>
          <a:prstGeom prst="rect">
            <a:avLst/>
          </a:prstGeom>
        </p:spPr>
      </p:pic>
      <p:sp>
        <p:nvSpPr>
          <p:cNvPr id="85" name="TextBox 84">
            <a:extLst>
              <a:ext uri="{FF2B5EF4-FFF2-40B4-BE49-F238E27FC236}">
                <a16:creationId xmlns:a16="http://schemas.microsoft.com/office/drawing/2014/main" id="{7B568536-2A0F-6E4B-CDEE-E287D3F5C625}"/>
              </a:ext>
              <a:ext uri="{C183D7F6-B498-43B3-948B-1728B52AA6E4}">
                <adec:decorative xmlns:adec="http://schemas.microsoft.com/office/drawing/2017/decorative" val="0"/>
              </a:ext>
            </a:extLst>
          </p:cNvPr>
          <p:cNvSpPr txBox="1"/>
          <p:nvPr/>
        </p:nvSpPr>
        <p:spPr>
          <a:xfrm>
            <a:off x="6571603" y="3493699"/>
            <a:ext cx="171681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What decisions were made</a:t>
            </a:r>
          </a:p>
        </p:txBody>
      </p:sp>
      <p:sp>
        <p:nvSpPr>
          <p:cNvPr id="86" name="TextBox 85">
            <a:extLst>
              <a:ext uri="{FF2B5EF4-FFF2-40B4-BE49-F238E27FC236}">
                <a16:creationId xmlns:a16="http://schemas.microsoft.com/office/drawing/2014/main" id="{5CCD96B5-5AB1-FC83-6325-74EE49611383}"/>
              </a:ext>
              <a:ext uri="{C183D7F6-B498-43B3-948B-1728B52AA6E4}">
                <adec:decorative xmlns:adec="http://schemas.microsoft.com/office/drawing/2017/decorative" val="0"/>
              </a:ext>
            </a:extLst>
          </p:cNvPr>
          <p:cNvSpPr txBox="1"/>
          <p:nvPr/>
        </p:nvSpPr>
        <p:spPr>
          <a:xfrm>
            <a:off x="6306478" y="3783631"/>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Did the team achieve consensus on a decision and what was it?</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19" name="Group 18" descr="Microsoft Teams logo">
            <a:extLst>
              <a:ext uri="{FF2B5EF4-FFF2-40B4-BE49-F238E27FC236}">
                <a16:creationId xmlns:a16="http://schemas.microsoft.com/office/drawing/2014/main" id="{64871B21-D8EE-5FEB-C1B6-7958A2389E35}"/>
              </a:ext>
              <a:ext uri="{C183D7F6-B498-43B3-948B-1728B52AA6E4}">
                <adec:decorative xmlns:adec="http://schemas.microsoft.com/office/drawing/2017/decorative" val="0"/>
              </a:ext>
            </a:extLst>
          </p:cNvPr>
          <p:cNvGrpSpPr>
            <a:grpSpLocks/>
          </p:cNvGrpSpPr>
          <p:nvPr/>
        </p:nvGrpSpPr>
        <p:grpSpPr>
          <a:xfrm>
            <a:off x="6204325" y="4335415"/>
            <a:ext cx="346134" cy="346134"/>
            <a:chOff x="4236994" y="8381781"/>
            <a:chExt cx="534543" cy="534543"/>
          </a:xfrm>
        </p:grpSpPr>
        <p:sp>
          <p:nvSpPr>
            <p:cNvPr id="20" name="Rounded Rectangle 46">
              <a:extLst>
                <a:ext uri="{FF2B5EF4-FFF2-40B4-BE49-F238E27FC236}">
                  <a16:creationId xmlns:a16="http://schemas.microsoft.com/office/drawing/2014/main" id="{5BD4BFFF-06C9-FC07-2AC7-75D0AE75A88F}"/>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1" name="Picture 6" descr="Microsoft Teams Logo, symbol, meaning, history, PNG">
              <a:hlinkClick r:id="rId7"/>
              <a:extLst>
                <a:ext uri="{FF2B5EF4-FFF2-40B4-BE49-F238E27FC236}">
                  <a16:creationId xmlns:a16="http://schemas.microsoft.com/office/drawing/2014/main" id="{D818E1BC-F373-121C-6657-E8B2AE801FB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34" name="Graphic 133" descr="Icon of a tablet with a stylus pen writing on it">
            <a:extLst>
              <a:ext uri="{FF2B5EF4-FFF2-40B4-BE49-F238E27FC236}">
                <a16:creationId xmlns:a16="http://schemas.microsoft.com/office/drawing/2014/main" id="{D3699BE2-8EF8-CEF8-54E5-B8CB51BC10D0}"/>
              </a:ext>
            </a:extLst>
          </p:cNvPr>
          <p:cNvPicPr>
            <a:picLocks/>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010053" y="3464038"/>
            <a:ext cx="228600" cy="228600"/>
          </a:xfrm>
          <a:prstGeom prst="rect">
            <a:avLst/>
          </a:prstGeom>
        </p:spPr>
      </p:pic>
      <p:sp>
        <p:nvSpPr>
          <p:cNvPr id="91" name="TextBox 90">
            <a:extLst>
              <a:ext uri="{FF2B5EF4-FFF2-40B4-BE49-F238E27FC236}">
                <a16:creationId xmlns:a16="http://schemas.microsoft.com/office/drawing/2014/main" id="{E3131B2A-90DB-8B8B-4D0C-0FD59638A4A9}"/>
              </a:ext>
              <a:ext uri="{C183D7F6-B498-43B3-948B-1728B52AA6E4}">
                <adec:decorative xmlns:adec="http://schemas.microsoft.com/office/drawing/2017/decorative" val="0"/>
              </a:ext>
            </a:extLst>
          </p:cNvPr>
          <p:cNvSpPr txBox="1"/>
          <p:nvPr/>
        </p:nvSpPr>
        <p:spPr>
          <a:xfrm>
            <a:off x="9280246" y="3493699"/>
            <a:ext cx="783869"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Be prepared</a:t>
            </a:r>
          </a:p>
        </p:txBody>
      </p:sp>
      <p:sp>
        <p:nvSpPr>
          <p:cNvPr id="92" name="TextBox 91">
            <a:extLst>
              <a:ext uri="{FF2B5EF4-FFF2-40B4-BE49-F238E27FC236}">
                <a16:creationId xmlns:a16="http://schemas.microsoft.com/office/drawing/2014/main" id="{B6C7A10C-7AA1-198F-3FDC-B04C5E4E8C60}"/>
              </a:ext>
              <a:ext uri="{C183D7F6-B498-43B3-948B-1728B52AA6E4}">
                <adec:decorative xmlns:adec="http://schemas.microsoft.com/office/drawing/2017/decorative" val="0"/>
              </a:ext>
            </a:extLst>
          </p:cNvPr>
          <p:cNvSpPr txBox="1"/>
          <p:nvPr/>
        </p:nvSpPr>
        <p:spPr>
          <a:xfrm>
            <a:off x="9015121" y="3783631"/>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What are the goals and topics from the meeting? Format each section with a bolded heading, and bolded names</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40" name="Group 39" descr="Microsoft Teams logo">
            <a:extLst>
              <a:ext uri="{FF2B5EF4-FFF2-40B4-BE49-F238E27FC236}">
                <a16:creationId xmlns:a16="http://schemas.microsoft.com/office/drawing/2014/main" id="{847796C1-FEE4-A87B-3F1D-4D6E452BD5A2}"/>
              </a:ext>
              <a:ext uri="{C183D7F6-B498-43B3-948B-1728B52AA6E4}">
                <adec:decorative xmlns:adec="http://schemas.microsoft.com/office/drawing/2017/decorative" val="0"/>
              </a:ext>
            </a:extLst>
          </p:cNvPr>
          <p:cNvGrpSpPr>
            <a:grpSpLocks/>
          </p:cNvGrpSpPr>
          <p:nvPr/>
        </p:nvGrpSpPr>
        <p:grpSpPr>
          <a:xfrm>
            <a:off x="8912968" y="4335415"/>
            <a:ext cx="346134" cy="346134"/>
            <a:chOff x="4236994" y="8381781"/>
            <a:chExt cx="534543" cy="534543"/>
          </a:xfrm>
        </p:grpSpPr>
        <p:sp>
          <p:nvSpPr>
            <p:cNvPr id="41" name="Rounded Rectangle 46">
              <a:extLst>
                <a:ext uri="{FF2B5EF4-FFF2-40B4-BE49-F238E27FC236}">
                  <a16:creationId xmlns:a16="http://schemas.microsoft.com/office/drawing/2014/main" id="{F04D8506-4178-29C0-D193-A0E050D0E0A7}"/>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2" name="Picture 6" descr="Microsoft Teams Logo, symbol, meaning, history, PNG">
              <a:hlinkClick r:id="rId7"/>
              <a:extLst>
                <a:ext uri="{FF2B5EF4-FFF2-40B4-BE49-F238E27FC236}">
                  <a16:creationId xmlns:a16="http://schemas.microsoft.com/office/drawing/2014/main" id="{8C93FC35-4CF4-7A9B-21F9-6443449B95B3}"/>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38" name="Graphic 137" descr="Icon of a check mark inside a box">
            <a:extLst>
              <a:ext uri="{FF2B5EF4-FFF2-40B4-BE49-F238E27FC236}">
                <a16:creationId xmlns:a16="http://schemas.microsoft.com/office/drawing/2014/main" id="{5FD83718-A281-B40C-82AE-D79FD79208EB}"/>
              </a:ext>
            </a:extLst>
          </p:cNvPr>
          <p:cNvPicPr>
            <a:picLocks/>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84124" y="5076144"/>
            <a:ext cx="228600" cy="228600"/>
          </a:xfrm>
          <a:prstGeom prst="rect">
            <a:avLst/>
          </a:prstGeom>
        </p:spPr>
      </p:pic>
      <p:sp>
        <p:nvSpPr>
          <p:cNvPr id="97" name="TextBox 96">
            <a:extLst>
              <a:ext uri="{FF2B5EF4-FFF2-40B4-BE49-F238E27FC236}">
                <a16:creationId xmlns:a16="http://schemas.microsoft.com/office/drawing/2014/main" id="{1732CE4A-00F3-206D-6DE1-C285406A062E}"/>
              </a:ext>
              <a:ext uri="{C183D7F6-B498-43B3-948B-1728B52AA6E4}">
                <adec:decorative xmlns:adec="http://schemas.microsoft.com/office/drawing/2017/decorative" val="0"/>
              </a:ext>
            </a:extLst>
          </p:cNvPr>
          <p:cNvSpPr txBox="1"/>
          <p:nvPr/>
        </p:nvSpPr>
        <p:spPr>
          <a:xfrm>
            <a:off x="1154317" y="5105806"/>
            <a:ext cx="1476366"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Keep meetings moving</a:t>
            </a:r>
          </a:p>
        </p:txBody>
      </p:sp>
      <p:sp>
        <p:nvSpPr>
          <p:cNvPr id="98" name="TextBox 97">
            <a:extLst>
              <a:ext uri="{FF2B5EF4-FFF2-40B4-BE49-F238E27FC236}">
                <a16:creationId xmlns:a16="http://schemas.microsoft.com/office/drawing/2014/main" id="{547F1887-2B45-7AE4-5B65-17B25A4E15F0}"/>
              </a:ext>
              <a:ext uri="{C183D7F6-B498-43B3-948B-1728B52AA6E4}">
                <adec:decorative xmlns:adec="http://schemas.microsoft.com/office/drawing/2017/decorative" val="0"/>
              </a:ext>
            </a:extLst>
          </p:cNvPr>
          <p:cNvSpPr txBox="1"/>
          <p:nvPr/>
        </p:nvSpPr>
        <p:spPr>
          <a:xfrm>
            <a:off x="889192" y="5395738"/>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What questions can the group ask to generate more ideas or insights? Limit each to 30-60 characters</a:t>
            </a:r>
            <a:endParaRPr kumimoji="0" lang="en-IN" sz="1000" b="0" i="0" u="none" strike="noStrike" kern="1200" cap="none" spc="170" normalizeH="0" baseline="0" noProof="0">
              <a:ln>
                <a:noFill/>
              </a:ln>
              <a:solidFill>
                <a:prstClr val="black"/>
              </a:solidFill>
              <a:effectLst/>
              <a:uLnTx/>
              <a:uFillTx/>
              <a:latin typeface="Segoe UI"/>
              <a:ea typeface="+mn-ea"/>
              <a:cs typeface="+mn-cs"/>
            </a:endParaRPr>
          </a:p>
        </p:txBody>
      </p:sp>
      <p:grpSp>
        <p:nvGrpSpPr>
          <p:cNvPr id="34" name="Group 33" descr="Microsoft Teams logo">
            <a:extLst>
              <a:ext uri="{FF2B5EF4-FFF2-40B4-BE49-F238E27FC236}">
                <a16:creationId xmlns:a16="http://schemas.microsoft.com/office/drawing/2014/main" id="{7B2CCC72-B9F7-3D11-BA6C-42DE15B78A85}"/>
              </a:ext>
              <a:ext uri="{C183D7F6-B498-43B3-948B-1728B52AA6E4}">
                <adec:decorative xmlns:adec="http://schemas.microsoft.com/office/drawing/2017/decorative" val="0"/>
              </a:ext>
            </a:extLst>
          </p:cNvPr>
          <p:cNvGrpSpPr>
            <a:grpSpLocks/>
          </p:cNvGrpSpPr>
          <p:nvPr/>
        </p:nvGrpSpPr>
        <p:grpSpPr>
          <a:xfrm>
            <a:off x="787039" y="5947521"/>
            <a:ext cx="346134" cy="346134"/>
            <a:chOff x="4236994" y="8381781"/>
            <a:chExt cx="534543" cy="534543"/>
          </a:xfrm>
        </p:grpSpPr>
        <p:sp>
          <p:nvSpPr>
            <p:cNvPr id="35" name="Rounded Rectangle 46">
              <a:extLst>
                <a:ext uri="{FF2B5EF4-FFF2-40B4-BE49-F238E27FC236}">
                  <a16:creationId xmlns:a16="http://schemas.microsoft.com/office/drawing/2014/main" id="{3B21A4E7-9A26-755E-4A77-898F75BB2734}"/>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6" name="Picture 6" descr="Microsoft Teams Logo, symbol, meaning, history, PNG">
              <a:hlinkClick r:id="rId7"/>
              <a:extLst>
                <a:ext uri="{FF2B5EF4-FFF2-40B4-BE49-F238E27FC236}">
                  <a16:creationId xmlns:a16="http://schemas.microsoft.com/office/drawing/2014/main" id="{72D4A099-E518-2A10-E931-DB5A748DCD69}"/>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pic>
        <p:nvPicPr>
          <p:cNvPr id="136" name="Graphic 135" descr="Icon of three people">
            <a:extLst>
              <a:ext uri="{FF2B5EF4-FFF2-40B4-BE49-F238E27FC236}">
                <a16:creationId xmlns:a16="http://schemas.microsoft.com/office/drawing/2014/main" id="{3B5AC9F1-DE21-F581-0A75-C06D850FB724}"/>
              </a:ext>
            </a:extLst>
          </p:cNvPr>
          <p:cNvPicPr>
            <a:picLocks/>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592767" y="5076144"/>
            <a:ext cx="228600" cy="228600"/>
          </a:xfrm>
          <a:prstGeom prst="rect">
            <a:avLst/>
          </a:prstGeom>
        </p:spPr>
      </p:pic>
      <p:sp>
        <p:nvSpPr>
          <p:cNvPr id="103" name="TextBox 102">
            <a:extLst>
              <a:ext uri="{FF2B5EF4-FFF2-40B4-BE49-F238E27FC236}">
                <a16:creationId xmlns:a16="http://schemas.microsoft.com/office/drawing/2014/main" id="{0D344098-7DCF-C31D-48CE-5A0BC594C454}"/>
              </a:ext>
              <a:ext uri="{C183D7F6-B498-43B3-948B-1728B52AA6E4}">
                <adec:decorative xmlns:adec="http://schemas.microsoft.com/office/drawing/2017/decorative" val="0"/>
              </a:ext>
            </a:extLst>
          </p:cNvPr>
          <p:cNvSpPr txBox="1"/>
          <p:nvPr/>
        </p:nvSpPr>
        <p:spPr>
          <a:xfrm>
            <a:off x="3862960" y="5105806"/>
            <a:ext cx="1343316"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Summarize meetings</a:t>
            </a:r>
          </a:p>
        </p:txBody>
      </p:sp>
      <p:sp>
        <p:nvSpPr>
          <p:cNvPr id="104" name="TextBox 103">
            <a:extLst>
              <a:ext uri="{FF2B5EF4-FFF2-40B4-BE49-F238E27FC236}">
                <a16:creationId xmlns:a16="http://schemas.microsoft.com/office/drawing/2014/main" id="{7AAA3CD3-AAE1-157F-A7F7-6A91F9D89973}"/>
              </a:ext>
              <a:ext uri="{C183D7F6-B498-43B3-948B-1728B52AA6E4}">
                <adec:decorative xmlns:adec="http://schemas.microsoft.com/office/drawing/2017/decorative" val="0"/>
              </a:ext>
            </a:extLst>
          </p:cNvPr>
          <p:cNvSpPr txBox="1"/>
          <p:nvPr/>
        </p:nvSpPr>
        <p:spPr>
          <a:xfrm>
            <a:off x="3597835" y="5395738"/>
            <a:ext cx="2131994" cy="153888"/>
          </a:xfrm>
          <a:prstGeom prst="rect">
            <a:avLst/>
          </a:prstGeom>
          <a:noFill/>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Summarize what was discussed about</a:t>
            </a:r>
          </a:p>
        </p:txBody>
      </p:sp>
      <p:grpSp>
        <p:nvGrpSpPr>
          <p:cNvPr id="37" name="Group 36" descr="Microsoft Teams logo">
            <a:extLst>
              <a:ext uri="{FF2B5EF4-FFF2-40B4-BE49-F238E27FC236}">
                <a16:creationId xmlns:a16="http://schemas.microsoft.com/office/drawing/2014/main" id="{FEC94912-6E7F-4CE9-7771-2AD39A682FD8}"/>
              </a:ext>
              <a:ext uri="{C183D7F6-B498-43B3-948B-1728B52AA6E4}">
                <adec:decorative xmlns:adec="http://schemas.microsoft.com/office/drawing/2017/decorative" val="0"/>
              </a:ext>
            </a:extLst>
          </p:cNvPr>
          <p:cNvGrpSpPr>
            <a:grpSpLocks/>
          </p:cNvGrpSpPr>
          <p:nvPr/>
        </p:nvGrpSpPr>
        <p:grpSpPr>
          <a:xfrm>
            <a:off x="3495682" y="5947521"/>
            <a:ext cx="346134" cy="346134"/>
            <a:chOff x="4236994" y="8381781"/>
            <a:chExt cx="534543" cy="534543"/>
          </a:xfrm>
        </p:grpSpPr>
        <p:sp>
          <p:nvSpPr>
            <p:cNvPr id="38" name="Rounded Rectangle 46">
              <a:extLst>
                <a:ext uri="{FF2B5EF4-FFF2-40B4-BE49-F238E27FC236}">
                  <a16:creationId xmlns:a16="http://schemas.microsoft.com/office/drawing/2014/main" id="{568AADFD-4C84-D3EC-6DE7-2FBFD7ADC5A3}"/>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9" name="Picture 6" descr="Microsoft Teams Logo, symbol, meaning, history, PNG">
              <a:hlinkClick r:id="rId7"/>
              <a:extLst>
                <a:ext uri="{FF2B5EF4-FFF2-40B4-BE49-F238E27FC236}">
                  <a16:creationId xmlns:a16="http://schemas.microsoft.com/office/drawing/2014/main" id="{619D39DE-3B1F-EBAE-CA9E-9ABFE5CC2B4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40569436"/>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6">
            <a:extLst>
              <a:ext uri="{FF2B5EF4-FFF2-40B4-BE49-F238E27FC236}">
                <a16:creationId xmlns:a16="http://schemas.microsoft.com/office/drawing/2014/main" id="{564477E2-AACC-0DAD-712D-D58FBF32AC6F}"/>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TextBox 10">
            <a:extLst>
              <a:ext uri="{FF2B5EF4-FFF2-40B4-BE49-F238E27FC236}">
                <a16:creationId xmlns:a16="http://schemas.microsoft.com/office/drawing/2014/main" id="{BE47405C-0D28-1782-DDF9-A9B30148FCF5}"/>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a:xfrm>
            <a:off x="588263" y="457200"/>
            <a:ext cx="11018520" cy="861774"/>
          </a:xfrm>
        </p:spPr>
        <p:txBody>
          <a:bodyPr>
            <a:no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Microsoft Copilot</a:t>
            </a:r>
            <a:br>
              <a:rPr lang="en-US">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13" name="Group 12" descr="Microsoft 365 Chat logo">
            <a:extLst>
              <a:ext uri="{FF2B5EF4-FFF2-40B4-BE49-F238E27FC236}">
                <a16:creationId xmlns:a16="http://schemas.microsoft.com/office/drawing/2014/main" id="{D3B3A73C-0D94-7936-CAAD-10E78E9604D3}"/>
              </a:ext>
              <a:ext uri="{C183D7F6-B498-43B3-948B-1728B52AA6E4}">
                <adec:decorative xmlns:adec="http://schemas.microsoft.com/office/drawing/2017/decorative" val="0"/>
              </a:ext>
            </a:extLst>
          </p:cNvPr>
          <p:cNvGrpSpPr/>
          <p:nvPr/>
        </p:nvGrpSpPr>
        <p:grpSpPr>
          <a:xfrm>
            <a:off x="8336011" y="457200"/>
            <a:ext cx="534543" cy="534543"/>
            <a:chOff x="2642085" y="8381781"/>
            <a:chExt cx="534543" cy="534543"/>
          </a:xfrm>
        </p:grpSpPr>
        <p:sp>
          <p:nvSpPr>
            <p:cNvPr id="14" name="Rounded Rectangle 46">
              <a:extLst>
                <a:ext uri="{FF2B5EF4-FFF2-40B4-BE49-F238E27FC236}">
                  <a16:creationId xmlns:a16="http://schemas.microsoft.com/office/drawing/2014/main" id="{9AF64ABF-A78A-4E71-3C82-DBBB7A992634}"/>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2" descr="Zip Co logo SVG free download, id: 101874 - Brandlogos.net">
              <a:hlinkClick r:id="rId3"/>
              <a:extLst>
                <a:ext uri="{FF2B5EF4-FFF2-40B4-BE49-F238E27FC236}">
                  <a16:creationId xmlns:a16="http://schemas.microsoft.com/office/drawing/2014/main" id="{AFE765C4-8D22-6F0C-9B08-6A8A846C059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Microsoft Copilot logo">
            <a:extLst>
              <a:ext uri="{FF2B5EF4-FFF2-40B4-BE49-F238E27FC236}">
                <a16:creationId xmlns:a16="http://schemas.microsoft.com/office/drawing/2014/main" id="{E6701FE3-409A-3EF7-D0E6-AE33E0E0BD6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0B71111-1115-F2C7-1C56-8F858B42CD34}"/>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Your AI assistant for search and summarization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Search for important information from across the company</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Catch up on or summarize content from a specific source or channel like a person, all Teams chat, or a meeting</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Get updates on a project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Reference up to three items from files, meetings, people, and emails.</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questions about Microsoft Graph content</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Reference up to three items</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Reference Word, PowerPoint, Excel, PDF files</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Reference meetings, people, and emails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Ask general questions to Copilot</a:t>
            </a:r>
          </a:p>
        </p:txBody>
      </p:sp>
      <p:pic>
        <p:nvPicPr>
          <p:cNvPr id="4" name="Picture 3" descr="Screenshot of Microsoft 365 Copilot Chat">
            <a:extLst>
              <a:ext uri="{FF2B5EF4-FFF2-40B4-BE49-F238E27FC236}">
                <a16:creationId xmlns:a16="http://schemas.microsoft.com/office/drawing/2014/main" id="{D01BB0FA-0508-59D6-8480-854C187AE4AC}"/>
              </a:ext>
            </a:extLst>
          </p:cNvPr>
          <p:cNvPicPr>
            <a:picLocks noChangeAspect="1"/>
          </p:cNvPicPr>
          <p:nvPr/>
        </p:nvPicPr>
        <p:blipFill>
          <a:blip r:embed="rId6"/>
          <a:stretch>
            <a:fillRect/>
          </a:stretch>
        </p:blipFill>
        <p:spPr>
          <a:xfrm>
            <a:off x="5062855" y="1744032"/>
            <a:ext cx="4702645" cy="4558344"/>
          </a:xfrm>
          <a:prstGeom prst="roundRect">
            <a:avLst>
              <a:gd name="adj" fmla="val 2832"/>
            </a:avLst>
          </a:prstGeom>
          <a:ln w="6350">
            <a:solidFill>
              <a:schemeClr val="bg1">
                <a:lumMod val="75000"/>
              </a:schemeClr>
            </a:solidFill>
          </a:ln>
        </p:spPr>
      </p:pic>
      <p:sp>
        <p:nvSpPr>
          <p:cNvPr id="7" name="Rectangle: Rounded Corners 6" descr="Emphasis on View Prompts at the bottom right of the screenshot">
            <a:extLst>
              <a:ext uri="{FF2B5EF4-FFF2-40B4-BE49-F238E27FC236}">
                <a16:creationId xmlns:a16="http://schemas.microsoft.com/office/drawing/2014/main" id="{1D172541-A969-53D0-EB23-745B437E284A}"/>
              </a:ext>
              <a:ext uri="{C183D7F6-B498-43B3-948B-1728B52AA6E4}">
                <adec:decorative xmlns:adec="http://schemas.microsoft.com/office/drawing/2017/decorative" val="0"/>
              </a:ext>
            </a:extLst>
          </p:cNvPr>
          <p:cNvSpPr/>
          <p:nvPr/>
        </p:nvSpPr>
        <p:spPr bwMode="auto">
          <a:xfrm>
            <a:off x="8728546" y="5701419"/>
            <a:ext cx="961115" cy="296762"/>
          </a:xfrm>
          <a:prstGeom prst="round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2" name="TextBox 11">
            <a:extLst>
              <a:ext uri="{FF2B5EF4-FFF2-40B4-BE49-F238E27FC236}">
                <a16:creationId xmlns:a16="http://schemas.microsoft.com/office/drawing/2014/main" id="{A0FE2C86-765B-5C51-6972-82786DB52ABE}"/>
              </a:ext>
            </a:extLst>
          </p:cNvPr>
          <p:cNvSpPr txBox="1"/>
          <p:nvPr/>
        </p:nvSpPr>
        <p:spPr>
          <a:xfrm>
            <a:off x="9852832" y="5191761"/>
            <a:ext cx="1518255" cy="1110616"/>
          </a:xfrm>
          <a:prstGeom prst="roundRect">
            <a:avLst>
              <a:gd name="adj" fmla="val 6638"/>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r>
              <a:rPr kumimoji="0" lang="en-US" sz="1200" b="1" i="0" u="none" strike="noStrike" kern="1200" cap="none" spc="0" normalizeH="0" baseline="0" noProof="0">
                <a:ln>
                  <a:noFill/>
                </a:ln>
                <a:solidFill>
                  <a:prstClr val="black"/>
                </a:solidFill>
                <a:effectLst/>
                <a:uLnTx/>
                <a:uFillTx/>
                <a:latin typeface="Segoe UI Semibold"/>
                <a:ea typeface="+mn-ea"/>
                <a:cs typeface="Segoe UI"/>
              </a:rPr>
              <a:t>View Prompts</a:t>
            </a:r>
            <a:r>
              <a:rPr kumimoji="0" lang="en-US" sz="1200" b="0" i="0" u="none" strike="noStrike" kern="1200" cap="none" spc="0" normalizeH="0" baseline="0" noProof="0">
                <a:ln>
                  <a:noFill/>
                </a:ln>
                <a:solidFill>
                  <a:prstClr val="black"/>
                </a:solidFill>
                <a:effectLst/>
                <a:uLnTx/>
                <a:uFillTx/>
                <a:latin typeface="Segoe UI"/>
                <a:ea typeface="+mn-ea"/>
                <a:cs typeface="Segoe UI"/>
              </a:rPr>
              <a:t> to open Copilot LAB and see more suggestions</a:t>
            </a:r>
          </a:p>
        </p:txBody>
      </p:sp>
    </p:spTree>
    <p:extLst>
      <p:ext uri="{BB962C8B-B14F-4D97-AF65-F5344CB8AC3E}">
        <p14:creationId xmlns:p14="http://schemas.microsoft.com/office/powerpoint/2010/main" val="4222063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6">
            <a:extLst>
              <a:ext uri="{FF2B5EF4-FFF2-40B4-BE49-F238E27FC236}">
                <a16:creationId xmlns:a16="http://schemas.microsoft.com/office/drawing/2014/main" id="{2B9B1440-D807-9CFC-73C0-CC2FFA8CCDB0}"/>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Rectangle: Rounded Corners 6">
            <a:extLst>
              <a:ext uri="{FF2B5EF4-FFF2-40B4-BE49-F238E27FC236}">
                <a16:creationId xmlns:a16="http://schemas.microsoft.com/office/drawing/2014/main" id="{AB8D6BDA-A34B-D2E3-5BB6-97229531B4DA}"/>
              </a:ext>
              <a:ext uri="{C183D7F6-B498-43B3-948B-1728B52AA6E4}">
                <adec:decorative xmlns:adec="http://schemas.microsoft.com/office/drawing/2017/decorative" val="1"/>
              </a:ext>
            </a:extLst>
          </p:cNvPr>
          <p:cNvSpPr/>
          <p:nvPr/>
        </p:nvSpPr>
        <p:spPr bwMode="auto">
          <a:xfrm>
            <a:off x="749504"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 name="Rectangle: Rounded Corners 6">
            <a:extLst>
              <a:ext uri="{FF2B5EF4-FFF2-40B4-BE49-F238E27FC236}">
                <a16:creationId xmlns:a16="http://schemas.microsoft.com/office/drawing/2014/main" id="{02283DC5-A32C-F955-4271-2C5636AFDC00}"/>
              </a:ext>
              <a:ext uri="{C183D7F6-B498-43B3-948B-1728B52AA6E4}">
                <adec:decorative xmlns:adec="http://schemas.microsoft.com/office/drawing/2017/decorative" val="1"/>
              </a:ext>
            </a:extLst>
          </p:cNvPr>
          <p:cNvSpPr/>
          <p:nvPr/>
        </p:nvSpPr>
        <p:spPr bwMode="auto">
          <a:xfrm>
            <a:off x="3458147"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7" name="Rectangle: Rounded Corners 6">
            <a:extLst>
              <a:ext uri="{FF2B5EF4-FFF2-40B4-BE49-F238E27FC236}">
                <a16:creationId xmlns:a16="http://schemas.microsoft.com/office/drawing/2014/main" id="{67204323-A2C7-83D2-E738-2B54B25D1631}"/>
              </a:ext>
              <a:ext uri="{C183D7F6-B498-43B3-948B-1728B52AA6E4}">
                <adec:decorative xmlns:adec="http://schemas.microsoft.com/office/drawing/2017/decorative" val="1"/>
              </a:ext>
            </a:extLst>
          </p:cNvPr>
          <p:cNvSpPr/>
          <p:nvPr/>
        </p:nvSpPr>
        <p:spPr bwMode="auto">
          <a:xfrm>
            <a:off x="6166790"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 name="Rectangle: Rounded Corners 6">
            <a:extLst>
              <a:ext uri="{FF2B5EF4-FFF2-40B4-BE49-F238E27FC236}">
                <a16:creationId xmlns:a16="http://schemas.microsoft.com/office/drawing/2014/main" id="{DB0D3F69-97FB-AAC4-5508-D7C223D39447}"/>
              </a:ext>
              <a:ext uri="{C183D7F6-B498-43B3-948B-1728B52AA6E4}">
                <adec:decorative xmlns:adec="http://schemas.microsoft.com/office/drawing/2017/decorative" val="1"/>
              </a:ext>
            </a:extLst>
          </p:cNvPr>
          <p:cNvSpPr/>
          <p:nvPr/>
        </p:nvSpPr>
        <p:spPr bwMode="auto">
          <a:xfrm>
            <a:off x="8875433" y="1696991"/>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3" name="Rectangle: Rounded Corners 6">
            <a:extLst>
              <a:ext uri="{FF2B5EF4-FFF2-40B4-BE49-F238E27FC236}">
                <a16:creationId xmlns:a16="http://schemas.microsoft.com/office/drawing/2014/main" id="{CC744258-448B-1FBC-1CA4-89EF27B54C6A}"/>
              </a:ext>
              <a:ext uri="{C183D7F6-B498-43B3-948B-1728B52AA6E4}">
                <adec:decorative xmlns:adec="http://schemas.microsoft.com/office/drawing/2017/decorative" val="1"/>
              </a:ext>
            </a:extLst>
          </p:cNvPr>
          <p:cNvSpPr/>
          <p:nvPr/>
        </p:nvSpPr>
        <p:spPr bwMode="auto">
          <a:xfrm>
            <a:off x="749504"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4" name="Rectangle: Rounded Corners 6">
            <a:extLst>
              <a:ext uri="{FF2B5EF4-FFF2-40B4-BE49-F238E27FC236}">
                <a16:creationId xmlns:a16="http://schemas.microsoft.com/office/drawing/2014/main" id="{377C3345-7353-EBBC-43C2-C3739DF5EF82}"/>
              </a:ext>
              <a:ext uri="{C183D7F6-B498-43B3-948B-1728B52AA6E4}">
                <adec:decorative xmlns:adec="http://schemas.microsoft.com/office/drawing/2017/decorative" val="1"/>
              </a:ext>
            </a:extLst>
          </p:cNvPr>
          <p:cNvSpPr/>
          <p:nvPr/>
        </p:nvSpPr>
        <p:spPr bwMode="auto">
          <a:xfrm>
            <a:off x="3458147"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5" name="Rectangle: Rounded Corners 6">
            <a:extLst>
              <a:ext uri="{FF2B5EF4-FFF2-40B4-BE49-F238E27FC236}">
                <a16:creationId xmlns:a16="http://schemas.microsoft.com/office/drawing/2014/main" id="{9BD6194C-44B9-E2BE-3038-7B2058445DA0}"/>
              </a:ext>
              <a:ext uri="{C183D7F6-B498-43B3-948B-1728B52AA6E4}">
                <adec:decorative xmlns:adec="http://schemas.microsoft.com/office/drawing/2017/decorative" val="1"/>
              </a:ext>
            </a:extLst>
          </p:cNvPr>
          <p:cNvSpPr/>
          <p:nvPr/>
        </p:nvSpPr>
        <p:spPr bwMode="auto">
          <a:xfrm>
            <a:off x="6166790"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6" name="Rectangle: Rounded Corners 6">
            <a:extLst>
              <a:ext uri="{FF2B5EF4-FFF2-40B4-BE49-F238E27FC236}">
                <a16:creationId xmlns:a16="http://schemas.microsoft.com/office/drawing/2014/main" id="{EE3338B8-EEF6-4364-5599-66352C07FFF8}"/>
              </a:ext>
              <a:ext uri="{C183D7F6-B498-43B3-948B-1728B52AA6E4}">
                <adec:decorative xmlns:adec="http://schemas.microsoft.com/office/drawing/2017/decorative" val="1"/>
              </a:ext>
            </a:extLst>
          </p:cNvPr>
          <p:cNvSpPr/>
          <p:nvPr/>
        </p:nvSpPr>
        <p:spPr bwMode="auto">
          <a:xfrm>
            <a:off x="8875433" y="3309098"/>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8" name="Rectangle: Rounded Corners 6">
            <a:extLst>
              <a:ext uri="{FF2B5EF4-FFF2-40B4-BE49-F238E27FC236}">
                <a16:creationId xmlns:a16="http://schemas.microsoft.com/office/drawing/2014/main" id="{7B415C8A-3E31-E086-B52D-76C7C2EA92FC}"/>
              </a:ext>
              <a:ext uri="{C183D7F6-B498-43B3-948B-1728B52AA6E4}">
                <adec:decorative xmlns:adec="http://schemas.microsoft.com/office/drawing/2017/decorative" val="1"/>
              </a:ext>
            </a:extLst>
          </p:cNvPr>
          <p:cNvSpPr/>
          <p:nvPr/>
        </p:nvSpPr>
        <p:spPr bwMode="auto">
          <a:xfrm>
            <a:off x="749504"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9" name="Rectangle: Rounded Corners 6">
            <a:extLst>
              <a:ext uri="{FF2B5EF4-FFF2-40B4-BE49-F238E27FC236}">
                <a16:creationId xmlns:a16="http://schemas.microsoft.com/office/drawing/2014/main" id="{35DCA0E5-C282-A939-2F2E-7B046354F434}"/>
              </a:ext>
              <a:ext uri="{C183D7F6-B498-43B3-948B-1728B52AA6E4}">
                <adec:decorative xmlns:adec="http://schemas.microsoft.com/office/drawing/2017/decorative" val="1"/>
              </a:ext>
            </a:extLst>
          </p:cNvPr>
          <p:cNvSpPr/>
          <p:nvPr/>
        </p:nvSpPr>
        <p:spPr bwMode="auto">
          <a:xfrm>
            <a:off x="3458147"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0" name="Rectangle: Rounded Corners 6">
            <a:extLst>
              <a:ext uri="{FF2B5EF4-FFF2-40B4-BE49-F238E27FC236}">
                <a16:creationId xmlns:a16="http://schemas.microsoft.com/office/drawing/2014/main" id="{1E223C4E-351F-660E-6E56-D1E72F9F03D9}"/>
              </a:ext>
              <a:ext uri="{C183D7F6-B498-43B3-948B-1728B52AA6E4}">
                <adec:decorative xmlns:adec="http://schemas.microsoft.com/office/drawing/2017/decorative" val="1"/>
              </a:ext>
            </a:extLst>
          </p:cNvPr>
          <p:cNvSpPr/>
          <p:nvPr/>
        </p:nvSpPr>
        <p:spPr bwMode="auto">
          <a:xfrm>
            <a:off x="6166790"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1" name="Rectangle: Rounded Corners 6">
            <a:extLst>
              <a:ext uri="{FF2B5EF4-FFF2-40B4-BE49-F238E27FC236}">
                <a16:creationId xmlns:a16="http://schemas.microsoft.com/office/drawing/2014/main" id="{A6458886-3371-9EAB-3176-6CD330E000C1}"/>
              </a:ext>
              <a:ext uri="{C183D7F6-B498-43B3-948B-1728B52AA6E4}">
                <adec:decorative xmlns:adec="http://schemas.microsoft.com/office/drawing/2017/decorative" val="1"/>
              </a:ext>
            </a:extLst>
          </p:cNvPr>
          <p:cNvSpPr/>
          <p:nvPr/>
        </p:nvSpPr>
        <p:spPr bwMode="auto">
          <a:xfrm>
            <a:off x="8875433" y="4921204"/>
            <a:ext cx="2569221" cy="1448038"/>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1000F009-3720-0458-A6D6-A3EC8240D0B5}"/>
              </a:ext>
              <a:ext uri="{C183D7F6-B498-43B3-948B-1728B52AA6E4}">
                <adec:decorative xmlns:adec="http://schemas.microsoft.com/office/drawing/2017/decorative" val="0"/>
              </a:ext>
            </a:extLst>
          </p:cNvPr>
          <p:cNvSpPr>
            <a:spLocks noGrp="1"/>
          </p:cNvSpPr>
          <p:nvPr>
            <p:ph type="title"/>
          </p:nvPr>
        </p:nvSpPr>
        <p:spPr/>
        <p:txBody>
          <a:bodyPr/>
          <a:lstStyle/>
          <a:p>
            <a:r>
              <a:rPr lang="en-US">
                <a:gradFill flip="none" rotWithShape="1">
                  <a:gsLst>
                    <a:gs pos="50000">
                      <a:srgbClr val="8661C5"/>
                    </a:gs>
                    <a:gs pos="0">
                      <a:srgbClr val="3E76D4"/>
                    </a:gs>
                    <a:gs pos="100000">
                      <a:srgbClr val="C73ECC"/>
                    </a:gs>
                  </a:gsLst>
                  <a:lin ang="2700000" scaled="1"/>
                  <a:tileRect/>
                </a:gradFill>
                <a:cs typeface="+mn-cs"/>
              </a:rPr>
              <a:t>Find more Microsoft Copilot prompts in </a:t>
            </a:r>
            <a:r>
              <a:rPr lang="en-US">
                <a:solidFill>
                  <a:srgbClr val="0070C0"/>
                </a:solidFill>
                <a:hlinkClick r:id="rId3">
                  <a:extLst>
                    <a:ext uri="{A12FA001-AC4F-418D-AE19-62706E023703}">
                      <ahyp:hlinkClr xmlns:ahyp="http://schemas.microsoft.com/office/drawing/2018/hyperlinkcolor" val="tx"/>
                    </a:ext>
                  </a:extLst>
                </a:hlinkClick>
              </a:rPr>
              <a:t>Copilot Lab</a:t>
            </a:r>
            <a:endParaRPr lang="en-US">
              <a:solidFill>
                <a:srgbClr val="0070C0"/>
              </a:solidFill>
            </a:endParaRPr>
          </a:p>
        </p:txBody>
      </p:sp>
      <p:pic>
        <p:nvPicPr>
          <p:cNvPr id="3" name="Picture 2" descr="Microsoft Copilot logo">
            <a:extLst>
              <a:ext uri="{FF2B5EF4-FFF2-40B4-BE49-F238E27FC236}">
                <a16:creationId xmlns:a16="http://schemas.microsoft.com/office/drawing/2014/main" id="{00BFC8B7-D52F-0E7F-A1DC-B40EB0615D07}"/>
              </a:ext>
              <a:ext uri="{C183D7F6-B498-43B3-948B-1728B52AA6E4}">
                <adec:decorative xmlns:adec="http://schemas.microsoft.com/office/drawing/2017/decorative" val="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9" name="Graphic 18" descr="Icon of a list">
            <a:extLst>
              <a:ext uri="{FF2B5EF4-FFF2-40B4-BE49-F238E27FC236}">
                <a16:creationId xmlns:a16="http://schemas.microsoft.com/office/drawing/2014/main" id="{EAF396CF-6D88-249B-5D16-B6D8E060FA97}"/>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123" y="1851930"/>
            <a:ext cx="228600" cy="228600"/>
          </a:xfrm>
          <a:prstGeom prst="rect">
            <a:avLst/>
          </a:prstGeom>
        </p:spPr>
      </p:pic>
      <p:sp>
        <p:nvSpPr>
          <p:cNvPr id="82" name="TextBox 81">
            <a:extLst>
              <a:ext uri="{FF2B5EF4-FFF2-40B4-BE49-F238E27FC236}">
                <a16:creationId xmlns:a16="http://schemas.microsoft.com/office/drawing/2014/main" id="{E2850969-B947-A040-D21F-02409E722420}"/>
              </a:ext>
              <a:ext uri="{C183D7F6-B498-43B3-948B-1728B52AA6E4}">
                <adec:decorative xmlns:adec="http://schemas.microsoft.com/office/drawing/2017/decorative" val="0"/>
              </a:ext>
            </a:extLst>
          </p:cNvPr>
          <p:cNvSpPr txBox="1"/>
          <p:nvPr/>
        </p:nvSpPr>
        <p:spPr>
          <a:xfrm>
            <a:off x="1154317"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What's new?</a:t>
            </a:r>
          </a:p>
        </p:txBody>
      </p:sp>
      <p:sp>
        <p:nvSpPr>
          <p:cNvPr id="95" name="TextBox 94">
            <a:extLst>
              <a:ext uri="{FF2B5EF4-FFF2-40B4-BE49-F238E27FC236}">
                <a16:creationId xmlns:a16="http://schemas.microsoft.com/office/drawing/2014/main" id="{37BF7676-038B-8C23-4260-E7AFE3F0B6A1}"/>
              </a:ext>
              <a:ext uri="{C183D7F6-B498-43B3-948B-1728B52AA6E4}">
                <adec:decorative xmlns:adec="http://schemas.microsoft.com/office/drawing/2017/decorative" val="0"/>
              </a:ext>
            </a:extLst>
          </p:cNvPr>
          <p:cNvSpPr txBox="1"/>
          <p:nvPr/>
        </p:nvSpPr>
        <p:spPr>
          <a:xfrm>
            <a:off x="889192" y="2171524"/>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What’s the latest from </a:t>
            </a:r>
            <a:r>
              <a:rPr kumimoji="0" lang="en-IN" sz="1000" b="0" i="0" u="none" strike="noStrike" kern="1200" cap="none" spc="170" normalizeH="0" baseline="0" noProof="0">
                <a:ln>
                  <a:noFill/>
                </a:ln>
                <a:solidFill>
                  <a:prstClr val="black"/>
                </a:solidFill>
                <a:effectLst/>
                <a:uLnTx/>
                <a:uFillTx/>
                <a:latin typeface="Segoe UI"/>
                <a:ea typeface="+mn-ea"/>
                <a:cs typeface="+mn-cs"/>
              </a:rPr>
              <a:t>person</a:t>
            </a:r>
            <a:r>
              <a:rPr kumimoji="0" lang="en-IN" sz="1000" b="0" i="0" u="none" strike="noStrike" kern="1200" cap="none" spc="0" normalizeH="0" baseline="0" noProof="0">
                <a:ln>
                  <a:noFill/>
                </a:ln>
                <a:solidFill>
                  <a:prstClr val="black"/>
                </a:solidFill>
                <a:effectLst/>
                <a:uLnTx/>
                <a:uFillTx/>
                <a:latin typeface="Segoe UI"/>
                <a:ea typeface="+mn-ea"/>
                <a:cs typeface="+mn-cs"/>
              </a:rPr>
              <a:t> ,</a:t>
            </a:r>
            <a:br>
              <a:rPr kumimoji="0" lang="en-IN" sz="1000" b="0" i="0" u="none" strike="noStrike" kern="1200" cap="none" spc="0" normalizeH="0" baseline="0" noProof="0">
                <a:ln>
                  <a:noFill/>
                </a:ln>
                <a:solidFill>
                  <a:prstClr val="black"/>
                </a:solidFill>
                <a:effectLst/>
                <a:uLnTx/>
                <a:uFillTx/>
                <a:latin typeface="Segoe UI"/>
                <a:ea typeface="+mn-ea"/>
                <a:cs typeface="+mn-cs"/>
              </a:rPr>
            </a:br>
            <a:r>
              <a:rPr kumimoji="0" lang="en-IN" sz="1000" b="0" i="0" u="none" strike="noStrike" kern="1200" cap="none" spc="0" normalizeH="0" baseline="0" noProof="0">
                <a:ln>
                  <a:noFill/>
                </a:ln>
                <a:solidFill>
                  <a:prstClr val="black"/>
                </a:solidFill>
                <a:effectLst/>
                <a:uLnTx/>
                <a:uFillTx/>
                <a:latin typeface="Segoe UI"/>
                <a:ea typeface="+mn-ea"/>
                <a:cs typeface="+mn-cs"/>
              </a:rPr>
              <a:t>organized by emails, chats, and files?</a:t>
            </a:r>
          </a:p>
        </p:txBody>
      </p:sp>
      <p:grpSp>
        <p:nvGrpSpPr>
          <p:cNvPr id="5" name="Group 4" descr="Microsoft Copilot logo">
            <a:extLst>
              <a:ext uri="{FF2B5EF4-FFF2-40B4-BE49-F238E27FC236}">
                <a16:creationId xmlns:a16="http://schemas.microsoft.com/office/drawing/2014/main" id="{D0B3EC6C-6B9E-7039-0126-2FF630D2C48B}"/>
              </a:ext>
              <a:ext uri="{C183D7F6-B498-43B3-948B-1728B52AA6E4}">
                <adec:decorative xmlns:adec="http://schemas.microsoft.com/office/drawing/2017/decorative" val="0"/>
              </a:ext>
            </a:extLst>
          </p:cNvPr>
          <p:cNvGrpSpPr/>
          <p:nvPr/>
        </p:nvGrpSpPr>
        <p:grpSpPr>
          <a:xfrm>
            <a:off x="787029" y="2723308"/>
            <a:ext cx="346134" cy="346134"/>
            <a:chOff x="2642085" y="8381781"/>
            <a:chExt cx="534543" cy="534543"/>
          </a:xfrm>
        </p:grpSpPr>
        <p:sp>
          <p:nvSpPr>
            <p:cNvPr id="10" name="Rounded Rectangle 46">
              <a:extLst>
                <a:ext uri="{FF2B5EF4-FFF2-40B4-BE49-F238E27FC236}">
                  <a16:creationId xmlns:a16="http://schemas.microsoft.com/office/drawing/2014/main" id="{87289684-F0A2-834B-3EC8-581FAEC6DF21}"/>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2" descr="Zip Co logo SVG free download, id: 101874 - Brandlogos.net">
              <a:hlinkClick r:id="rId7"/>
              <a:extLst>
                <a:ext uri="{FF2B5EF4-FFF2-40B4-BE49-F238E27FC236}">
                  <a16:creationId xmlns:a16="http://schemas.microsoft.com/office/drawing/2014/main" id="{6584A1A0-24A2-7575-AAC5-E5BD88F4A35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Graphic 19" descr="Icon of a list">
            <a:extLst>
              <a:ext uri="{FF2B5EF4-FFF2-40B4-BE49-F238E27FC236}">
                <a16:creationId xmlns:a16="http://schemas.microsoft.com/office/drawing/2014/main" id="{28EB5A52-9FAB-7567-13B6-E639A4B8821E}"/>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2766" y="1851930"/>
            <a:ext cx="228600" cy="228600"/>
          </a:xfrm>
          <a:prstGeom prst="rect">
            <a:avLst/>
          </a:prstGeom>
        </p:spPr>
      </p:pic>
      <p:sp>
        <p:nvSpPr>
          <p:cNvPr id="83" name="TextBox 82">
            <a:extLst>
              <a:ext uri="{FF2B5EF4-FFF2-40B4-BE49-F238E27FC236}">
                <a16:creationId xmlns:a16="http://schemas.microsoft.com/office/drawing/2014/main" id="{CA21DFF9-5AC2-478F-60D2-5381029DECAE}"/>
              </a:ext>
              <a:ext uri="{C183D7F6-B498-43B3-948B-1728B52AA6E4}">
                <adec:decorative xmlns:adec="http://schemas.microsoft.com/office/drawing/2017/decorative" val="0"/>
              </a:ext>
            </a:extLst>
          </p:cNvPr>
          <p:cNvSpPr txBox="1"/>
          <p:nvPr/>
        </p:nvSpPr>
        <p:spPr>
          <a:xfrm>
            <a:off x="3862960"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Get key info</a:t>
            </a:r>
          </a:p>
        </p:txBody>
      </p:sp>
      <p:sp>
        <p:nvSpPr>
          <p:cNvPr id="96" name="TextBox 95">
            <a:extLst>
              <a:ext uri="{FF2B5EF4-FFF2-40B4-BE49-F238E27FC236}">
                <a16:creationId xmlns:a16="http://schemas.microsoft.com/office/drawing/2014/main" id="{DBA6990E-BDB6-3029-F43A-EBF01F74FE55}"/>
              </a:ext>
              <a:ext uri="{C183D7F6-B498-43B3-948B-1728B52AA6E4}">
                <adec:decorative xmlns:adec="http://schemas.microsoft.com/office/drawing/2017/decorative" val="0"/>
              </a:ext>
            </a:extLst>
          </p:cNvPr>
          <p:cNvSpPr txBox="1"/>
          <p:nvPr/>
        </p:nvSpPr>
        <p:spPr>
          <a:xfrm>
            <a:off x="3597835" y="2171524"/>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List key points from </a:t>
            </a:r>
            <a:r>
              <a:rPr kumimoji="0" lang="en-IN" sz="1000" b="0" i="0" u="none" strike="noStrike" kern="1200" cap="none" spc="170" normalizeH="0" baseline="0" noProof="0">
                <a:ln>
                  <a:noFill/>
                </a:ln>
                <a:solidFill>
                  <a:prstClr val="black"/>
                </a:solidFill>
                <a:effectLst/>
                <a:uLnTx/>
                <a:uFillTx/>
                <a:latin typeface="Segoe UI"/>
                <a:ea typeface="+mn-ea"/>
                <a:cs typeface="+mn-cs"/>
              </a:rPr>
              <a:t>file</a:t>
            </a:r>
          </a:p>
        </p:txBody>
      </p:sp>
      <p:grpSp>
        <p:nvGrpSpPr>
          <p:cNvPr id="45" name="Group 44" descr="Microsoft Copilot logo">
            <a:extLst>
              <a:ext uri="{FF2B5EF4-FFF2-40B4-BE49-F238E27FC236}">
                <a16:creationId xmlns:a16="http://schemas.microsoft.com/office/drawing/2014/main" id="{FD5CB21E-1C0B-237A-6975-FD1E62952EA2}"/>
              </a:ext>
              <a:ext uri="{C183D7F6-B498-43B3-948B-1728B52AA6E4}">
                <adec:decorative xmlns:adec="http://schemas.microsoft.com/office/drawing/2017/decorative" val="0"/>
              </a:ext>
            </a:extLst>
          </p:cNvPr>
          <p:cNvGrpSpPr/>
          <p:nvPr/>
        </p:nvGrpSpPr>
        <p:grpSpPr>
          <a:xfrm>
            <a:off x="3495672" y="2723308"/>
            <a:ext cx="346134" cy="346134"/>
            <a:chOff x="2642085" y="8381781"/>
            <a:chExt cx="534543" cy="534543"/>
          </a:xfrm>
        </p:grpSpPr>
        <p:sp>
          <p:nvSpPr>
            <p:cNvPr id="46" name="Rounded Rectangle 46">
              <a:extLst>
                <a:ext uri="{FF2B5EF4-FFF2-40B4-BE49-F238E27FC236}">
                  <a16:creationId xmlns:a16="http://schemas.microsoft.com/office/drawing/2014/main" id="{AD35305E-1E12-0C96-C3DA-89851AA7A332}"/>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7" name="Picture 2" descr="Zip Co logo SVG free download, id: 101874 - Brandlogos.net">
              <a:hlinkClick r:id="rId7"/>
              <a:extLst>
                <a:ext uri="{FF2B5EF4-FFF2-40B4-BE49-F238E27FC236}">
                  <a16:creationId xmlns:a16="http://schemas.microsoft.com/office/drawing/2014/main" id="{4DA004FD-3DE6-C1CB-9BC5-93356FEB4A9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Graphic 7" descr="Icon of a list">
            <a:extLst>
              <a:ext uri="{FF2B5EF4-FFF2-40B4-BE49-F238E27FC236}">
                <a16:creationId xmlns:a16="http://schemas.microsoft.com/office/drawing/2014/main" id="{D1ED72C9-67A1-5908-103D-724209661F96}"/>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1409" y="1851930"/>
            <a:ext cx="228600" cy="228600"/>
          </a:xfrm>
          <a:prstGeom prst="rect">
            <a:avLst/>
          </a:prstGeom>
        </p:spPr>
      </p:pic>
      <p:sp>
        <p:nvSpPr>
          <p:cNvPr id="84" name="TextBox 83">
            <a:extLst>
              <a:ext uri="{FF2B5EF4-FFF2-40B4-BE49-F238E27FC236}">
                <a16:creationId xmlns:a16="http://schemas.microsoft.com/office/drawing/2014/main" id="{5CC1F45B-BEA1-556B-BCBD-09F8A7780008}"/>
              </a:ext>
              <a:ext uri="{C183D7F6-B498-43B3-948B-1728B52AA6E4}">
                <adec:decorative xmlns:adec="http://schemas.microsoft.com/office/drawing/2017/decorative" val="0"/>
              </a:ext>
            </a:extLst>
          </p:cNvPr>
          <p:cNvSpPr txBox="1"/>
          <p:nvPr/>
        </p:nvSpPr>
        <p:spPr>
          <a:xfrm>
            <a:off x="6571603"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Catch up on meetings</a:t>
            </a:r>
          </a:p>
        </p:txBody>
      </p:sp>
      <p:sp>
        <p:nvSpPr>
          <p:cNvPr id="97" name="TextBox 96">
            <a:extLst>
              <a:ext uri="{FF2B5EF4-FFF2-40B4-BE49-F238E27FC236}">
                <a16:creationId xmlns:a16="http://schemas.microsoft.com/office/drawing/2014/main" id="{CB2FDC36-96F2-25F8-7C6F-75881250E9F2}"/>
              </a:ext>
              <a:ext uri="{C183D7F6-B498-43B3-948B-1728B52AA6E4}">
                <adec:decorative xmlns:adec="http://schemas.microsoft.com/office/drawing/2017/decorative" val="0"/>
              </a:ext>
            </a:extLst>
          </p:cNvPr>
          <p:cNvSpPr txBox="1"/>
          <p:nvPr/>
        </p:nvSpPr>
        <p:spPr>
          <a:xfrm>
            <a:off x="6306478" y="2171524"/>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Recap </a:t>
            </a:r>
            <a:r>
              <a:rPr kumimoji="0" lang="en-IN" sz="1000" b="0" i="0" u="none" strike="noStrike" kern="1200" cap="none" spc="170" normalizeH="0" baseline="0" noProof="0">
                <a:ln>
                  <a:noFill/>
                </a:ln>
                <a:solidFill>
                  <a:prstClr val="black"/>
                </a:solidFill>
                <a:effectLst/>
                <a:uLnTx/>
                <a:uFillTx/>
                <a:latin typeface="Segoe UI"/>
                <a:ea typeface="+mn-ea"/>
                <a:cs typeface="+mn-cs"/>
              </a:rPr>
              <a:t>meeting</a:t>
            </a:r>
            <a:r>
              <a:rPr kumimoji="0" lang="en-IN" sz="1000" b="0" i="0" u="none" strike="noStrike" kern="1200" cap="none" spc="0" normalizeH="0" baseline="0" noProof="0">
                <a:ln>
                  <a:noFill/>
                </a:ln>
                <a:solidFill>
                  <a:prstClr val="black"/>
                </a:solidFill>
                <a:effectLst/>
                <a:uLnTx/>
                <a:uFillTx/>
                <a:latin typeface="Segoe UI"/>
                <a:ea typeface="+mn-ea"/>
                <a:cs typeface="+mn-cs"/>
              </a:rPr>
              <a:t> summarizing key takeaways and actions items as separate sections including who’s responsible </a:t>
            </a:r>
          </a:p>
        </p:txBody>
      </p:sp>
      <p:grpSp>
        <p:nvGrpSpPr>
          <p:cNvPr id="54" name="Group 53" descr="Microsoft Copilot logo">
            <a:extLst>
              <a:ext uri="{FF2B5EF4-FFF2-40B4-BE49-F238E27FC236}">
                <a16:creationId xmlns:a16="http://schemas.microsoft.com/office/drawing/2014/main" id="{2675EC40-6E3D-E127-802E-8B47F7D397B4}"/>
              </a:ext>
              <a:ext uri="{C183D7F6-B498-43B3-948B-1728B52AA6E4}">
                <adec:decorative xmlns:adec="http://schemas.microsoft.com/office/drawing/2017/decorative" val="0"/>
              </a:ext>
            </a:extLst>
          </p:cNvPr>
          <p:cNvGrpSpPr/>
          <p:nvPr/>
        </p:nvGrpSpPr>
        <p:grpSpPr>
          <a:xfrm>
            <a:off x="6204315" y="2723308"/>
            <a:ext cx="346134" cy="346134"/>
            <a:chOff x="2642085" y="8381781"/>
            <a:chExt cx="534543" cy="534543"/>
          </a:xfrm>
        </p:grpSpPr>
        <p:sp>
          <p:nvSpPr>
            <p:cNvPr id="55" name="Rounded Rectangle 46">
              <a:extLst>
                <a:ext uri="{FF2B5EF4-FFF2-40B4-BE49-F238E27FC236}">
                  <a16:creationId xmlns:a16="http://schemas.microsoft.com/office/drawing/2014/main" id="{677B8D45-A88C-7E38-F6E2-F1B0E032444A}"/>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6" name="Picture 2" descr="Zip Co logo SVG free download, id: 101874 - Brandlogos.net">
              <a:hlinkClick r:id="rId7"/>
              <a:extLst>
                <a:ext uri="{FF2B5EF4-FFF2-40B4-BE49-F238E27FC236}">
                  <a16:creationId xmlns:a16="http://schemas.microsoft.com/office/drawing/2014/main" id="{8FCAD872-2BAD-EA7A-63A8-E507218B8F7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7" name="Graphic 76" descr="Icon of notes with a pencil">
            <a:extLst>
              <a:ext uri="{FF2B5EF4-FFF2-40B4-BE49-F238E27FC236}">
                <a16:creationId xmlns:a16="http://schemas.microsoft.com/office/drawing/2014/main" id="{35D844D6-01A9-970B-6497-F1BD27B8C1F0}"/>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010053" y="1851931"/>
            <a:ext cx="228600" cy="228600"/>
          </a:xfrm>
          <a:prstGeom prst="rect">
            <a:avLst/>
          </a:prstGeom>
        </p:spPr>
      </p:pic>
      <p:sp>
        <p:nvSpPr>
          <p:cNvPr id="85" name="TextBox 84">
            <a:extLst>
              <a:ext uri="{FF2B5EF4-FFF2-40B4-BE49-F238E27FC236}">
                <a16:creationId xmlns:a16="http://schemas.microsoft.com/office/drawing/2014/main" id="{0138562A-1159-3FB4-7589-B8208FADB397}"/>
              </a:ext>
              <a:ext uri="{C183D7F6-B498-43B3-948B-1728B52AA6E4}">
                <adec:decorative xmlns:adec="http://schemas.microsoft.com/office/drawing/2017/decorative" val="0"/>
              </a:ext>
            </a:extLst>
          </p:cNvPr>
          <p:cNvSpPr txBox="1"/>
          <p:nvPr/>
        </p:nvSpPr>
        <p:spPr>
          <a:xfrm>
            <a:off x="9280246" y="1881592"/>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Share meeting notes</a:t>
            </a:r>
          </a:p>
        </p:txBody>
      </p:sp>
      <p:sp>
        <p:nvSpPr>
          <p:cNvPr id="98" name="TextBox 97">
            <a:extLst>
              <a:ext uri="{FF2B5EF4-FFF2-40B4-BE49-F238E27FC236}">
                <a16:creationId xmlns:a16="http://schemas.microsoft.com/office/drawing/2014/main" id="{CDB60076-CDE0-944A-9A0F-C17671C15DD5}"/>
              </a:ext>
              <a:ext uri="{C183D7F6-B498-43B3-948B-1728B52AA6E4}">
                <adec:decorative xmlns:adec="http://schemas.microsoft.com/office/drawing/2017/decorative" val="0"/>
              </a:ext>
            </a:extLst>
          </p:cNvPr>
          <p:cNvSpPr txBox="1"/>
          <p:nvPr/>
        </p:nvSpPr>
        <p:spPr>
          <a:xfrm>
            <a:off x="9015121" y="2171524"/>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Draft an email with notes and action items from </a:t>
            </a:r>
            <a:r>
              <a:rPr kumimoji="0" lang="en-IN" sz="1000" b="0" i="0" u="none" strike="noStrike" kern="1200" cap="none" spc="170" normalizeH="0" baseline="0" noProof="0">
                <a:ln>
                  <a:noFill/>
                </a:ln>
                <a:solidFill>
                  <a:prstClr val="black"/>
                </a:solidFill>
                <a:effectLst/>
                <a:uLnTx/>
                <a:uFillTx/>
                <a:latin typeface="Segoe UI"/>
                <a:ea typeface="+mn-ea"/>
                <a:cs typeface="+mn-cs"/>
              </a:rPr>
              <a:t>meeting</a:t>
            </a:r>
          </a:p>
        </p:txBody>
      </p:sp>
      <p:grpSp>
        <p:nvGrpSpPr>
          <p:cNvPr id="63" name="Group 62" descr="Microsoft Copilot logo">
            <a:extLst>
              <a:ext uri="{FF2B5EF4-FFF2-40B4-BE49-F238E27FC236}">
                <a16:creationId xmlns:a16="http://schemas.microsoft.com/office/drawing/2014/main" id="{2716DB17-E90F-C4E0-E21B-99F1FB4A6B57}"/>
              </a:ext>
              <a:ext uri="{C183D7F6-B498-43B3-948B-1728B52AA6E4}">
                <adec:decorative xmlns:adec="http://schemas.microsoft.com/office/drawing/2017/decorative" val="0"/>
              </a:ext>
            </a:extLst>
          </p:cNvPr>
          <p:cNvGrpSpPr/>
          <p:nvPr/>
        </p:nvGrpSpPr>
        <p:grpSpPr>
          <a:xfrm>
            <a:off x="8912958" y="2723308"/>
            <a:ext cx="346134" cy="346134"/>
            <a:chOff x="2642085" y="8381781"/>
            <a:chExt cx="534543" cy="534543"/>
          </a:xfrm>
        </p:grpSpPr>
        <p:sp>
          <p:nvSpPr>
            <p:cNvPr id="64" name="Rounded Rectangle 46">
              <a:extLst>
                <a:ext uri="{FF2B5EF4-FFF2-40B4-BE49-F238E27FC236}">
                  <a16:creationId xmlns:a16="http://schemas.microsoft.com/office/drawing/2014/main" id="{567AABBA-4CEC-A57B-8BDC-CBF89062D298}"/>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5" name="Picture 2" descr="Zip Co logo SVG free download, id: 101874 - Brandlogos.net">
              <a:hlinkClick r:id="rId7"/>
              <a:extLst>
                <a:ext uri="{FF2B5EF4-FFF2-40B4-BE49-F238E27FC236}">
                  <a16:creationId xmlns:a16="http://schemas.microsoft.com/office/drawing/2014/main" id="{9BAE1CCB-580D-EA50-08A1-6E757E0CF43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3" name="Graphic 72" descr="Icon of questions chat bubble">
            <a:extLst>
              <a:ext uri="{FF2B5EF4-FFF2-40B4-BE49-F238E27FC236}">
                <a16:creationId xmlns:a16="http://schemas.microsoft.com/office/drawing/2014/main" id="{CC989B7A-1AAA-9551-0002-FDA770780730}"/>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4124" y="3464038"/>
            <a:ext cx="228600" cy="228600"/>
          </a:xfrm>
          <a:prstGeom prst="rect">
            <a:avLst/>
          </a:prstGeom>
        </p:spPr>
      </p:pic>
      <p:sp>
        <p:nvSpPr>
          <p:cNvPr id="86" name="TextBox 85">
            <a:extLst>
              <a:ext uri="{FF2B5EF4-FFF2-40B4-BE49-F238E27FC236}">
                <a16:creationId xmlns:a16="http://schemas.microsoft.com/office/drawing/2014/main" id="{2B8BC1A2-C7C9-220A-3CE7-AAD649784D67}"/>
              </a:ext>
              <a:ext uri="{C183D7F6-B498-43B3-948B-1728B52AA6E4}">
                <adec:decorative xmlns:adec="http://schemas.microsoft.com/office/drawing/2017/decorative" val="0"/>
              </a:ext>
            </a:extLst>
          </p:cNvPr>
          <p:cNvSpPr txBox="1"/>
          <p:nvPr/>
        </p:nvSpPr>
        <p:spPr>
          <a:xfrm>
            <a:off x="1154317"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What did they say</a:t>
            </a:r>
          </a:p>
        </p:txBody>
      </p:sp>
      <p:sp>
        <p:nvSpPr>
          <p:cNvPr id="99" name="TextBox 98">
            <a:extLst>
              <a:ext uri="{FF2B5EF4-FFF2-40B4-BE49-F238E27FC236}">
                <a16:creationId xmlns:a16="http://schemas.microsoft.com/office/drawing/2014/main" id="{058AD072-91D4-3AB6-9A28-BFE7E78DC368}"/>
              </a:ext>
              <a:ext uri="{C183D7F6-B498-43B3-948B-1728B52AA6E4}">
                <adec:decorative xmlns:adec="http://schemas.microsoft.com/office/drawing/2017/decorative" val="0"/>
              </a:ext>
            </a:extLst>
          </p:cNvPr>
          <p:cNvSpPr txBox="1"/>
          <p:nvPr/>
        </p:nvSpPr>
        <p:spPr>
          <a:xfrm>
            <a:off x="889192" y="3783631"/>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What did </a:t>
            </a:r>
            <a:r>
              <a:rPr kumimoji="0" lang="en-IN" sz="1000" b="0" i="0" u="none" strike="noStrike" kern="1200" cap="none" spc="170" normalizeH="0" baseline="0" noProof="0">
                <a:ln>
                  <a:noFill/>
                </a:ln>
                <a:solidFill>
                  <a:prstClr val="black"/>
                </a:solidFill>
                <a:effectLst/>
                <a:uLnTx/>
                <a:uFillTx/>
                <a:latin typeface="Segoe UI"/>
                <a:ea typeface="+mn-ea"/>
                <a:cs typeface="+mn-cs"/>
              </a:rPr>
              <a:t>person</a:t>
            </a:r>
            <a:r>
              <a:rPr kumimoji="0" lang="en-IN" sz="1000" b="0" i="0" u="none" strike="noStrike" kern="1200" cap="none" spc="0" normalizeH="0" baseline="0" noProof="0">
                <a:ln>
                  <a:noFill/>
                </a:ln>
                <a:solidFill>
                  <a:prstClr val="black"/>
                </a:solidFill>
                <a:effectLst/>
                <a:uLnTx/>
                <a:uFillTx/>
                <a:latin typeface="Segoe UI"/>
                <a:ea typeface="+mn-ea"/>
                <a:cs typeface="+mn-cs"/>
              </a:rPr>
              <a:t> say about</a:t>
            </a:r>
          </a:p>
        </p:txBody>
      </p:sp>
      <p:grpSp>
        <p:nvGrpSpPr>
          <p:cNvPr id="12" name="Group 11" descr="Microsoft Copilot logo">
            <a:extLst>
              <a:ext uri="{FF2B5EF4-FFF2-40B4-BE49-F238E27FC236}">
                <a16:creationId xmlns:a16="http://schemas.microsoft.com/office/drawing/2014/main" id="{12A84226-F2F0-8FF3-1586-3BDDF21CB438}"/>
              </a:ext>
              <a:ext uri="{C183D7F6-B498-43B3-948B-1728B52AA6E4}">
                <adec:decorative xmlns:adec="http://schemas.microsoft.com/office/drawing/2017/decorative" val="0"/>
              </a:ext>
            </a:extLst>
          </p:cNvPr>
          <p:cNvGrpSpPr/>
          <p:nvPr/>
        </p:nvGrpSpPr>
        <p:grpSpPr>
          <a:xfrm>
            <a:off x="787029" y="4335415"/>
            <a:ext cx="346134" cy="346134"/>
            <a:chOff x="2642085" y="8381781"/>
            <a:chExt cx="534543" cy="534543"/>
          </a:xfrm>
        </p:grpSpPr>
        <p:sp>
          <p:nvSpPr>
            <p:cNvPr id="13" name="Rounded Rectangle 46">
              <a:extLst>
                <a:ext uri="{FF2B5EF4-FFF2-40B4-BE49-F238E27FC236}">
                  <a16:creationId xmlns:a16="http://schemas.microsoft.com/office/drawing/2014/main" id="{6D3D066D-D250-25D3-F58A-B0AD52A8B9AC}"/>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4" name="Picture 2" descr="Zip Co logo SVG free download, id: 101874 - Brandlogos.net">
              <a:hlinkClick r:id="rId7"/>
              <a:extLst>
                <a:ext uri="{FF2B5EF4-FFF2-40B4-BE49-F238E27FC236}">
                  <a16:creationId xmlns:a16="http://schemas.microsoft.com/office/drawing/2014/main" id="{8DBAA60A-C787-F46D-3550-9322CD679A4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21" name="Graphic 20" descr="Icon of a list">
            <a:extLst>
              <a:ext uri="{FF2B5EF4-FFF2-40B4-BE49-F238E27FC236}">
                <a16:creationId xmlns:a16="http://schemas.microsoft.com/office/drawing/2014/main" id="{239177E8-E98D-C35D-9066-159D769A994B}"/>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2766" y="3464037"/>
            <a:ext cx="228600" cy="228600"/>
          </a:xfrm>
          <a:prstGeom prst="rect">
            <a:avLst/>
          </a:prstGeom>
        </p:spPr>
      </p:pic>
      <p:sp>
        <p:nvSpPr>
          <p:cNvPr id="87" name="TextBox 86">
            <a:extLst>
              <a:ext uri="{FF2B5EF4-FFF2-40B4-BE49-F238E27FC236}">
                <a16:creationId xmlns:a16="http://schemas.microsoft.com/office/drawing/2014/main" id="{73A3CCC0-DCA0-333A-7037-1F3F237F920B}"/>
              </a:ext>
              <a:ext uri="{C183D7F6-B498-43B3-948B-1728B52AA6E4}">
                <adec:decorative xmlns:adec="http://schemas.microsoft.com/office/drawing/2017/decorative" val="0"/>
              </a:ext>
            </a:extLst>
          </p:cNvPr>
          <p:cNvSpPr txBox="1"/>
          <p:nvPr/>
        </p:nvSpPr>
        <p:spPr>
          <a:xfrm>
            <a:off x="3862960"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Where was I mentioned?</a:t>
            </a:r>
          </a:p>
        </p:txBody>
      </p:sp>
      <p:sp>
        <p:nvSpPr>
          <p:cNvPr id="100" name="TextBox 99">
            <a:extLst>
              <a:ext uri="{FF2B5EF4-FFF2-40B4-BE49-F238E27FC236}">
                <a16:creationId xmlns:a16="http://schemas.microsoft.com/office/drawing/2014/main" id="{6CB2399F-C2EA-D85B-B2C2-9CE05390E9A8}"/>
              </a:ext>
              <a:ext uri="{C183D7F6-B498-43B3-948B-1728B52AA6E4}">
                <adec:decorative xmlns:adec="http://schemas.microsoft.com/office/drawing/2017/decorative" val="0"/>
              </a:ext>
            </a:extLst>
          </p:cNvPr>
          <p:cNvSpPr txBox="1"/>
          <p:nvPr/>
        </p:nvSpPr>
        <p:spPr>
          <a:xfrm>
            <a:off x="3597835" y="3783631"/>
            <a:ext cx="2277869" cy="461665"/>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Summarize emails where I was mentioned recently. Make it detailed, highlighting the sender</a:t>
            </a:r>
          </a:p>
        </p:txBody>
      </p:sp>
      <p:grpSp>
        <p:nvGrpSpPr>
          <p:cNvPr id="48" name="Group 47" descr="Microsoft Copilot logo">
            <a:extLst>
              <a:ext uri="{FF2B5EF4-FFF2-40B4-BE49-F238E27FC236}">
                <a16:creationId xmlns:a16="http://schemas.microsoft.com/office/drawing/2014/main" id="{F19F7A3D-FA22-CE2E-84EB-7B719B375101}"/>
              </a:ext>
              <a:ext uri="{C183D7F6-B498-43B3-948B-1728B52AA6E4}">
                <adec:decorative xmlns:adec="http://schemas.microsoft.com/office/drawing/2017/decorative" val="0"/>
              </a:ext>
            </a:extLst>
          </p:cNvPr>
          <p:cNvGrpSpPr/>
          <p:nvPr/>
        </p:nvGrpSpPr>
        <p:grpSpPr>
          <a:xfrm>
            <a:off x="3495672" y="4335415"/>
            <a:ext cx="346134" cy="346134"/>
            <a:chOff x="2642085" y="8381781"/>
            <a:chExt cx="534543" cy="534543"/>
          </a:xfrm>
        </p:grpSpPr>
        <p:sp>
          <p:nvSpPr>
            <p:cNvPr id="49" name="Rounded Rectangle 46">
              <a:extLst>
                <a:ext uri="{FF2B5EF4-FFF2-40B4-BE49-F238E27FC236}">
                  <a16:creationId xmlns:a16="http://schemas.microsoft.com/office/drawing/2014/main" id="{E8A23059-3E35-E493-065F-7BB1A4F5A6FB}"/>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0" name="Picture 2" descr="Zip Co logo SVG free download, id: 101874 - Brandlogos.net">
              <a:hlinkClick r:id="rId7"/>
              <a:extLst>
                <a:ext uri="{FF2B5EF4-FFF2-40B4-BE49-F238E27FC236}">
                  <a16:creationId xmlns:a16="http://schemas.microsoft.com/office/drawing/2014/main" id="{8729A677-8AB1-328E-0890-94ED3004475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8" name="Graphic 77" descr="Icon of notes with a pencil">
            <a:extLst>
              <a:ext uri="{FF2B5EF4-FFF2-40B4-BE49-F238E27FC236}">
                <a16:creationId xmlns:a16="http://schemas.microsoft.com/office/drawing/2014/main" id="{3EA1AD34-2C38-7988-7B1C-8937D22265F5}"/>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01410" y="3464038"/>
            <a:ext cx="228600" cy="228600"/>
          </a:xfrm>
          <a:prstGeom prst="rect">
            <a:avLst/>
          </a:prstGeom>
        </p:spPr>
      </p:pic>
      <p:sp>
        <p:nvSpPr>
          <p:cNvPr id="88" name="TextBox 87">
            <a:extLst>
              <a:ext uri="{FF2B5EF4-FFF2-40B4-BE49-F238E27FC236}">
                <a16:creationId xmlns:a16="http://schemas.microsoft.com/office/drawing/2014/main" id="{0BD8DE51-E81F-357F-BC83-378F689FCFB6}"/>
              </a:ext>
              <a:ext uri="{C183D7F6-B498-43B3-948B-1728B52AA6E4}">
                <adec:decorative xmlns:adec="http://schemas.microsoft.com/office/drawing/2017/decorative" val="0"/>
              </a:ext>
            </a:extLst>
          </p:cNvPr>
          <p:cNvSpPr txBox="1"/>
          <p:nvPr/>
        </p:nvSpPr>
        <p:spPr>
          <a:xfrm>
            <a:off x="6571603"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Draft an FAQ</a:t>
            </a:r>
          </a:p>
        </p:txBody>
      </p:sp>
      <p:sp>
        <p:nvSpPr>
          <p:cNvPr id="101" name="TextBox 100">
            <a:extLst>
              <a:ext uri="{FF2B5EF4-FFF2-40B4-BE49-F238E27FC236}">
                <a16:creationId xmlns:a16="http://schemas.microsoft.com/office/drawing/2014/main" id="{C18041D9-6F0D-3388-BD0D-944BEE3D2513}"/>
              </a:ext>
              <a:ext uri="{C183D7F6-B498-43B3-948B-1728B52AA6E4}">
                <adec:decorative xmlns:adec="http://schemas.microsoft.com/office/drawing/2017/decorative" val="0"/>
              </a:ext>
            </a:extLst>
          </p:cNvPr>
          <p:cNvSpPr txBox="1"/>
          <p:nvPr/>
        </p:nvSpPr>
        <p:spPr>
          <a:xfrm>
            <a:off x="6306478" y="3783631"/>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Create an FAQ based on </a:t>
            </a:r>
            <a:r>
              <a:rPr kumimoji="0" lang="en-IN" sz="1000" b="0" i="0" u="none" strike="noStrike" kern="1200" cap="none" spc="170" normalizeH="0" baseline="0" noProof="0">
                <a:ln>
                  <a:noFill/>
                </a:ln>
                <a:solidFill>
                  <a:prstClr val="black"/>
                </a:solidFill>
                <a:effectLst/>
                <a:uLnTx/>
                <a:uFillTx/>
                <a:latin typeface="Segoe UI"/>
                <a:ea typeface="+mn-ea"/>
                <a:cs typeface="+mn-cs"/>
              </a:rPr>
              <a:t>file</a:t>
            </a:r>
          </a:p>
        </p:txBody>
      </p:sp>
      <p:grpSp>
        <p:nvGrpSpPr>
          <p:cNvPr id="57" name="Group 56" descr="Microsoft Copilot logo">
            <a:extLst>
              <a:ext uri="{FF2B5EF4-FFF2-40B4-BE49-F238E27FC236}">
                <a16:creationId xmlns:a16="http://schemas.microsoft.com/office/drawing/2014/main" id="{FE7B91D8-1B67-A9F5-A627-39A764F3A66E}"/>
              </a:ext>
              <a:ext uri="{C183D7F6-B498-43B3-948B-1728B52AA6E4}">
                <adec:decorative xmlns:adec="http://schemas.microsoft.com/office/drawing/2017/decorative" val="0"/>
              </a:ext>
            </a:extLst>
          </p:cNvPr>
          <p:cNvGrpSpPr/>
          <p:nvPr/>
        </p:nvGrpSpPr>
        <p:grpSpPr>
          <a:xfrm>
            <a:off x="6204315" y="4335415"/>
            <a:ext cx="346134" cy="346134"/>
            <a:chOff x="2642085" y="8381781"/>
            <a:chExt cx="534543" cy="534543"/>
          </a:xfrm>
        </p:grpSpPr>
        <p:sp>
          <p:nvSpPr>
            <p:cNvPr id="58" name="Rounded Rectangle 46">
              <a:extLst>
                <a:ext uri="{FF2B5EF4-FFF2-40B4-BE49-F238E27FC236}">
                  <a16:creationId xmlns:a16="http://schemas.microsoft.com/office/drawing/2014/main" id="{1BD2CE71-0C89-BEC7-7F00-3DAE9356C43B}"/>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9" name="Picture 2" descr="Zip Co logo SVG free download, id: 101874 - Brandlogos.net">
              <a:hlinkClick r:id="rId7"/>
              <a:extLst>
                <a:ext uri="{FF2B5EF4-FFF2-40B4-BE49-F238E27FC236}">
                  <a16:creationId xmlns:a16="http://schemas.microsoft.com/office/drawing/2014/main" id="{0373A02E-F00B-0203-EE52-B9CE4344B4D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2" name="Graphic 71" descr="Icon of questions chat bubble">
            <a:extLst>
              <a:ext uri="{FF2B5EF4-FFF2-40B4-BE49-F238E27FC236}">
                <a16:creationId xmlns:a16="http://schemas.microsoft.com/office/drawing/2014/main" id="{22185BB9-1FD9-3A65-3EC6-57BFA20E23DC}"/>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10053" y="3464038"/>
            <a:ext cx="228600" cy="228600"/>
          </a:xfrm>
          <a:prstGeom prst="rect">
            <a:avLst/>
          </a:prstGeom>
        </p:spPr>
      </p:pic>
      <p:sp>
        <p:nvSpPr>
          <p:cNvPr id="89" name="TextBox 88">
            <a:extLst>
              <a:ext uri="{FF2B5EF4-FFF2-40B4-BE49-F238E27FC236}">
                <a16:creationId xmlns:a16="http://schemas.microsoft.com/office/drawing/2014/main" id="{B18D93F1-44DE-1686-711A-2E71AB1FF088}"/>
              </a:ext>
              <a:ext uri="{C183D7F6-B498-43B3-948B-1728B52AA6E4}">
                <adec:decorative xmlns:adec="http://schemas.microsoft.com/office/drawing/2017/decorative" val="0"/>
              </a:ext>
            </a:extLst>
          </p:cNvPr>
          <p:cNvSpPr txBox="1"/>
          <p:nvPr/>
        </p:nvSpPr>
        <p:spPr>
          <a:xfrm>
            <a:off x="9280246" y="3493699"/>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Find open issues</a:t>
            </a:r>
          </a:p>
        </p:txBody>
      </p:sp>
      <p:sp>
        <p:nvSpPr>
          <p:cNvPr id="102" name="TextBox 101">
            <a:extLst>
              <a:ext uri="{FF2B5EF4-FFF2-40B4-BE49-F238E27FC236}">
                <a16:creationId xmlns:a16="http://schemas.microsoft.com/office/drawing/2014/main" id="{8BC613D4-C96D-FFBE-21DB-2F5CC5D4791B}"/>
              </a:ext>
              <a:ext uri="{C183D7F6-B498-43B3-948B-1728B52AA6E4}">
                <adec:decorative xmlns:adec="http://schemas.microsoft.com/office/drawing/2017/decorative" val="0"/>
              </a:ext>
            </a:extLst>
          </p:cNvPr>
          <p:cNvSpPr txBox="1"/>
          <p:nvPr/>
        </p:nvSpPr>
        <p:spPr>
          <a:xfrm>
            <a:off x="9015121" y="3783631"/>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What were the open issues from </a:t>
            </a:r>
            <a:r>
              <a:rPr kumimoji="0" lang="en-US" sz="1000" b="0" i="0" u="none" strike="noStrike" kern="1200" cap="none" spc="170" normalizeH="0" baseline="0" noProof="0">
                <a:ln>
                  <a:noFill/>
                </a:ln>
                <a:solidFill>
                  <a:prstClr val="black"/>
                </a:solidFill>
                <a:effectLst/>
                <a:uLnTx/>
                <a:uFillTx/>
                <a:latin typeface="Segoe UI"/>
                <a:ea typeface="+mn-ea"/>
                <a:cs typeface="+mn-cs"/>
              </a:rPr>
              <a:t>meeting</a:t>
            </a:r>
            <a:r>
              <a:rPr kumimoji="0" lang="en-US" sz="1000" b="0" i="0" u="none" strike="noStrike" kern="1200" cap="none" spc="0" normalizeH="0" baseline="0" noProof="0">
                <a:ln>
                  <a:noFill/>
                </a:ln>
                <a:solidFill>
                  <a:prstClr val="black"/>
                </a:solidFill>
                <a:effectLst/>
                <a:uLnTx/>
                <a:uFillTx/>
                <a:latin typeface="Segoe UI"/>
                <a:ea typeface="+mn-ea"/>
                <a:cs typeface="+mn-cs"/>
              </a:rPr>
              <a:t> ?</a:t>
            </a:r>
            <a:endParaRPr kumimoji="0" lang="en-IN" sz="1000" b="0" i="0" u="none" strike="noStrike" kern="1200" cap="none" spc="0" normalizeH="0" baseline="0" noProof="0">
              <a:ln>
                <a:noFill/>
              </a:ln>
              <a:solidFill>
                <a:prstClr val="black"/>
              </a:solidFill>
              <a:effectLst/>
              <a:uLnTx/>
              <a:uFillTx/>
              <a:latin typeface="Segoe UI"/>
              <a:ea typeface="+mn-ea"/>
              <a:cs typeface="+mn-cs"/>
            </a:endParaRPr>
          </a:p>
        </p:txBody>
      </p:sp>
      <p:grpSp>
        <p:nvGrpSpPr>
          <p:cNvPr id="66" name="Group 65" descr="Microsoft Copilot logo">
            <a:extLst>
              <a:ext uri="{FF2B5EF4-FFF2-40B4-BE49-F238E27FC236}">
                <a16:creationId xmlns:a16="http://schemas.microsoft.com/office/drawing/2014/main" id="{8B4F4949-4CBF-9D4D-4E6D-ABB488A192C7}"/>
              </a:ext>
              <a:ext uri="{C183D7F6-B498-43B3-948B-1728B52AA6E4}">
                <adec:decorative xmlns:adec="http://schemas.microsoft.com/office/drawing/2017/decorative" val="0"/>
              </a:ext>
            </a:extLst>
          </p:cNvPr>
          <p:cNvGrpSpPr/>
          <p:nvPr/>
        </p:nvGrpSpPr>
        <p:grpSpPr>
          <a:xfrm>
            <a:off x="8912958" y="4335415"/>
            <a:ext cx="346134" cy="346134"/>
            <a:chOff x="2642085" y="8381781"/>
            <a:chExt cx="534543" cy="534543"/>
          </a:xfrm>
        </p:grpSpPr>
        <p:sp>
          <p:nvSpPr>
            <p:cNvPr id="67" name="Rounded Rectangle 46">
              <a:extLst>
                <a:ext uri="{FF2B5EF4-FFF2-40B4-BE49-F238E27FC236}">
                  <a16:creationId xmlns:a16="http://schemas.microsoft.com/office/drawing/2014/main" id="{9F9E5868-C4CA-8E40-1B20-9A78C2FDF873}"/>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8" name="Picture 2" descr="Zip Co logo SVG free download, id: 101874 - Brandlogos.net">
              <a:hlinkClick r:id="rId7"/>
              <a:extLst>
                <a:ext uri="{FF2B5EF4-FFF2-40B4-BE49-F238E27FC236}">
                  <a16:creationId xmlns:a16="http://schemas.microsoft.com/office/drawing/2014/main" id="{186B6C76-52A0-ED01-F702-5DD28A235B3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9" name="Graphic 78" descr="Icon of notes with a pencil">
            <a:extLst>
              <a:ext uri="{FF2B5EF4-FFF2-40B4-BE49-F238E27FC236}">
                <a16:creationId xmlns:a16="http://schemas.microsoft.com/office/drawing/2014/main" id="{12306858-D8E9-9764-3F45-A1766B44D3E0}"/>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4124" y="5076144"/>
            <a:ext cx="228600" cy="228600"/>
          </a:xfrm>
          <a:prstGeom prst="rect">
            <a:avLst/>
          </a:prstGeom>
        </p:spPr>
      </p:pic>
      <p:sp>
        <p:nvSpPr>
          <p:cNvPr id="90" name="TextBox 89">
            <a:extLst>
              <a:ext uri="{FF2B5EF4-FFF2-40B4-BE49-F238E27FC236}">
                <a16:creationId xmlns:a16="http://schemas.microsoft.com/office/drawing/2014/main" id="{74C38CD8-800A-7052-C0B5-2B22C032E067}"/>
              </a:ext>
              <a:ext uri="{C183D7F6-B498-43B3-948B-1728B52AA6E4}">
                <adec:decorative xmlns:adec="http://schemas.microsoft.com/office/drawing/2017/decorative" val="0"/>
              </a:ext>
            </a:extLst>
          </p:cNvPr>
          <p:cNvSpPr txBox="1"/>
          <p:nvPr/>
        </p:nvSpPr>
        <p:spPr>
          <a:xfrm>
            <a:off x="1154317"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Write an intro</a:t>
            </a:r>
          </a:p>
        </p:txBody>
      </p:sp>
      <p:sp>
        <p:nvSpPr>
          <p:cNvPr id="103" name="TextBox 102">
            <a:extLst>
              <a:ext uri="{FF2B5EF4-FFF2-40B4-BE49-F238E27FC236}">
                <a16:creationId xmlns:a16="http://schemas.microsoft.com/office/drawing/2014/main" id="{99F282DB-EA53-C235-7835-9B5082998E22}"/>
              </a:ext>
              <a:ext uri="{C183D7F6-B498-43B3-948B-1728B52AA6E4}">
                <adec:decorative xmlns:adec="http://schemas.microsoft.com/office/drawing/2017/decorative" val="0"/>
              </a:ext>
            </a:extLst>
          </p:cNvPr>
          <p:cNvSpPr txBox="1"/>
          <p:nvPr/>
        </p:nvSpPr>
        <p:spPr>
          <a:xfrm>
            <a:off x="889192" y="5395738"/>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mn-ea"/>
                <a:cs typeface="+mn-cs"/>
              </a:rPr>
              <a:t>P</a:t>
            </a:r>
            <a:r>
              <a:rPr kumimoji="0" lang="en-IN" sz="1000" b="0" i="0" u="none" strike="noStrike" kern="1200" cap="none" spc="0" normalizeH="0" baseline="0" noProof="0">
                <a:ln>
                  <a:noFill/>
                </a:ln>
                <a:solidFill>
                  <a:prstClr val="black"/>
                </a:solidFill>
                <a:effectLst/>
                <a:uLnTx/>
                <a:uFillTx/>
                <a:latin typeface="Segoe UI"/>
                <a:ea typeface="+mn-ea"/>
                <a:cs typeface="+mn-cs"/>
              </a:rPr>
              <a:t>ropose a new introduction to </a:t>
            </a:r>
            <a:r>
              <a:rPr kumimoji="0" lang="en-IN" sz="1000" b="0" i="0" u="none" strike="noStrike" kern="1200" cap="none" spc="170" normalizeH="0" baseline="0" noProof="0">
                <a:ln>
                  <a:noFill/>
                </a:ln>
                <a:solidFill>
                  <a:prstClr val="black"/>
                </a:solidFill>
                <a:effectLst/>
                <a:uLnTx/>
                <a:uFillTx/>
                <a:latin typeface="Segoe UI"/>
                <a:ea typeface="+mn-ea"/>
                <a:cs typeface="+mn-cs"/>
              </a:rPr>
              <a:t>file</a:t>
            </a:r>
          </a:p>
        </p:txBody>
      </p:sp>
      <p:grpSp>
        <p:nvGrpSpPr>
          <p:cNvPr id="15" name="Group 14" descr="Microsoft Copilot logo">
            <a:extLst>
              <a:ext uri="{FF2B5EF4-FFF2-40B4-BE49-F238E27FC236}">
                <a16:creationId xmlns:a16="http://schemas.microsoft.com/office/drawing/2014/main" id="{4459E6FE-2C9C-1789-C465-4930A7D266D4}"/>
              </a:ext>
              <a:ext uri="{C183D7F6-B498-43B3-948B-1728B52AA6E4}">
                <adec:decorative xmlns:adec="http://schemas.microsoft.com/office/drawing/2017/decorative" val="0"/>
              </a:ext>
            </a:extLst>
          </p:cNvPr>
          <p:cNvGrpSpPr/>
          <p:nvPr/>
        </p:nvGrpSpPr>
        <p:grpSpPr>
          <a:xfrm>
            <a:off x="787029" y="5947521"/>
            <a:ext cx="346134" cy="346134"/>
            <a:chOff x="2642085" y="8381781"/>
            <a:chExt cx="534543" cy="534543"/>
          </a:xfrm>
        </p:grpSpPr>
        <p:sp>
          <p:nvSpPr>
            <p:cNvPr id="43" name="Rounded Rectangle 46">
              <a:extLst>
                <a:ext uri="{FF2B5EF4-FFF2-40B4-BE49-F238E27FC236}">
                  <a16:creationId xmlns:a16="http://schemas.microsoft.com/office/drawing/2014/main" id="{B56DD2DC-6376-77C5-0104-FDD178E4A110}"/>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7"/>
              <a:extLst>
                <a:ext uri="{FF2B5EF4-FFF2-40B4-BE49-F238E27FC236}">
                  <a16:creationId xmlns:a16="http://schemas.microsoft.com/office/drawing/2014/main" id="{47616165-CB0A-FDA8-F392-2D1AA59EDC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4" name="Graphic 73" descr="Icon of questions chat bubble">
            <a:extLst>
              <a:ext uri="{FF2B5EF4-FFF2-40B4-BE49-F238E27FC236}">
                <a16:creationId xmlns:a16="http://schemas.microsoft.com/office/drawing/2014/main" id="{50DD0286-48D2-59CF-CBE5-50F62410CB7F}"/>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592767" y="5076144"/>
            <a:ext cx="228600" cy="228600"/>
          </a:xfrm>
          <a:prstGeom prst="rect">
            <a:avLst/>
          </a:prstGeom>
        </p:spPr>
      </p:pic>
      <p:sp>
        <p:nvSpPr>
          <p:cNvPr id="91" name="TextBox 90">
            <a:extLst>
              <a:ext uri="{FF2B5EF4-FFF2-40B4-BE49-F238E27FC236}">
                <a16:creationId xmlns:a16="http://schemas.microsoft.com/office/drawing/2014/main" id="{DF42C0E4-A0C6-4ECA-36FF-402C85E47A2C}"/>
              </a:ext>
              <a:ext uri="{C183D7F6-B498-43B3-948B-1728B52AA6E4}">
                <adec:decorative xmlns:adec="http://schemas.microsoft.com/office/drawing/2017/decorative" val="0"/>
              </a:ext>
            </a:extLst>
          </p:cNvPr>
          <p:cNvSpPr txBox="1"/>
          <p:nvPr/>
        </p:nvSpPr>
        <p:spPr>
          <a:xfrm>
            <a:off x="3862960"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How to</a:t>
            </a:r>
          </a:p>
        </p:txBody>
      </p:sp>
      <p:sp>
        <p:nvSpPr>
          <p:cNvPr id="104" name="TextBox 103">
            <a:extLst>
              <a:ext uri="{FF2B5EF4-FFF2-40B4-BE49-F238E27FC236}">
                <a16:creationId xmlns:a16="http://schemas.microsoft.com/office/drawing/2014/main" id="{41C3B741-D84B-CB36-BC2B-26B3E1D427A6}"/>
              </a:ext>
              <a:ext uri="{C183D7F6-B498-43B3-948B-1728B52AA6E4}">
                <adec:decorative xmlns:adec="http://schemas.microsoft.com/office/drawing/2017/decorative" val="0"/>
              </a:ext>
            </a:extLst>
          </p:cNvPr>
          <p:cNvSpPr txBox="1"/>
          <p:nvPr/>
        </p:nvSpPr>
        <p:spPr>
          <a:xfrm>
            <a:off x="3597835" y="5395738"/>
            <a:ext cx="2277869"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How do I write a request for proposal?</a:t>
            </a:r>
          </a:p>
        </p:txBody>
      </p:sp>
      <p:grpSp>
        <p:nvGrpSpPr>
          <p:cNvPr id="51" name="Group 50" descr="Microsoft Copilot logo">
            <a:extLst>
              <a:ext uri="{FF2B5EF4-FFF2-40B4-BE49-F238E27FC236}">
                <a16:creationId xmlns:a16="http://schemas.microsoft.com/office/drawing/2014/main" id="{4009B900-5CE0-E312-B621-BCF61366EA9F}"/>
              </a:ext>
              <a:ext uri="{C183D7F6-B498-43B3-948B-1728B52AA6E4}">
                <adec:decorative xmlns:adec="http://schemas.microsoft.com/office/drawing/2017/decorative" val="0"/>
              </a:ext>
            </a:extLst>
          </p:cNvPr>
          <p:cNvGrpSpPr/>
          <p:nvPr/>
        </p:nvGrpSpPr>
        <p:grpSpPr>
          <a:xfrm>
            <a:off x="3495672" y="5947521"/>
            <a:ext cx="346134" cy="346134"/>
            <a:chOff x="2642085" y="8381781"/>
            <a:chExt cx="534543" cy="534543"/>
          </a:xfrm>
        </p:grpSpPr>
        <p:sp>
          <p:nvSpPr>
            <p:cNvPr id="52" name="Rounded Rectangle 46">
              <a:extLst>
                <a:ext uri="{FF2B5EF4-FFF2-40B4-BE49-F238E27FC236}">
                  <a16:creationId xmlns:a16="http://schemas.microsoft.com/office/drawing/2014/main" id="{A9FC1952-FB86-4CFF-948C-6AD646F6FB76}"/>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53" name="Picture 2" descr="Zip Co logo SVG free download, id: 101874 - Brandlogos.net">
              <a:hlinkClick r:id="rId7"/>
              <a:extLst>
                <a:ext uri="{FF2B5EF4-FFF2-40B4-BE49-F238E27FC236}">
                  <a16:creationId xmlns:a16="http://schemas.microsoft.com/office/drawing/2014/main" id="{5B0FAA41-10EA-FAAB-B96B-C40FC066357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75" name="Graphic 74" descr="Icon of questions chat bubble">
            <a:extLst>
              <a:ext uri="{FF2B5EF4-FFF2-40B4-BE49-F238E27FC236}">
                <a16:creationId xmlns:a16="http://schemas.microsoft.com/office/drawing/2014/main" id="{C2AA77ED-1674-C2A2-DD6C-5D1CC9605337}"/>
              </a:ext>
              <a:ext uri="{C183D7F6-B498-43B3-948B-1728B52AA6E4}">
                <adec:decorative xmlns:adec="http://schemas.microsoft.com/office/drawing/2017/decorative" val="0"/>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01410" y="5076144"/>
            <a:ext cx="228600" cy="228600"/>
          </a:xfrm>
          <a:prstGeom prst="rect">
            <a:avLst/>
          </a:prstGeom>
        </p:spPr>
      </p:pic>
      <p:sp>
        <p:nvSpPr>
          <p:cNvPr id="92" name="TextBox 91">
            <a:extLst>
              <a:ext uri="{FF2B5EF4-FFF2-40B4-BE49-F238E27FC236}">
                <a16:creationId xmlns:a16="http://schemas.microsoft.com/office/drawing/2014/main" id="{815199A6-1FC5-92B4-DA46-9734A234289B}"/>
              </a:ext>
              <a:ext uri="{C183D7F6-B498-43B3-948B-1728B52AA6E4}">
                <adec:decorative xmlns:adec="http://schemas.microsoft.com/office/drawing/2017/decorative" val="0"/>
              </a:ext>
            </a:extLst>
          </p:cNvPr>
          <p:cNvSpPr txBox="1"/>
          <p:nvPr/>
        </p:nvSpPr>
        <p:spPr>
          <a:xfrm>
            <a:off x="6571603"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List action items </a:t>
            </a:r>
          </a:p>
        </p:txBody>
      </p:sp>
      <p:sp>
        <p:nvSpPr>
          <p:cNvPr id="105" name="TextBox 104">
            <a:extLst>
              <a:ext uri="{FF2B5EF4-FFF2-40B4-BE49-F238E27FC236}">
                <a16:creationId xmlns:a16="http://schemas.microsoft.com/office/drawing/2014/main" id="{603B108E-05E5-43A4-E33F-FF4230869C36}"/>
              </a:ext>
              <a:ext uri="{C183D7F6-B498-43B3-948B-1728B52AA6E4}">
                <adec:decorative xmlns:adec="http://schemas.microsoft.com/office/drawing/2017/decorative" val="0"/>
              </a:ext>
            </a:extLst>
          </p:cNvPr>
          <p:cNvSpPr txBox="1"/>
          <p:nvPr/>
        </p:nvSpPr>
        <p:spPr>
          <a:xfrm>
            <a:off x="6306478" y="5395738"/>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What are the action items from </a:t>
            </a:r>
            <a:r>
              <a:rPr kumimoji="0" lang="en-IN" sz="1000" b="0" i="0" u="none" strike="noStrike" kern="1200" cap="none" spc="170" normalizeH="0" baseline="0" noProof="0">
                <a:ln>
                  <a:noFill/>
                </a:ln>
                <a:solidFill>
                  <a:prstClr val="black"/>
                </a:solidFill>
                <a:effectLst/>
                <a:uLnTx/>
                <a:uFillTx/>
                <a:latin typeface="Segoe UI"/>
                <a:ea typeface="+mn-ea"/>
                <a:cs typeface="+mn-cs"/>
              </a:rPr>
              <a:t>meeting</a:t>
            </a:r>
            <a:r>
              <a:rPr kumimoji="0" lang="en-IN" sz="1000" b="0" i="0" u="none" strike="noStrike" kern="1200" cap="none" spc="0" normalizeH="0" baseline="0" noProof="0">
                <a:ln>
                  <a:noFill/>
                </a:ln>
                <a:solidFill>
                  <a:prstClr val="black"/>
                </a:solidFill>
                <a:effectLst/>
                <a:uLnTx/>
                <a:uFillTx/>
                <a:latin typeface="Segoe UI"/>
                <a:ea typeface="+mn-ea"/>
                <a:cs typeface="+mn-cs"/>
              </a:rPr>
              <a:t> ?</a:t>
            </a:r>
          </a:p>
        </p:txBody>
      </p:sp>
      <p:grpSp>
        <p:nvGrpSpPr>
          <p:cNvPr id="60" name="Group 59" descr="Microsoft Copilot logo">
            <a:extLst>
              <a:ext uri="{FF2B5EF4-FFF2-40B4-BE49-F238E27FC236}">
                <a16:creationId xmlns:a16="http://schemas.microsoft.com/office/drawing/2014/main" id="{9CD28DFF-A935-6930-F9E1-BB4E1BA049E8}"/>
              </a:ext>
              <a:ext uri="{C183D7F6-B498-43B3-948B-1728B52AA6E4}">
                <adec:decorative xmlns:adec="http://schemas.microsoft.com/office/drawing/2017/decorative" val="0"/>
              </a:ext>
            </a:extLst>
          </p:cNvPr>
          <p:cNvGrpSpPr/>
          <p:nvPr/>
        </p:nvGrpSpPr>
        <p:grpSpPr>
          <a:xfrm>
            <a:off x="6204315" y="5947521"/>
            <a:ext cx="346134" cy="346134"/>
            <a:chOff x="2642085" y="8381781"/>
            <a:chExt cx="534543" cy="534543"/>
          </a:xfrm>
        </p:grpSpPr>
        <p:sp>
          <p:nvSpPr>
            <p:cNvPr id="61" name="Rounded Rectangle 46">
              <a:extLst>
                <a:ext uri="{FF2B5EF4-FFF2-40B4-BE49-F238E27FC236}">
                  <a16:creationId xmlns:a16="http://schemas.microsoft.com/office/drawing/2014/main" id="{C4769231-4C03-AB6E-A606-F6FFBE747CF8}"/>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62" name="Picture 2" descr="Zip Co logo SVG free download, id: 101874 - Brandlogos.net">
              <a:hlinkClick r:id="rId7"/>
              <a:extLst>
                <a:ext uri="{FF2B5EF4-FFF2-40B4-BE49-F238E27FC236}">
                  <a16:creationId xmlns:a16="http://schemas.microsoft.com/office/drawing/2014/main" id="{7AAD8DD3-3617-9372-2348-174B0B6CBDD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pic>
        <p:nvPicPr>
          <p:cNvPr id="80" name="Graphic 79" descr="Icon of notes with a pencil">
            <a:extLst>
              <a:ext uri="{FF2B5EF4-FFF2-40B4-BE49-F238E27FC236}">
                <a16:creationId xmlns:a16="http://schemas.microsoft.com/office/drawing/2014/main" id="{9E6463ED-72E0-1B20-AE74-5CFD815ED22E}"/>
              </a:ext>
              <a:ext uri="{C183D7F6-B498-43B3-948B-1728B52AA6E4}">
                <adec:decorative xmlns:adec="http://schemas.microsoft.com/office/drawing/2017/decorative" val="0"/>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010053" y="5076144"/>
            <a:ext cx="228600" cy="228600"/>
          </a:xfrm>
          <a:prstGeom prst="rect">
            <a:avLst/>
          </a:prstGeom>
        </p:spPr>
      </p:pic>
      <p:sp>
        <p:nvSpPr>
          <p:cNvPr id="93" name="TextBox 92">
            <a:extLst>
              <a:ext uri="{FF2B5EF4-FFF2-40B4-BE49-F238E27FC236}">
                <a16:creationId xmlns:a16="http://schemas.microsoft.com/office/drawing/2014/main" id="{7549552F-D9A3-4128-3407-414835C309AC}"/>
              </a:ext>
              <a:ext uri="{C183D7F6-B498-43B3-948B-1728B52AA6E4}">
                <adec:decorative xmlns:adec="http://schemas.microsoft.com/office/drawing/2017/decorative" val="0"/>
              </a:ext>
            </a:extLst>
          </p:cNvPr>
          <p:cNvSpPr txBox="1"/>
          <p:nvPr/>
        </p:nvSpPr>
        <p:spPr>
          <a:xfrm>
            <a:off x="9280246" y="5105806"/>
            <a:ext cx="1878127" cy="1692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Semibold"/>
                <a:ea typeface="+mn-ea"/>
                <a:cs typeface="+mn-cs"/>
              </a:rPr>
              <a:t>Generate ideas </a:t>
            </a:r>
          </a:p>
        </p:txBody>
      </p:sp>
      <p:sp>
        <p:nvSpPr>
          <p:cNvPr id="106" name="TextBox 105">
            <a:extLst>
              <a:ext uri="{FF2B5EF4-FFF2-40B4-BE49-F238E27FC236}">
                <a16:creationId xmlns:a16="http://schemas.microsoft.com/office/drawing/2014/main" id="{53647C48-C285-D24A-9DB9-A323B2FD8259}"/>
              </a:ext>
              <a:ext uri="{C183D7F6-B498-43B3-948B-1728B52AA6E4}">
                <adec:decorative xmlns:adec="http://schemas.microsoft.com/office/drawing/2017/decorative" val="0"/>
              </a:ext>
            </a:extLst>
          </p:cNvPr>
          <p:cNvSpPr txBox="1"/>
          <p:nvPr/>
        </p:nvSpPr>
        <p:spPr>
          <a:xfrm>
            <a:off x="9015121" y="5395738"/>
            <a:ext cx="2277869"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000" b="0" i="0" u="none" strike="noStrike" kern="1200" cap="none" spc="0" normalizeH="0" baseline="0" noProof="0">
                <a:ln>
                  <a:noFill/>
                </a:ln>
                <a:solidFill>
                  <a:prstClr val="black"/>
                </a:solidFill>
                <a:effectLst/>
                <a:uLnTx/>
                <a:uFillTx/>
                <a:latin typeface="Segoe UI"/>
                <a:ea typeface="+mn-ea"/>
                <a:cs typeface="+mn-cs"/>
              </a:rPr>
              <a:t>List ideas for a fun remote team </a:t>
            </a:r>
            <a:br>
              <a:rPr kumimoji="0" lang="en-IN" sz="1000" b="0" i="0" u="none" strike="noStrike" kern="1200" cap="none" spc="0" normalizeH="0" baseline="0" noProof="0">
                <a:ln>
                  <a:noFill/>
                </a:ln>
                <a:solidFill>
                  <a:prstClr val="black"/>
                </a:solidFill>
                <a:effectLst/>
                <a:uLnTx/>
                <a:uFillTx/>
                <a:latin typeface="Segoe UI"/>
                <a:ea typeface="+mn-ea"/>
                <a:cs typeface="+mn-cs"/>
              </a:rPr>
            </a:br>
            <a:r>
              <a:rPr kumimoji="0" lang="en-IN" sz="1000" b="0" i="0" u="none" strike="noStrike" kern="1200" cap="none" spc="0" normalizeH="0" baseline="0" noProof="0">
                <a:ln>
                  <a:noFill/>
                </a:ln>
                <a:solidFill>
                  <a:prstClr val="black"/>
                </a:solidFill>
                <a:effectLst/>
                <a:uLnTx/>
                <a:uFillTx/>
                <a:latin typeface="Segoe UI"/>
                <a:ea typeface="+mn-ea"/>
                <a:cs typeface="+mn-cs"/>
              </a:rPr>
              <a:t>building event</a:t>
            </a:r>
          </a:p>
        </p:txBody>
      </p:sp>
      <p:grpSp>
        <p:nvGrpSpPr>
          <p:cNvPr id="69" name="Group 68" descr="Microsoft Copilot logo">
            <a:extLst>
              <a:ext uri="{FF2B5EF4-FFF2-40B4-BE49-F238E27FC236}">
                <a16:creationId xmlns:a16="http://schemas.microsoft.com/office/drawing/2014/main" id="{D1D5076D-A573-D200-07DF-BDD2DBEEA6F7}"/>
              </a:ext>
              <a:ext uri="{C183D7F6-B498-43B3-948B-1728B52AA6E4}">
                <adec:decorative xmlns:adec="http://schemas.microsoft.com/office/drawing/2017/decorative" val="0"/>
              </a:ext>
            </a:extLst>
          </p:cNvPr>
          <p:cNvGrpSpPr/>
          <p:nvPr/>
        </p:nvGrpSpPr>
        <p:grpSpPr>
          <a:xfrm>
            <a:off x="8912958" y="5947521"/>
            <a:ext cx="346134" cy="346134"/>
            <a:chOff x="2642085" y="8381781"/>
            <a:chExt cx="534543" cy="534543"/>
          </a:xfrm>
        </p:grpSpPr>
        <p:sp>
          <p:nvSpPr>
            <p:cNvPr id="70" name="Rounded Rectangle 46">
              <a:extLst>
                <a:ext uri="{FF2B5EF4-FFF2-40B4-BE49-F238E27FC236}">
                  <a16:creationId xmlns:a16="http://schemas.microsoft.com/office/drawing/2014/main" id="{4AB9F6EA-180C-AFFF-CCE0-3832C1860986}"/>
                </a:ext>
              </a:extLst>
            </p:cNvPr>
            <p:cNvSpPr/>
            <p:nvPr/>
          </p:nvSpPr>
          <p:spPr bwMode="auto">
            <a:xfrm>
              <a:off x="2642085"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1" name="Picture 2" descr="Zip Co logo SVG free download, id: 101874 - Brandlogos.net">
              <a:hlinkClick r:id="rId7"/>
              <a:extLst>
                <a:ext uri="{FF2B5EF4-FFF2-40B4-BE49-F238E27FC236}">
                  <a16:creationId xmlns:a16="http://schemas.microsoft.com/office/drawing/2014/main" id="{49ACD7A2-4765-8928-2192-1EAB4350DDA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7874"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07" name="Rectangle: Rounded Corners 106">
            <a:extLst>
              <a:ext uri="{FF2B5EF4-FFF2-40B4-BE49-F238E27FC236}">
                <a16:creationId xmlns:a16="http://schemas.microsoft.com/office/drawing/2014/main" id="{D524E597-670A-98FB-00AF-F97080F49CB5}"/>
              </a:ext>
              <a:ext uri="{C183D7F6-B498-43B3-948B-1728B52AA6E4}">
                <adec:decorative xmlns:adec="http://schemas.microsoft.com/office/drawing/2017/decorative" val="1"/>
              </a:ext>
            </a:extLst>
          </p:cNvPr>
          <p:cNvSpPr/>
          <p:nvPr/>
        </p:nvSpPr>
        <p:spPr bwMode="auto">
          <a:xfrm>
            <a:off x="2143125" y="2171523"/>
            <a:ext cx="526800"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person</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15" name="Rectangle: Rounded Corners 114">
            <a:extLst>
              <a:ext uri="{FF2B5EF4-FFF2-40B4-BE49-F238E27FC236}">
                <a16:creationId xmlns:a16="http://schemas.microsoft.com/office/drawing/2014/main" id="{2628B8F4-3254-AF5A-F614-CA518A1B0502}"/>
              </a:ext>
              <a:ext uri="{C183D7F6-B498-43B3-948B-1728B52AA6E4}">
                <adec:decorative xmlns:adec="http://schemas.microsoft.com/office/drawing/2017/decorative" val="1"/>
              </a:ext>
            </a:extLst>
          </p:cNvPr>
          <p:cNvSpPr/>
          <p:nvPr/>
        </p:nvSpPr>
        <p:spPr bwMode="auto">
          <a:xfrm>
            <a:off x="1425837" y="3781318"/>
            <a:ext cx="519644"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person</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20" name="Rectangle: Rounded Corners 119">
            <a:extLst>
              <a:ext uri="{FF2B5EF4-FFF2-40B4-BE49-F238E27FC236}">
                <a16:creationId xmlns:a16="http://schemas.microsoft.com/office/drawing/2014/main" id="{FB88ADD5-794E-8A58-2EDA-61BB1967462F}"/>
              </a:ext>
              <a:ext uri="{C183D7F6-B498-43B3-948B-1728B52AA6E4}">
                <adec:decorative xmlns:adec="http://schemas.microsoft.com/office/drawing/2017/decorative" val="1"/>
              </a:ext>
            </a:extLst>
          </p:cNvPr>
          <p:cNvSpPr/>
          <p:nvPr/>
        </p:nvSpPr>
        <p:spPr bwMode="auto">
          <a:xfrm>
            <a:off x="2617529" y="5398364"/>
            <a:ext cx="289855"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file</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08" name="Rectangle: Rounded Corners 107">
            <a:extLst>
              <a:ext uri="{FF2B5EF4-FFF2-40B4-BE49-F238E27FC236}">
                <a16:creationId xmlns:a16="http://schemas.microsoft.com/office/drawing/2014/main" id="{C78CEC2A-E0F7-19F4-AAA1-D3B4285469BB}"/>
              </a:ext>
              <a:ext uri="{C183D7F6-B498-43B3-948B-1728B52AA6E4}">
                <adec:decorative xmlns:adec="http://schemas.microsoft.com/office/drawing/2017/decorative" val="1"/>
              </a:ext>
            </a:extLst>
          </p:cNvPr>
          <p:cNvSpPr/>
          <p:nvPr/>
        </p:nvSpPr>
        <p:spPr bwMode="auto">
          <a:xfrm>
            <a:off x="4725058" y="2171523"/>
            <a:ext cx="289855"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file</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11" name="Rectangle: Rounded Corners 110">
            <a:extLst>
              <a:ext uri="{FF2B5EF4-FFF2-40B4-BE49-F238E27FC236}">
                <a16:creationId xmlns:a16="http://schemas.microsoft.com/office/drawing/2014/main" id="{655A93BB-D50E-2481-923B-4D79B42A32B1}"/>
              </a:ext>
              <a:ext uri="{C183D7F6-B498-43B3-948B-1728B52AA6E4}">
                <adec:decorative xmlns:adec="http://schemas.microsoft.com/office/drawing/2017/decorative" val="1"/>
              </a:ext>
            </a:extLst>
          </p:cNvPr>
          <p:cNvSpPr/>
          <p:nvPr/>
        </p:nvSpPr>
        <p:spPr bwMode="auto">
          <a:xfrm>
            <a:off x="9656540" y="2323923"/>
            <a:ext cx="588169"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meeting</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12" name="Rectangle: Rounded Corners 111">
            <a:extLst>
              <a:ext uri="{FF2B5EF4-FFF2-40B4-BE49-F238E27FC236}">
                <a16:creationId xmlns:a16="http://schemas.microsoft.com/office/drawing/2014/main" id="{13CE70BB-31A8-9396-C900-4BC8D234A347}"/>
              </a:ext>
              <a:ext uri="{C183D7F6-B498-43B3-948B-1728B52AA6E4}">
                <adec:decorative xmlns:adec="http://schemas.microsoft.com/office/drawing/2017/decorative" val="1"/>
              </a:ext>
            </a:extLst>
          </p:cNvPr>
          <p:cNvSpPr/>
          <p:nvPr/>
        </p:nvSpPr>
        <p:spPr bwMode="auto">
          <a:xfrm>
            <a:off x="9014397" y="3947489"/>
            <a:ext cx="586803"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meeting</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09" name="Rectangle: Rounded Corners 108">
            <a:extLst>
              <a:ext uri="{FF2B5EF4-FFF2-40B4-BE49-F238E27FC236}">
                <a16:creationId xmlns:a16="http://schemas.microsoft.com/office/drawing/2014/main" id="{364F8709-7D7C-9590-3C74-0DB0B4E59AFB}"/>
              </a:ext>
              <a:ext uri="{C183D7F6-B498-43B3-948B-1728B52AA6E4}">
                <adec:decorative xmlns:adec="http://schemas.microsoft.com/office/drawing/2017/decorative" val="1"/>
              </a:ext>
            </a:extLst>
          </p:cNvPr>
          <p:cNvSpPr/>
          <p:nvPr/>
        </p:nvSpPr>
        <p:spPr bwMode="auto">
          <a:xfrm>
            <a:off x="6688932" y="2171523"/>
            <a:ext cx="588169"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meeting</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14" name="Rectangle: Rounded Corners 113">
            <a:extLst>
              <a:ext uri="{FF2B5EF4-FFF2-40B4-BE49-F238E27FC236}">
                <a16:creationId xmlns:a16="http://schemas.microsoft.com/office/drawing/2014/main" id="{DB6D6B1B-735A-B2D1-A8CD-68814E313951}"/>
              </a:ext>
              <a:ext uri="{C183D7F6-B498-43B3-948B-1728B52AA6E4}">
                <adec:decorative xmlns:adec="http://schemas.microsoft.com/office/drawing/2017/decorative" val="1"/>
              </a:ext>
            </a:extLst>
          </p:cNvPr>
          <p:cNvSpPr/>
          <p:nvPr/>
        </p:nvSpPr>
        <p:spPr bwMode="auto">
          <a:xfrm>
            <a:off x="7695906" y="3781318"/>
            <a:ext cx="289855"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file</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
        <p:nvSpPr>
          <p:cNvPr id="116" name="Rectangle: Rounded Corners 115">
            <a:extLst>
              <a:ext uri="{FF2B5EF4-FFF2-40B4-BE49-F238E27FC236}">
                <a16:creationId xmlns:a16="http://schemas.microsoft.com/office/drawing/2014/main" id="{A769A939-C77B-C7A6-D51E-B3D93B9D76C0}"/>
              </a:ext>
              <a:ext uri="{C183D7F6-B498-43B3-948B-1728B52AA6E4}">
                <adec:decorative xmlns:adec="http://schemas.microsoft.com/office/drawing/2017/decorative" val="1"/>
              </a:ext>
            </a:extLst>
          </p:cNvPr>
          <p:cNvSpPr/>
          <p:nvPr/>
        </p:nvSpPr>
        <p:spPr bwMode="auto">
          <a:xfrm>
            <a:off x="6313383" y="5557269"/>
            <a:ext cx="586803" cy="162101"/>
          </a:xfrm>
          <a:prstGeom prst="round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 tIns="9144" rIns="27432" bIns="18288"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meeting</a:t>
            </a:r>
            <a:endParaRPr kumimoji="0" lang="en-IN" sz="10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546671565"/>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6">
            <a:extLst>
              <a:ext uri="{FF2B5EF4-FFF2-40B4-BE49-F238E27FC236}">
                <a16:creationId xmlns:a16="http://schemas.microsoft.com/office/drawing/2014/main" id="{166B1AD2-138A-6948-4665-7F33671CF646}"/>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 name="TextBox 11">
            <a:extLst>
              <a:ext uri="{FF2B5EF4-FFF2-40B4-BE49-F238E27FC236}">
                <a16:creationId xmlns:a16="http://schemas.microsoft.com/office/drawing/2014/main" id="{C2C39AF2-ACFE-11AE-93B1-2DBCAA134CB2}"/>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a:xfrm>
            <a:off x="588263" y="457200"/>
            <a:ext cx="11018520" cy="861774"/>
          </a:xfrm>
        </p:spPr>
        <p:txBody>
          <a:bodyPr>
            <a:no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Outlook</a:t>
            </a:r>
            <a:br>
              <a:rPr lang="en-US">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18" name="Group 17" descr="Outlook logo">
            <a:extLst>
              <a:ext uri="{FF2B5EF4-FFF2-40B4-BE49-F238E27FC236}">
                <a16:creationId xmlns:a16="http://schemas.microsoft.com/office/drawing/2014/main" id="{ED973D5C-1EB0-4B72-E8B3-51A8946ABB06}"/>
              </a:ext>
              <a:ext uri="{C183D7F6-B498-43B3-948B-1728B52AA6E4}">
                <adec:decorative xmlns:adec="http://schemas.microsoft.com/office/drawing/2017/decorative" val="0"/>
              </a:ext>
            </a:extLst>
          </p:cNvPr>
          <p:cNvGrpSpPr/>
          <p:nvPr/>
        </p:nvGrpSpPr>
        <p:grpSpPr>
          <a:xfrm>
            <a:off x="6315024" y="457200"/>
            <a:ext cx="534543" cy="534543"/>
            <a:chOff x="6471778" y="1112559"/>
            <a:chExt cx="534543" cy="534543"/>
          </a:xfrm>
        </p:grpSpPr>
        <p:sp>
          <p:nvSpPr>
            <p:cNvPr id="22" name="Rounded Rectangle 46">
              <a:hlinkClick r:id="rId3"/>
              <a:extLst>
                <a:ext uri="{FF2B5EF4-FFF2-40B4-BE49-F238E27FC236}">
                  <a16:creationId xmlns:a16="http://schemas.microsoft.com/office/drawing/2014/main" id="{69A92FA7-893B-B72B-8997-58F6EEDB445D}"/>
                </a:ext>
              </a:extLst>
            </p:cNvPr>
            <p:cNvSpPr/>
            <p:nvPr/>
          </p:nvSpPr>
          <p:spPr bwMode="auto">
            <a:xfrm>
              <a:off x="6471778" y="1112559"/>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 name="Graphic 22">
              <a:extLst>
                <a:ext uri="{FF2B5EF4-FFF2-40B4-BE49-F238E27FC236}">
                  <a16:creationId xmlns:a16="http://schemas.microsoft.com/office/drawing/2014/main" id="{1C93B58D-332F-1748-70BB-1F3873AF68C9}"/>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22700" t="24766" r="22700" b="24766"/>
            <a:stretch/>
          </p:blipFill>
          <p:spPr>
            <a:xfrm>
              <a:off x="6549664" y="1204777"/>
              <a:ext cx="378770" cy="350106"/>
            </a:xfrm>
            <a:prstGeom prst="rect">
              <a:avLst/>
            </a:prstGeom>
          </p:spPr>
        </p:pic>
      </p:grpSp>
      <p:pic>
        <p:nvPicPr>
          <p:cNvPr id="9" name="Picture 2" descr="Microsoft Copilot logo">
            <a:extLst>
              <a:ext uri="{FF2B5EF4-FFF2-40B4-BE49-F238E27FC236}">
                <a16:creationId xmlns:a16="http://schemas.microsoft.com/office/drawing/2014/main" id="{399B0165-0FF3-737F-51BD-B164A98F37A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59D33F52-4060-0C51-C760-948A1F14D582}"/>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Sample use cases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Catch up on an email thread with a summary or by getting key points and action items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Draft a new email or reply to a thread</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New Email</a:t>
            </a:r>
          </a:p>
          <a:p>
            <a:pPr marL="457200" marR="0" lvl="1" indent="-144463" algn="l" defTabSz="914400" rtl="0" eaLnBrk="1" fontAlgn="auto" latinLnBrk="0" hangingPunct="1">
              <a:lnSpc>
                <a:spcPct val="100000"/>
              </a:lnSpc>
              <a:spcBef>
                <a:spcPts val="400"/>
              </a:spcBef>
              <a:spcAft>
                <a:spcPts val="40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Draft with Copilot</a:t>
            </a:r>
          </a:p>
          <a:p>
            <a:pPr marL="631825" marR="0" lvl="2" indent="-100013"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panose="02020603050405020304" pitchFamily="18" charset="0"/>
              </a:rPr>
              <a:t>Provide a topic or key points for a new email – Copilot can access information in the current thread</a:t>
            </a:r>
          </a:p>
          <a:p>
            <a:pPr marL="631825" marR="0" lvl="2" indent="-100013"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panose="02020603050405020304" pitchFamily="18" charset="0"/>
              </a:rPr>
              <a:t>Select tone and length</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Will revise an existing draft</a:t>
            </a:r>
          </a:p>
          <a:p>
            <a:pPr marL="457200" marR="0" lvl="1" indent="-144463" algn="l" defTabSz="914400" rtl="0" eaLnBrk="1" fontAlgn="auto" latinLnBrk="0" hangingPunct="1">
              <a:lnSpc>
                <a:spcPct val="100000"/>
              </a:lnSpc>
              <a:spcBef>
                <a:spcPts val="400"/>
              </a:spcBef>
              <a:spcAft>
                <a:spcPts val="40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Coaching by Copilot</a:t>
            </a:r>
          </a:p>
          <a:p>
            <a:pPr marL="631825" marR="0" lvl="2" indent="-100013"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panose="02020603050405020304" pitchFamily="18" charset="0"/>
              </a:rPr>
              <a:t>Will provide suggestions on tone, sentiment, and clarity</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Summary by Copilot</a:t>
            </a:r>
          </a:p>
          <a:p>
            <a:pPr marL="457200" marR="0" lvl="1" indent="-144463" algn="l" defTabSz="914400" rtl="0" eaLnBrk="1" fontAlgn="auto" latinLnBrk="0" hangingPunct="1">
              <a:lnSpc>
                <a:spcPct val="100000"/>
              </a:lnSpc>
              <a:spcBef>
                <a:spcPts val="400"/>
              </a:spcBef>
              <a:spcAft>
                <a:spcPts val="0"/>
              </a:spcAft>
              <a:buClrTx/>
              <a:buSzTx/>
              <a:buFont typeface="Segoe UI" panose="020B0502040204020203" pitchFamily="34" charset="0"/>
              <a:buChar char="–"/>
              <a:tabLst/>
              <a:defRPr/>
            </a:pPr>
            <a:r>
              <a:rPr kumimoji="0" lang="en-US" sz="1000" b="0" i="0" u="none" strike="noStrike" kern="100" cap="none" spc="0" normalizeH="0" baseline="0" noProof="0">
                <a:ln>
                  <a:noFill/>
                </a:ln>
                <a:solidFill>
                  <a:prstClr val="black"/>
                </a:solidFill>
                <a:effectLst/>
                <a:uLnTx/>
                <a:uFillTx/>
                <a:latin typeface="Segoe UI"/>
                <a:ea typeface="+mn-ea"/>
                <a:cs typeface="Times New Roman"/>
              </a:rPr>
              <a:t>Get a summary of an email thread with citations</a:t>
            </a:r>
          </a:p>
        </p:txBody>
      </p:sp>
      <p:pic>
        <p:nvPicPr>
          <p:cNvPr id="19" name="Picture 18" descr="Screenshot of Copilot in Outlook">
            <a:extLst>
              <a:ext uri="{FF2B5EF4-FFF2-40B4-BE49-F238E27FC236}">
                <a16:creationId xmlns:a16="http://schemas.microsoft.com/office/drawing/2014/main" id="{85A41BD5-248E-62F0-10DF-175A60F305CA}"/>
              </a:ext>
            </a:extLst>
          </p:cNvPr>
          <p:cNvPicPr>
            <a:picLocks noChangeAspect="1"/>
          </p:cNvPicPr>
          <p:nvPr/>
        </p:nvPicPr>
        <p:blipFill>
          <a:blip r:embed="rId7"/>
          <a:stretch>
            <a:fillRect/>
          </a:stretch>
        </p:blipFill>
        <p:spPr>
          <a:xfrm>
            <a:off x="5062855" y="1794832"/>
            <a:ext cx="2938488" cy="3397627"/>
          </a:xfrm>
          <a:prstGeom prst="roundRect">
            <a:avLst>
              <a:gd name="adj" fmla="val 2923"/>
            </a:avLst>
          </a:prstGeom>
          <a:ln w="6350">
            <a:solidFill>
              <a:schemeClr val="bg1">
                <a:lumMod val="75000"/>
              </a:schemeClr>
            </a:solidFill>
          </a:ln>
        </p:spPr>
      </p:pic>
      <p:sp>
        <p:nvSpPr>
          <p:cNvPr id="6" name="Rectangle: Rounded Corners 5" descr="Emphasis on the drop down of Copilot showing Draft with Copilot and Coaching by Copilot ">
            <a:extLst>
              <a:ext uri="{FF2B5EF4-FFF2-40B4-BE49-F238E27FC236}">
                <a16:creationId xmlns:a16="http://schemas.microsoft.com/office/drawing/2014/main" id="{9C432287-ED19-7485-4E96-679718E33D3C}"/>
              </a:ext>
              <a:ext uri="{C183D7F6-B498-43B3-948B-1728B52AA6E4}">
                <adec:decorative xmlns:adec="http://schemas.microsoft.com/office/drawing/2017/decorative" val="0"/>
              </a:ext>
            </a:extLst>
          </p:cNvPr>
          <p:cNvSpPr/>
          <p:nvPr/>
        </p:nvSpPr>
        <p:spPr bwMode="auto">
          <a:xfrm>
            <a:off x="5629275" y="1971675"/>
            <a:ext cx="1042988" cy="495300"/>
          </a:xfrm>
          <a:prstGeom prst="roundRect">
            <a:avLst>
              <a:gd name="adj" fmla="val 9936"/>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4" name="Picture 13" descr="Screenshot of Draft with Copilot (preview)">
            <a:extLst>
              <a:ext uri="{FF2B5EF4-FFF2-40B4-BE49-F238E27FC236}">
                <a16:creationId xmlns:a16="http://schemas.microsoft.com/office/drawing/2014/main" id="{CBBFDFEB-CC68-697A-EFFA-3B4490EE7118}"/>
              </a:ext>
            </a:extLst>
          </p:cNvPr>
          <p:cNvPicPr>
            <a:picLocks noChangeAspect="1"/>
          </p:cNvPicPr>
          <p:nvPr/>
        </p:nvPicPr>
        <p:blipFill rotWithShape="1">
          <a:blip r:embed="rId8"/>
          <a:srcRect t="50239" r="780" b="2782"/>
          <a:stretch/>
        </p:blipFill>
        <p:spPr>
          <a:xfrm>
            <a:off x="6235700" y="2518489"/>
            <a:ext cx="2720847" cy="910511"/>
          </a:xfrm>
          <a:prstGeom prst="roundRect">
            <a:avLst>
              <a:gd name="adj" fmla="val 6991"/>
            </a:avLst>
          </a:prstGeom>
          <a:ln w="6350">
            <a:solidFill>
              <a:schemeClr val="bg1">
                <a:lumMod val="75000"/>
              </a:schemeClr>
            </a:solidFill>
          </a:ln>
        </p:spPr>
      </p:pic>
      <p:sp>
        <p:nvSpPr>
          <p:cNvPr id="13" name="TextBox 12">
            <a:extLst>
              <a:ext uri="{FF2B5EF4-FFF2-40B4-BE49-F238E27FC236}">
                <a16:creationId xmlns:a16="http://schemas.microsoft.com/office/drawing/2014/main" id="{817EA871-E3B2-35D0-F6EF-98E8EC98556F}"/>
              </a:ext>
            </a:extLst>
          </p:cNvPr>
          <p:cNvSpPr txBox="1">
            <a:spLocks/>
          </p:cNvSpPr>
          <p:nvPr/>
        </p:nvSpPr>
        <p:spPr>
          <a:xfrm>
            <a:off x="9134812" y="2593583"/>
            <a:ext cx="2236275" cy="851026"/>
          </a:xfrm>
          <a:prstGeom prst="roundRect">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Have Copilot create </a:t>
            </a:r>
            <a:br>
              <a:rPr kumimoji="0" lang="en-US" sz="1200" b="0" i="0" u="none" strike="noStrike" kern="1200" cap="none" spc="0" normalizeH="0" baseline="0" noProof="0">
                <a:ln>
                  <a:noFill/>
                </a:ln>
                <a:solidFill>
                  <a:prstClr val="black"/>
                </a:solidFill>
                <a:effectLst/>
                <a:uLnTx/>
                <a:uFillTx/>
                <a:latin typeface="Segoe UI"/>
                <a:ea typeface="+mn-ea"/>
                <a:cs typeface="Segoe UI"/>
              </a:rPr>
            </a:br>
            <a:r>
              <a:rPr kumimoji="0" lang="en-US" sz="1200" b="0" i="0" u="none" strike="noStrike" kern="1200" cap="none" spc="0" normalizeH="0" baseline="0" noProof="0">
                <a:ln>
                  <a:noFill/>
                </a:ln>
                <a:solidFill>
                  <a:prstClr val="black"/>
                </a:solidFill>
                <a:effectLst/>
                <a:uLnTx/>
                <a:uFillTx/>
                <a:latin typeface="Segoe UI"/>
                <a:ea typeface="+mn-ea"/>
                <a:cs typeface="Segoe UI"/>
              </a:rPr>
              <a:t>a draft on a new topic or an existing thread.</a:t>
            </a:r>
          </a:p>
        </p:txBody>
      </p:sp>
      <p:sp>
        <p:nvSpPr>
          <p:cNvPr id="4" name="TextBox 3">
            <a:extLst>
              <a:ext uri="{FF2B5EF4-FFF2-40B4-BE49-F238E27FC236}">
                <a16:creationId xmlns:a16="http://schemas.microsoft.com/office/drawing/2014/main" id="{8F8B81BB-99A6-BC73-87DF-EDCC10538A43}"/>
              </a:ext>
            </a:extLst>
          </p:cNvPr>
          <p:cNvSpPr txBox="1">
            <a:spLocks/>
          </p:cNvSpPr>
          <p:nvPr/>
        </p:nvSpPr>
        <p:spPr>
          <a:xfrm>
            <a:off x="9134812" y="4033117"/>
            <a:ext cx="2236275" cy="851026"/>
          </a:xfrm>
          <a:prstGeom prst="roundRect">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Get suggestions from Copilot to improve your email.</a:t>
            </a:r>
          </a:p>
        </p:txBody>
      </p:sp>
      <p:pic>
        <p:nvPicPr>
          <p:cNvPr id="28" name="Picture 27" descr="Screenshot of Copilot with Outlook ">
            <a:extLst>
              <a:ext uri="{FF2B5EF4-FFF2-40B4-BE49-F238E27FC236}">
                <a16:creationId xmlns:a16="http://schemas.microsoft.com/office/drawing/2014/main" id="{2DD18840-C6B6-E466-B506-6B7191593218}"/>
              </a:ext>
            </a:extLst>
          </p:cNvPr>
          <p:cNvPicPr>
            <a:picLocks noChangeAspect="1"/>
          </p:cNvPicPr>
          <p:nvPr/>
        </p:nvPicPr>
        <p:blipFill>
          <a:blip r:embed="rId9"/>
          <a:stretch>
            <a:fillRect/>
          </a:stretch>
        </p:blipFill>
        <p:spPr>
          <a:xfrm>
            <a:off x="5360437" y="5304237"/>
            <a:ext cx="2343324" cy="985550"/>
          </a:xfrm>
          <a:prstGeom prst="roundRect">
            <a:avLst>
              <a:gd name="adj" fmla="val 6358"/>
            </a:avLst>
          </a:prstGeom>
          <a:ln w="6350">
            <a:solidFill>
              <a:schemeClr val="bg1">
                <a:lumMod val="75000"/>
              </a:schemeClr>
            </a:solidFill>
          </a:ln>
        </p:spPr>
      </p:pic>
      <p:sp>
        <p:nvSpPr>
          <p:cNvPr id="29" name="Rectangle: Rounded Corners 28" descr="Emphasis on Summary by Copilot displayed in the screenshot">
            <a:extLst>
              <a:ext uri="{FF2B5EF4-FFF2-40B4-BE49-F238E27FC236}">
                <a16:creationId xmlns:a16="http://schemas.microsoft.com/office/drawing/2014/main" id="{C54FCC0B-33CE-2243-1715-C5E6CBE8496E}"/>
              </a:ext>
              <a:ext uri="{C183D7F6-B498-43B3-948B-1728B52AA6E4}">
                <adec:decorative xmlns:adec="http://schemas.microsoft.com/office/drawing/2017/decorative" val="0"/>
              </a:ext>
            </a:extLst>
          </p:cNvPr>
          <p:cNvSpPr/>
          <p:nvPr/>
        </p:nvSpPr>
        <p:spPr bwMode="auto">
          <a:xfrm>
            <a:off x="5360437" y="5991210"/>
            <a:ext cx="922888" cy="298577"/>
          </a:xfrm>
          <a:prstGeom prst="roundRect">
            <a:avLst>
              <a:gd name="adj" fmla="val 10195"/>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6" name="TextBox 25">
            <a:extLst>
              <a:ext uri="{FF2B5EF4-FFF2-40B4-BE49-F238E27FC236}">
                <a16:creationId xmlns:a16="http://schemas.microsoft.com/office/drawing/2014/main" id="{9812EFA7-44A1-0C06-72E8-DE7D9B46457C}"/>
              </a:ext>
            </a:extLst>
          </p:cNvPr>
          <p:cNvSpPr txBox="1">
            <a:spLocks/>
          </p:cNvSpPr>
          <p:nvPr/>
        </p:nvSpPr>
        <p:spPr>
          <a:xfrm>
            <a:off x="9134812" y="5438776"/>
            <a:ext cx="2236275" cy="851026"/>
          </a:xfrm>
          <a:prstGeom prst="roundRect">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At the top of each email. Generate a summary of the email or thread</a:t>
            </a:r>
          </a:p>
        </p:txBody>
      </p:sp>
    </p:spTree>
    <p:extLst>
      <p:ext uri="{BB962C8B-B14F-4D97-AF65-F5344CB8AC3E}">
        <p14:creationId xmlns:p14="http://schemas.microsoft.com/office/powerpoint/2010/main" val="160324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4" grpId="0" animBg="1"/>
      <p:bldP spid="29" grpId="0" animBg="1"/>
      <p:bldP spid="2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6">
            <a:extLst>
              <a:ext uri="{FF2B5EF4-FFF2-40B4-BE49-F238E27FC236}">
                <a16:creationId xmlns:a16="http://schemas.microsoft.com/office/drawing/2014/main" id="{52E81029-92E8-4FCD-EBA5-9477097AFC33}"/>
              </a:ext>
              <a:ext uri="{C183D7F6-B498-43B3-948B-1728B52AA6E4}">
                <adec:decorative xmlns:adec="http://schemas.microsoft.com/office/drawing/2017/decorative" val="1"/>
              </a:ext>
            </a:extLst>
          </p:cNvPr>
          <p:cNvSpPr/>
          <p:nvPr/>
        </p:nvSpPr>
        <p:spPr bwMode="auto">
          <a:xfrm>
            <a:off x="584200" y="1528200"/>
            <a:ext cx="11025758" cy="5009833"/>
          </a:xfrm>
          <a:prstGeom prst="roundRect">
            <a:avLst>
              <a:gd name="adj" fmla="val 4396"/>
            </a:avLst>
          </a:prstGeom>
          <a:noFill/>
          <a:ln w="9525">
            <a:gradFill>
              <a:gsLst>
                <a:gs pos="37000">
                  <a:srgbClr val="464FEB"/>
                </a:gs>
                <a:gs pos="69000">
                  <a:srgbClr val="47CFFA"/>
                </a:gs>
                <a:gs pos="91000">
                  <a:srgbClr val="B47CF8"/>
                </a:gs>
              </a:gsLst>
              <a:lin ang="3600000" scaled="0"/>
            </a:gra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 name="TextBox 12">
            <a:extLst>
              <a:ext uri="{FF2B5EF4-FFF2-40B4-BE49-F238E27FC236}">
                <a16:creationId xmlns:a16="http://schemas.microsoft.com/office/drawing/2014/main" id="{C58D6CBB-8602-2CF3-E244-EFFBE1B16438}"/>
              </a:ext>
              <a:ext uri="{C183D7F6-B498-43B3-948B-1728B52AA6E4}">
                <adec:decorative xmlns:adec="http://schemas.microsoft.com/office/drawing/2017/decorative" val="1"/>
              </a:ext>
            </a:extLst>
          </p:cNvPr>
          <p:cNvSpPr txBox="1">
            <a:spLocks/>
          </p:cNvSpPr>
          <p:nvPr/>
        </p:nvSpPr>
        <p:spPr>
          <a:xfrm>
            <a:off x="4903172" y="1624187"/>
            <a:ext cx="6592827" cy="4817858"/>
          </a:xfrm>
          <a:prstGeom prst="roundRect">
            <a:avLst>
              <a:gd name="adj" fmla="val 3190"/>
            </a:avLst>
          </a:prstGeom>
          <a:solidFill>
            <a:schemeClr val="bg1">
              <a:alpha val="46000"/>
            </a:schemeClr>
          </a:solidFill>
          <a:ln w="25400">
            <a:noFill/>
          </a:ln>
          <a:effectLst>
            <a:outerShdw blurRad="63500" algn="ctr" rotWithShape="0">
              <a:schemeClr val="tx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t" anchorCtr="0" forceAA="0" compatLnSpc="1">
            <a:prstTxWarp prst="textNoShape">
              <a:avLst/>
            </a:prstTxWarp>
            <a:noAutofit/>
          </a:bodyPr>
          <a:lstStyle>
            <a:defPPr>
              <a:defRPr lang="en-US"/>
            </a:defPPr>
            <a:lvl1pPr fontAlgn="base">
              <a:spcBef>
                <a:spcPts val="0"/>
              </a:spcBef>
              <a:spcAft>
                <a:spcPts val="1200"/>
              </a:spcAft>
              <a:defRPr sz="1000">
                <a:ln w="3175">
                  <a:noFill/>
                </a:ln>
                <a:solidFill>
                  <a:schemeClr val="tx1"/>
                </a:solidFill>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base" latinLnBrk="0" hangingPunct="1">
              <a:lnSpc>
                <a:spcPct val="100000"/>
              </a:lnSpc>
              <a:spcBef>
                <a:spcPts val="0"/>
              </a:spcBef>
              <a:spcAft>
                <a:spcPts val="1200"/>
              </a:spcAft>
              <a:buClrTx/>
              <a:buSzTx/>
              <a:buFontTx/>
              <a:buNone/>
              <a:tabLst/>
              <a:defRPr/>
            </a:pPr>
            <a:endParaRPr kumimoji="0" lang="en-US" sz="1000" b="0" i="0" u="none" strike="noStrike" kern="1200" cap="none" spc="0" normalizeH="0" baseline="0" noProof="0">
              <a:ln w="3175">
                <a:noFill/>
              </a:ln>
              <a:solidFill>
                <a:prstClr val="black"/>
              </a:solidFill>
              <a:effectLst/>
              <a:uLnTx/>
              <a:uFillTx/>
              <a:latin typeface="Segoe UI"/>
              <a:ea typeface="+mn-ea"/>
              <a:cs typeface="Segoe UI"/>
            </a:endParaRPr>
          </a:p>
        </p:txBody>
      </p:sp>
      <p:sp>
        <p:nvSpPr>
          <p:cNvPr id="2" name="Title 1">
            <a:extLst>
              <a:ext uri="{FF2B5EF4-FFF2-40B4-BE49-F238E27FC236}">
                <a16:creationId xmlns:a16="http://schemas.microsoft.com/office/drawing/2014/main" id="{ED7E62A7-F191-E6B4-752E-A27FC1B863CF}"/>
              </a:ext>
            </a:extLst>
          </p:cNvPr>
          <p:cNvSpPr>
            <a:spLocks noGrp="1"/>
          </p:cNvSpPr>
          <p:nvPr>
            <p:ph type="title"/>
          </p:nvPr>
        </p:nvSpPr>
        <p:spPr>
          <a:xfrm>
            <a:off x="588263" y="457200"/>
            <a:ext cx="11018520" cy="861774"/>
          </a:xfrm>
        </p:spPr>
        <p:txBody>
          <a:bodyPr>
            <a:noAutofit/>
          </a:bodyPr>
          <a:lstStyle/>
          <a:p>
            <a:r>
              <a:rPr lang="en-US">
                <a:gradFill flip="none" rotWithShape="1">
                  <a:gsLst>
                    <a:gs pos="50000">
                      <a:srgbClr val="8661C5"/>
                    </a:gs>
                    <a:gs pos="0">
                      <a:srgbClr val="3E76D4"/>
                    </a:gs>
                    <a:gs pos="100000">
                      <a:srgbClr val="C73ECC"/>
                    </a:gs>
                  </a:gsLst>
                  <a:lin ang="2700000" scaled="1"/>
                  <a:tileRect/>
                </a:gradFill>
                <a:cs typeface="+mn-cs"/>
              </a:rPr>
              <a:t>How to use: Copilot in Excel</a:t>
            </a:r>
            <a:br>
              <a:rPr lang="en-US">
                <a:gradFill flip="none" rotWithShape="1">
                  <a:gsLst>
                    <a:gs pos="50000">
                      <a:srgbClr val="8661C5"/>
                    </a:gs>
                    <a:gs pos="0">
                      <a:srgbClr val="3E76D4"/>
                    </a:gs>
                    <a:gs pos="100000">
                      <a:srgbClr val="C73ECC"/>
                    </a:gs>
                  </a:gsLst>
                  <a:lin ang="2700000" scaled="1"/>
                  <a:tileRect/>
                </a:gradFill>
                <a:cs typeface="+mn-cs"/>
              </a:rPr>
            </a:br>
            <a:r>
              <a:rPr lang="en-US" sz="1800">
                <a:cs typeface="Segoe UI Semilight"/>
              </a:rPr>
              <a:t>Note the specific prompts shown may vary</a:t>
            </a:r>
            <a:endParaRPr lang="en-US" sz="1800"/>
          </a:p>
        </p:txBody>
      </p:sp>
      <p:grpSp>
        <p:nvGrpSpPr>
          <p:cNvPr id="8" name="Group 7" descr="Microsoft Excel logo">
            <a:extLst>
              <a:ext uri="{FF2B5EF4-FFF2-40B4-BE49-F238E27FC236}">
                <a16:creationId xmlns:a16="http://schemas.microsoft.com/office/drawing/2014/main" id="{211BC3C8-A12E-0DF4-313A-3502DF8F881A}"/>
              </a:ext>
              <a:ext uri="{C183D7F6-B498-43B3-948B-1728B52AA6E4}">
                <adec:decorative xmlns:adec="http://schemas.microsoft.com/office/drawing/2017/decorative" val="0"/>
              </a:ext>
            </a:extLst>
          </p:cNvPr>
          <p:cNvGrpSpPr/>
          <p:nvPr/>
        </p:nvGrpSpPr>
        <p:grpSpPr>
          <a:xfrm>
            <a:off x="5687205" y="457200"/>
            <a:ext cx="534543" cy="534543"/>
            <a:chOff x="5831903" y="8381781"/>
            <a:chExt cx="534543" cy="534543"/>
          </a:xfrm>
        </p:grpSpPr>
        <p:sp>
          <p:nvSpPr>
            <p:cNvPr id="11" name="Rounded Rectangle 46">
              <a:extLst>
                <a:ext uri="{FF2B5EF4-FFF2-40B4-BE49-F238E27FC236}">
                  <a16:creationId xmlns:a16="http://schemas.microsoft.com/office/drawing/2014/main" id="{CA817719-4880-333C-90AD-998B56D891DA}"/>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7" name="Picture 8" descr="Microsoft Excel Logo - PNG and Vector - Logo Download">
              <a:hlinkClick r:id="rId3"/>
              <a:extLst>
                <a:ext uri="{FF2B5EF4-FFF2-40B4-BE49-F238E27FC236}">
                  <a16:creationId xmlns:a16="http://schemas.microsoft.com/office/drawing/2014/main" id="{FD2CF47B-01D8-6259-B2BE-6B5AD47F0964}"/>
                </a:ext>
              </a:extLst>
            </p:cNvPr>
            <p:cNvPicPr>
              <a:picLocks noChangeArrowheads="1"/>
            </p:cNvPicPr>
            <p:nvPr/>
          </p:nvPicPr>
          <p:blipFill rotWithShape="1">
            <a:blip r:embed="rId4"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2" descr="Microsoft Copilot logo">
            <a:extLst>
              <a:ext uri="{FF2B5EF4-FFF2-40B4-BE49-F238E27FC236}">
                <a16:creationId xmlns:a16="http://schemas.microsoft.com/office/drawing/2014/main" id="{7343B47A-FFF6-DD7F-CE6D-FE70EC9E5C3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0E55446-954A-4AD8-D51D-AA2F3799A949}"/>
              </a:ext>
            </a:extLst>
          </p:cNvPr>
          <p:cNvSpPr txBox="1">
            <a:spLocks/>
          </p:cNvSpPr>
          <p:nvPr/>
        </p:nvSpPr>
        <p:spPr>
          <a:xfrm>
            <a:off x="685798" y="1624187"/>
            <a:ext cx="4130042" cy="4817858"/>
          </a:xfrm>
          <a:prstGeom prst="roundRect">
            <a:avLst>
              <a:gd name="adj" fmla="val 3392"/>
            </a:avLst>
          </a:prstGeom>
          <a:solidFill>
            <a:schemeClr val="accent1">
              <a:lumMod val="20000"/>
              <a:lumOff val="80000"/>
            </a:schemeClr>
          </a:solidFill>
          <a:ln w="25400">
            <a:no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1"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rPr>
              <a:t>Sample use cases</a:t>
            </a:r>
            <a:endParaRPr kumimoji="0" lang="en-US" sz="1200" b="0" i="0" u="none" strike="noStrike" kern="100" cap="none" spc="0" normalizeH="0" baseline="0" noProof="0">
              <a:ln>
                <a:noFill/>
              </a:ln>
              <a:solidFill>
                <a:prstClr val="black"/>
              </a:solidFill>
              <a:effectLst/>
              <a:uLnTx/>
              <a:uFillTx/>
              <a:latin typeface="Segoe UI Semibold"/>
              <a:ea typeface="Aptos" panose="020B0004020202020204" pitchFamily="34" charset="0"/>
              <a:cs typeface="Times New Roman"/>
            </a:endParaRP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Get help identifying trends or outliers</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Create charts to highlight information</a:t>
            </a:r>
          </a:p>
          <a:p>
            <a:pPr marL="0" marR="0" lvl="0" indent="0" algn="l" defTabSz="932472" rtl="0" eaLnBrk="1" fontAlgn="base" latinLnBrk="0" hangingPunct="1">
              <a:lnSpc>
                <a:spcPct val="100000"/>
              </a:lnSpc>
              <a:spcBef>
                <a:spcPts val="600"/>
              </a:spcBef>
              <a:spcAft>
                <a:spcPts val="0"/>
              </a:spcAft>
              <a:buClrTx/>
              <a:buSzTx/>
              <a:buFontTx/>
              <a:buNone/>
              <a:tabLst/>
              <a:defRPr/>
            </a:pPr>
            <a:r>
              <a:rPr kumimoji="0" lang="en-US" sz="1200" b="0" i="0" u="none" strike="noStrike" kern="100" cap="none" spc="0" normalizeH="0" baseline="0" noProof="0">
                <a:ln>
                  <a:noFill/>
                </a:ln>
                <a:solidFill>
                  <a:prstClr val="black"/>
                </a:solidFill>
                <a:effectLst/>
                <a:uLnTx/>
                <a:uFillTx/>
                <a:latin typeface="Segoe UI Semibold"/>
                <a:ea typeface="+mn-ea"/>
                <a:cs typeface="Times New Roman"/>
              </a:rPr>
              <a:t>Use the Copilot chat pane to</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Add formula columns – Describe what you want to do or use a suggestion</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Add a row with a formula</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Change text font or update cell color</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Create a pivot chart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Highlight specific content</a:t>
            </a:r>
          </a:p>
          <a:p>
            <a:pPr marL="209550" marR="0" lvl="0" indent="-152400" algn="l" defTabSz="932472" rtl="0" eaLnBrk="1" fontAlgn="base" latinLnBrk="0" hangingPunct="1">
              <a:lnSpc>
                <a:spcPct val="100000"/>
              </a:lnSpc>
              <a:spcBef>
                <a:spcPts val="400"/>
              </a:spcBef>
              <a:spcAft>
                <a:spcPts val="0"/>
              </a:spcAft>
              <a:buClrTx/>
              <a:buSzTx/>
              <a:buFont typeface="Arial" panose="020B0604020202020204" pitchFamily="34" charset="0"/>
              <a:buChar char="•"/>
              <a:tabLst/>
              <a:defRPr/>
            </a:pPr>
            <a:r>
              <a:rPr kumimoji="0" lang="en-US" sz="1100" b="0" i="0" u="none" strike="noStrike" kern="100" cap="none" spc="0" normalizeH="0" baseline="0" noProof="0">
                <a:ln>
                  <a:noFill/>
                </a:ln>
                <a:solidFill>
                  <a:prstClr val="black"/>
                </a:solidFill>
                <a:effectLst/>
                <a:uLnTx/>
                <a:uFillTx/>
                <a:latin typeface="Segoe UI"/>
                <a:ea typeface="+mn-ea"/>
                <a:cs typeface="Times New Roman"/>
              </a:rPr>
              <a:t>Filter and sort the data</a:t>
            </a:r>
          </a:p>
        </p:txBody>
      </p:sp>
      <p:pic>
        <p:nvPicPr>
          <p:cNvPr id="23" name="Picture 22" descr="Screenshot of Copilot (Preview) in the Excel">
            <a:extLst>
              <a:ext uri="{FF2B5EF4-FFF2-40B4-BE49-F238E27FC236}">
                <a16:creationId xmlns:a16="http://schemas.microsoft.com/office/drawing/2014/main" id="{2408D5AC-CD13-0BB3-E7B5-EF22F8E3D03F}"/>
              </a:ext>
            </a:extLst>
          </p:cNvPr>
          <p:cNvPicPr>
            <a:picLocks noChangeAspect="1"/>
          </p:cNvPicPr>
          <p:nvPr/>
        </p:nvPicPr>
        <p:blipFill>
          <a:blip r:embed="rId6"/>
          <a:stretch>
            <a:fillRect/>
          </a:stretch>
        </p:blipFill>
        <p:spPr>
          <a:xfrm>
            <a:off x="7396174" y="1768552"/>
            <a:ext cx="1776072" cy="3813488"/>
          </a:xfrm>
          <a:prstGeom prst="roundRect">
            <a:avLst>
              <a:gd name="adj" fmla="val 4511"/>
            </a:avLst>
          </a:prstGeom>
          <a:ln w="6350">
            <a:solidFill>
              <a:schemeClr val="bg1">
                <a:lumMod val="75000"/>
              </a:schemeClr>
            </a:solidFill>
          </a:ln>
        </p:spPr>
      </p:pic>
      <p:sp>
        <p:nvSpPr>
          <p:cNvPr id="6" name="Rectangle: Rounded Corners 5" descr="Emphasis on &quot;Select an option to learn how I can work with your data in Excel tables&quot; with the following: &#10;Add formula columns&#10;Highlight&#10;Sort and filter&#10;Analyze">
            <a:extLst>
              <a:ext uri="{FF2B5EF4-FFF2-40B4-BE49-F238E27FC236}">
                <a16:creationId xmlns:a16="http://schemas.microsoft.com/office/drawing/2014/main" id="{9C432287-ED19-7485-4E96-679718E33D3C}"/>
              </a:ext>
              <a:ext uri="{C183D7F6-B498-43B3-948B-1728B52AA6E4}">
                <adec:decorative xmlns:adec="http://schemas.microsoft.com/office/drawing/2017/decorative" val="0"/>
              </a:ext>
            </a:extLst>
          </p:cNvPr>
          <p:cNvSpPr/>
          <p:nvPr/>
        </p:nvSpPr>
        <p:spPr bwMode="auto">
          <a:xfrm>
            <a:off x="7698581" y="2957426"/>
            <a:ext cx="1436231" cy="1114425"/>
          </a:xfrm>
          <a:prstGeom prst="roundRect">
            <a:avLst>
              <a:gd name="adj" fmla="val 4194"/>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 name="Rectangle: Rounded Corners 6">
            <a:extLst>
              <a:ext uri="{FF2B5EF4-FFF2-40B4-BE49-F238E27FC236}">
                <a16:creationId xmlns:a16="http://schemas.microsoft.com/office/drawing/2014/main" id="{1D172541-A969-53D0-EB23-745B437E284A}"/>
              </a:ext>
              <a:ext uri="{C183D7F6-B498-43B3-948B-1728B52AA6E4}">
                <adec:decorative xmlns:adec="http://schemas.microsoft.com/office/drawing/2017/decorative" val="1"/>
              </a:ext>
            </a:extLst>
          </p:cNvPr>
          <p:cNvSpPr/>
          <p:nvPr/>
        </p:nvSpPr>
        <p:spPr bwMode="auto">
          <a:xfrm>
            <a:off x="7698582" y="5013310"/>
            <a:ext cx="1424252" cy="471565"/>
          </a:xfrm>
          <a:prstGeom prst="roundRect">
            <a:avLst>
              <a:gd name="adj" fmla="val 7578"/>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5" name="Rectangle: Rounded Corners 14" descr="Emphasis on &quot;Ask a question or make a request about data in a table&quot; ">
            <a:extLst>
              <a:ext uri="{FF2B5EF4-FFF2-40B4-BE49-F238E27FC236}">
                <a16:creationId xmlns:a16="http://schemas.microsoft.com/office/drawing/2014/main" id="{279B21B2-9CA4-F652-9FF3-FE09DCF900A4}"/>
              </a:ext>
              <a:ext uri="{C183D7F6-B498-43B3-948B-1728B52AA6E4}">
                <adec:decorative xmlns:adec="http://schemas.microsoft.com/office/drawing/2017/decorative" val="0"/>
              </a:ext>
            </a:extLst>
          </p:cNvPr>
          <p:cNvSpPr/>
          <p:nvPr/>
        </p:nvSpPr>
        <p:spPr bwMode="auto">
          <a:xfrm>
            <a:off x="9344502" y="2963531"/>
            <a:ext cx="165258" cy="168290"/>
          </a:xfrm>
          <a:prstGeom prst="roundRect">
            <a:avLst>
              <a:gd name="adj" fmla="val 7578"/>
            </a:avLst>
          </a:prstGeom>
          <a:solidFill>
            <a:srgbClr val="F5F5F5"/>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5" name="Picture 24" descr="Screenshot of Copilot displaying &quot;work with my table&quot; section">
            <a:extLst>
              <a:ext uri="{FF2B5EF4-FFF2-40B4-BE49-F238E27FC236}">
                <a16:creationId xmlns:a16="http://schemas.microsoft.com/office/drawing/2014/main" id="{F2AFE72B-B85C-91D0-C873-2450E726291D}"/>
              </a:ext>
            </a:extLst>
          </p:cNvPr>
          <p:cNvPicPr>
            <a:picLocks noChangeAspect="1"/>
          </p:cNvPicPr>
          <p:nvPr/>
        </p:nvPicPr>
        <p:blipFill>
          <a:blip r:embed="rId7"/>
          <a:stretch>
            <a:fillRect/>
          </a:stretch>
        </p:blipFill>
        <p:spPr>
          <a:xfrm>
            <a:off x="5062855" y="3827405"/>
            <a:ext cx="2067592" cy="2233000"/>
          </a:xfrm>
          <a:prstGeom prst="roundRect">
            <a:avLst>
              <a:gd name="adj" fmla="val 1695"/>
            </a:avLst>
          </a:prstGeom>
          <a:ln w="6350">
            <a:solidFill>
              <a:schemeClr val="bg1">
                <a:lumMod val="75000"/>
              </a:schemeClr>
            </a:solidFill>
          </a:ln>
        </p:spPr>
      </p:pic>
      <p:sp>
        <p:nvSpPr>
          <p:cNvPr id="9" name="Rectangle: Rounded Corners 8" descr="Emphasis on &quot;Work with my table&quot; with the following: &#10;Add a formula columns&#10;Highlight data&#10;Sort and filter data&#10;Analyze this data and &#10;How can Copilot help?">
            <a:extLst>
              <a:ext uri="{FF2B5EF4-FFF2-40B4-BE49-F238E27FC236}">
                <a16:creationId xmlns:a16="http://schemas.microsoft.com/office/drawing/2014/main" id="{1B1F294E-FDCA-D105-CA06-E0B006C6560F}"/>
              </a:ext>
              <a:ext uri="{C183D7F6-B498-43B3-948B-1728B52AA6E4}">
                <adec:decorative xmlns:adec="http://schemas.microsoft.com/office/drawing/2017/decorative" val="0"/>
              </a:ext>
            </a:extLst>
          </p:cNvPr>
          <p:cNvSpPr/>
          <p:nvPr/>
        </p:nvSpPr>
        <p:spPr bwMode="auto">
          <a:xfrm>
            <a:off x="5181908" y="3886200"/>
            <a:ext cx="1867355" cy="1419178"/>
          </a:xfrm>
          <a:prstGeom prst="roundRect">
            <a:avLst>
              <a:gd name="adj" fmla="val 2972"/>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Oval 9">
            <a:extLst>
              <a:ext uri="{FF2B5EF4-FFF2-40B4-BE49-F238E27FC236}">
                <a16:creationId xmlns:a16="http://schemas.microsoft.com/office/drawing/2014/main" id="{0B3862CF-378A-5FCA-C42F-CA67EEDA29DF}"/>
              </a:ext>
              <a:ext uri="{C183D7F6-B498-43B3-948B-1728B52AA6E4}">
                <adec:decorative xmlns:adec="http://schemas.microsoft.com/office/drawing/2017/decorative" val="1"/>
              </a:ext>
            </a:extLst>
          </p:cNvPr>
          <p:cNvSpPr/>
          <p:nvPr/>
        </p:nvSpPr>
        <p:spPr bwMode="auto">
          <a:xfrm>
            <a:off x="5169208" y="5614631"/>
            <a:ext cx="302782" cy="311140"/>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nvGrpSpPr>
          <p:cNvPr id="61" name="Group 60" descr="An arrow pointing to the Sparkle icon below the &quot;Ask a question or make a request about data in a table&quot; in the Screenshot. &#10;Click on the &#10;Prompt Guide icon to show the prompts to understand and manipulate data in a table&#10;">
            <a:extLst>
              <a:ext uri="{FF2B5EF4-FFF2-40B4-BE49-F238E27FC236}">
                <a16:creationId xmlns:a16="http://schemas.microsoft.com/office/drawing/2014/main" id="{7664CCC1-67AA-5C1C-1651-12ADF754DF8C}"/>
              </a:ext>
              <a:ext uri="{C183D7F6-B498-43B3-948B-1728B52AA6E4}">
                <adec:decorative xmlns:adec="http://schemas.microsoft.com/office/drawing/2017/decorative" val="0"/>
              </a:ext>
            </a:extLst>
          </p:cNvPr>
          <p:cNvGrpSpPr/>
          <p:nvPr/>
        </p:nvGrpSpPr>
        <p:grpSpPr>
          <a:xfrm>
            <a:off x="5471990" y="5241046"/>
            <a:ext cx="5930227" cy="1105340"/>
            <a:chOff x="5471990" y="5267326"/>
            <a:chExt cx="5930227" cy="1105340"/>
          </a:xfrm>
        </p:grpSpPr>
        <p:sp>
          <p:nvSpPr>
            <p:cNvPr id="12" name="TextBox 11">
              <a:extLst>
                <a:ext uri="{FF2B5EF4-FFF2-40B4-BE49-F238E27FC236}">
                  <a16:creationId xmlns:a16="http://schemas.microsoft.com/office/drawing/2014/main" id="{A0FE2C86-765B-5C51-6972-82786DB52ABE}"/>
                </a:ext>
              </a:extLst>
            </p:cNvPr>
            <p:cNvSpPr txBox="1"/>
            <p:nvPr/>
          </p:nvSpPr>
          <p:spPr>
            <a:xfrm>
              <a:off x="9259578" y="5267326"/>
              <a:ext cx="2142639" cy="1105340"/>
            </a:xfrm>
            <a:prstGeom prst="roundRect">
              <a:avLst>
                <a:gd name="adj" fmla="val 7188"/>
              </a:avLst>
            </a:prstGeom>
            <a:solidFill>
              <a:schemeClr val="bg1"/>
            </a:solidFill>
            <a:ln w="6350">
              <a:solidFill>
                <a:schemeClr val="bg1">
                  <a:lumMod val="75000"/>
                </a:schemeClr>
              </a:solidFill>
              <a:prstDash val="dash"/>
            </a:ln>
          </p:spPr>
          <p:txBody>
            <a:bodyPr wrap="square" lIns="45720" tIns="45720" rIns="45720" bIns="45720" rtlCol="0" anchor="ctr">
              <a:noAutofit/>
            </a:bodyPr>
            <a:lstStyle>
              <a:defPPr>
                <a:defRPr lang="en-US"/>
              </a:defPPr>
              <a:lvl1pPr algn="ctr">
                <a:defRPr sz="1200">
                  <a:cs typeface="Segoe U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Click on the </a:t>
              </a:r>
              <a:br>
                <a:rPr kumimoji="0" lang="en-US" sz="1200" b="0" i="0" u="none" strike="noStrike" kern="1200" cap="none" spc="0" normalizeH="0" baseline="0" noProof="0">
                  <a:ln>
                    <a:noFill/>
                  </a:ln>
                  <a:solidFill>
                    <a:prstClr val="black"/>
                  </a:solidFill>
                  <a:effectLst/>
                  <a:uLnTx/>
                  <a:uFillTx/>
                  <a:latin typeface="Segoe UI"/>
                  <a:ea typeface="+mn-ea"/>
                  <a:cs typeface="Segoe UI"/>
                </a:rPr>
              </a:br>
              <a:r>
                <a:rPr kumimoji="0" lang="en-US" sz="1200" b="1" i="0" u="none" strike="noStrike" kern="1200" cap="none" spc="0" normalizeH="0" baseline="0" noProof="0">
                  <a:ln>
                    <a:noFill/>
                  </a:ln>
                  <a:solidFill>
                    <a:prstClr val="black"/>
                  </a:solidFill>
                  <a:effectLst/>
                  <a:uLnTx/>
                  <a:uFillTx/>
                  <a:latin typeface="Segoe UI Semibold"/>
                  <a:ea typeface="+mn-ea"/>
                  <a:cs typeface="Segoe UI"/>
                </a:rPr>
                <a:t>Prompt</a:t>
              </a:r>
              <a:r>
                <a:rPr kumimoji="0" lang="en-US" sz="1200" b="0" i="0" u="none" strike="noStrike" kern="1200" cap="none" spc="0" normalizeH="0" baseline="0" noProof="0">
                  <a:ln>
                    <a:noFill/>
                  </a:ln>
                  <a:solidFill>
                    <a:prstClr val="black"/>
                  </a:solidFill>
                  <a:effectLst/>
                  <a:uLnTx/>
                  <a:uFillTx/>
                  <a:latin typeface="Segoe UI Semibold"/>
                  <a:ea typeface="+mn-ea"/>
                  <a:cs typeface="Segoe UI"/>
                </a:rPr>
                <a:t> </a:t>
              </a:r>
              <a:r>
                <a:rPr kumimoji="0" lang="en-US" sz="1200" b="1" i="0" u="none" strike="noStrike" kern="1200" cap="none" spc="0" normalizeH="0" baseline="0" noProof="0">
                  <a:ln>
                    <a:noFill/>
                  </a:ln>
                  <a:solidFill>
                    <a:prstClr val="black"/>
                  </a:solidFill>
                  <a:effectLst/>
                  <a:uLnTx/>
                  <a:uFillTx/>
                  <a:latin typeface="Segoe UI Semibold"/>
                  <a:ea typeface="+mn-ea"/>
                  <a:cs typeface="Segoe UI"/>
                </a:rPr>
                <a:t>Guide</a:t>
              </a:r>
              <a:r>
                <a:rPr kumimoji="0" lang="en-US" sz="1200" b="0" i="0" u="none" strike="noStrike" kern="1200" cap="none" spc="0" normalizeH="0" baseline="0" noProof="0">
                  <a:ln>
                    <a:noFill/>
                  </a:ln>
                  <a:solidFill>
                    <a:prstClr val="black"/>
                  </a:solidFill>
                  <a:effectLst/>
                  <a:uLnTx/>
                  <a:uFillTx/>
                  <a:latin typeface="Segoe UI"/>
                  <a:ea typeface="+mn-ea"/>
                  <a:cs typeface="Segoe UI"/>
                </a:rPr>
                <a:t> icon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Segoe UI"/>
                </a:rPr>
                <a:t>____ to show the prompts to understand and manipulate data in a table</a:t>
              </a:r>
            </a:p>
          </p:txBody>
        </p:sp>
        <p:pic>
          <p:nvPicPr>
            <p:cNvPr id="18" name="Picture 17">
              <a:extLst>
                <a:ext uri="{FF2B5EF4-FFF2-40B4-BE49-F238E27FC236}">
                  <a16:creationId xmlns:a16="http://schemas.microsoft.com/office/drawing/2014/main" id="{CC17D85C-1E49-7880-CFBE-DC3F1FA8AEA9}"/>
                </a:ext>
              </a:extLst>
            </p:cNvPr>
            <p:cNvPicPr>
              <a:picLocks noChangeAspect="1"/>
            </p:cNvPicPr>
            <p:nvPr/>
          </p:nvPicPr>
          <p:blipFill rotWithShape="1">
            <a:blip r:embed="rId8"/>
            <a:srcRect l="16808" t="17458" r="20871" b="23274"/>
            <a:stretch/>
          </p:blipFill>
          <p:spPr>
            <a:xfrm>
              <a:off x="9381682" y="5674880"/>
              <a:ext cx="270186" cy="243203"/>
            </a:xfrm>
            <a:prstGeom prst="rect">
              <a:avLst/>
            </a:prstGeom>
          </p:spPr>
        </p:pic>
        <p:cxnSp>
          <p:nvCxnSpPr>
            <p:cNvPr id="20" name="Straight Arrow Connector 19">
              <a:extLst>
                <a:ext uri="{FF2B5EF4-FFF2-40B4-BE49-F238E27FC236}">
                  <a16:creationId xmlns:a16="http://schemas.microsoft.com/office/drawing/2014/main" id="{0BDF8980-3DAA-CF39-969B-FC4B766A5F31}"/>
                </a:ext>
              </a:extLst>
            </p:cNvPr>
            <p:cNvCxnSpPr>
              <a:cxnSpLocks/>
              <a:stCxn id="18" idx="1"/>
              <a:endCxn id="10" idx="6"/>
            </p:cNvCxnSpPr>
            <p:nvPr/>
          </p:nvCxnSpPr>
          <p:spPr>
            <a:xfrm rot="10800000">
              <a:off x="5471990" y="5796482"/>
              <a:ext cx="3909692" cy="1"/>
            </a:xfrm>
            <a:prstGeom prst="bentConnector3">
              <a:avLst>
                <a:gd name="adj1" fmla="val 50000"/>
              </a:avLst>
            </a:prstGeom>
            <a:ln w="28575">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289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B7EBB6-4E89-C97A-65E2-CBBAF574A697}"/>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00000"/>
                    </a14:imgEffect>
                  </a14:imgLayer>
                </a14:imgProps>
              </a:ext>
            </a:extLst>
          </a:blip>
          <a:srcRect l="3678" r="19088" b="1398"/>
          <a:stretch/>
        </p:blipFill>
        <p:spPr>
          <a:xfrm>
            <a:off x="0" y="0"/>
            <a:ext cx="12191999" cy="6858000"/>
          </a:xfrm>
          <a:prstGeom prst="rect">
            <a:avLst/>
          </a:prstGeom>
        </p:spPr>
      </p:pic>
      <p:sp>
        <p:nvSpPr>
          <p:cNvPr id="2" name="Rectangle 1">
            <a:extLst>
              <a:ext uri="{FF2B5EF4-FFF2-40B4-BE49-F238E27FC236}">
                <a16:creationId xmlns:a16="http://schemas.microsoft.com/office/drawing/2014/main" id="{C3752DF4-86B8-D159-9763-C1A9435EAB6E}"/>
              </a:ext>
              <a:ext uri="{C183D7F6-B498-43B3-948B-1728B52AA6E4}">
                <adec:decorative xmlns:adec="http://schemas.microsoft.com/office/drawing/2017/decorative" val="1"/>
              </a:ext>
            </a:extLst>
          </p:cNvPr>
          <p:cNvSpPr/>
          <p:nvPr/>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cxnSp>
        <p:nvCxnSpPr>
          <p:cNvPr id="4" name="Straight Connector 3">
            <a:extLst>
              <a:ext uri="{FF2B5EF4-FFF2-40B4-BE49-F238E27FC236}">
                <a16:creationId xmlns:a16="http://schemas.microsoft.com/office/drawing/2014/main" id="{993BDB2E-AB50-D1AE-F198-A00ECBEA33AA}"/>
              </a:ext>
              <a:ext uri="{C183D7F6-B498-43B3-948B-1728B52AA6E4}">
                <adec:decorative xmlns:adec="http://schemas.microsoft.com/office/drawing/2017/decorative" val="1"/>
              </a:ext>
            </a:extLst>
          </p:cNvPr>
          <p:cNvCxnSpPr>
            <a:cxnSpLocks/>
          </p:cNvCxnSpPr>
          <p:nvPr/>
        </p:nvCxnSpPr>
        <p:spPr>
          <a:xfrm>
            <a:off x="4168827" y="2776969"/>
            <a:ext cx="0" cy="1304061"/>
          </a:xfrm>
          <a:prstGeom prst="line">
            <a:avLst/>
          </a:prstGeom>
          <a:ln>
            <a:gradFill>
              <a:gsLst>
                <a:gs pos="0">
                  <a:srgbClr val="8661C5"/>
                </a:gs>
                <a:gs pos="100000">
                  <a:schemeClr val="accent1"/>
                </a:gs>
              </a:gsLst>
              <a:lin ang="5400000" scaled="1"/>
            </a:gradFill>
          </a:ln>
        </p:spPr>
        <p:style>
          <a:lnRef idx="1">
            <a:schemeClr val="accent2"/>
          </a:lnRef>
          <a:fillRef idx="3">
            <a:schemeClr val="accent2"/>
          </a:fillRef>
          <a:effectRef idx="2">
            <a:schemeClr val="accent2"/>
          </a:effectRef>
          <a:fontRef idx="minor">
            <a:schemeClr val="lt1"/>
          </a:fontRef>
        </p:style>
      </p:cxnSp>
      <p:sp>
        <p:nvSpPr>
          <p:cNvPr id="8" name="Title 32">
            <a:extLst>
              <a:ext uri="{FF2B5EF4-FFF2-40B4-BE49-F238E27FC236}">
                <a16:creationId xmlns:a16="http://schemas.microsoft.com/office/drawing/2014/main" id="{5A77323A-EBD7-C5F1-C05F-5B043B9423B2}"/>
              </a:ext>
            </a:extLst>
          </p:cNvPr>
          <p:cNvSpPr txBox="1">
            <a:spLocks noGrp="1"/>
          </p:cNvSpPr>
          <p:nvPr>
            <p:ph type="title"/>
          </p:nvPr>
        </p:nvSpPr>
        <p:spPr>
          <a:xfrm>
            <a:off x="4656979" y="2813447"/>
            <a:ext cx="6505303" cy="12311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932742" rtl="0" eaLnBrk="1" latinLnBrk="0" hangingPunct="1">
              <a:lnSpc>
                <a:spcPct val="100000"/>
              </a:lnSpc>
              <a:spcBef>
                <a:spcPct val="0"/>
              </a:spcBef>
              <a:buNone/>
              <a:defRPr lang="en-US" sz="2400" b="0" kern="1200" cap="none" spc="-5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8000" b="0" i="0" u="none" strike="noStrike" kern="1200" cap="none" spc="-5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pic>
        <p:nvPicPr>
          <p:cNvPr id="6" name="Picture 2" descr="Microsoft Copilot logo">
            <a:extLst>
              <a:ext uri="{FF2B5EF4-FFF2-40B4-BE49-F238E27FC236}">
                <a16:creationId xmlns:a16="http://schemas.microsoft.com/office/drawing/2014/main" id="{25103223-9509-FEC1-A15E-5038302A1E5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Microsoft 365 logo">
            <a:extLst>
              <a:ext uri="{FF2B5EF4-FFF2-40B4-BE49-F238E27FC236}">
                <a16:creationId xmlns:a16="http://schemas.microsoft.com/office/drawing/2014/main" id="{01F19240-C672-DF33-6901-96697DC716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7949" y="2776969"/>
            <a:ext cx="3548088" cy="1304061"/>
          </a:xfrm>
          <a:prstGeom prst="rect">
            <a:avLst/>
          </a:prstGeom>
        </p:spPr>
      </p:pic>
    </p:spTree>
    <p:extLst>
      <p:ext uri="{BB962C8B-B14F-4D97-AF65-F5344CB8AC3E}">
        <p14:creationId xmlns:p14="http://schemas.microsoft.com/office/powerpoint/2010/main" val="2001489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3"/>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Horizontal)">
                                      <p:cBhvr>
                                        <p:cTn id="12" dur="500"/>
                                        <p:tgtEl>
                                          <p:spTgt spid="4"/>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42" presetClass="path" presetSubtype="0" decel="100000" fill="hold" grpId="1" nodeType="withEffect">
                                  <p:stCondLst>
                                    <p:cond delay="100"/>
                                  </p:stCondLst>
                                  <p:childTnLst>
                                    <p:animMotion origin="layout" path="M 2.08333E-6 0 L 2.08333E-6 0.01968 " pathEditMode="relative" rAng="0" ptsTypes="AA">
                                      <p:cBhvr>
                                        <p:cTn id="17" dur="500" spd="-100000" fill="hold"/>
                                        <p:tgtEl>
                                          <p:spTgt spid="8"/>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E14545E8-C292-873E-1A90-2D5E589F60A6}"/>
              </a:ext>
              <a:ext uri="{C183D7F6-B498-43B3-948B-1728B52AA6E4}">
                <adec:decorative xmlns:adec="http://schemas.microsoft.com/office/drawing/2017/decorative" val="1"/>
              </a:ext>
            </a:extLst>
          </p:cNvPr>
          <p:cNvPicPr>
            <a:picLocks noChangeAspect="1" noChangeArrowheads="1"/>
          </p:cNvPicPr>
          <p:nvPr/>
        </p:nvPicPr>
        <p:blipFill>
          <a:blip r:embed="rId3" cstate="print">
            <a:alphaModFix/>
            <a:extLst>
              <a:ext uri="{28A0092B-C50C-407E-A947-70E740481C1C}">
                <a14:useLocalDpi xmlns:a14="http://schemas.microsoft.com/office/drawing/2010/main" val="0"/>
              </a:ext>
            </a:extLst>
          </a:blip>
          <a:srcRect/>
          <a:stretch>
            <a:fillRect/>
          </a:stretch>
        </p:blipFill>
        <p:spPr bwMode="auto">
          <a:xfrm>
            <a:off x="4727786" y="2130592"/>
            <a:ext cx="2736428" cy="272554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4FE3C6-7FCE-45A7-2A2B-124FDEEE2AE3}"/>
              </a:ext>
            </a:extLst>
          </p:cNvPr>
          <p:cNvSpPr>
            <a:spLocks noGrp="1"/>
          </p:cNvSpPr>
          <p:nvPr>
            <p:ph type="title"/>
          </p:nvPr>
        </p:nvSpPr>
        <p:spPr>
          <a:xfrm>
            <a:off x="588263" y="457200"/>
            <a:ext cx="11018520" cy="553998"/>
          </a:xfrm>
        </p:spPr>
        <p:txBody>
          <a:bodyPr vert="horz" wrap="square" lIns="0" tIns="0" rIns="0" bIns="0" rtlCol="0" anchor="t">
            <a:normAutofit/>
          </a:bodyPr>
          <a:lstStyle/>
          <a:p>
            <a:pPr defTabSz="914400"/>
            <a:r>
              <a:rPr lang="en-US">
                <a:gradFill flip="none" rotWithShape="1">
                  <a:gsLst>
                    <a:gs pos="50000">
                      <a:srgbClr val="8661C5"/>
                    </a:gs>
                    <a:gs pos="0">
                      <a:srgbClr val="3E76D4"/>
                    </a:gs>
                    <a:gs pos="100000">
                      <a:srgbClr val="C73ECC"/>
                    </a:gs>
                  </a:gsLst>
                  <a:lin ang="2700000" scaled="1"/>
                  <a:tileRect/>
                </a:gradFill>
                <a:cs typeface="+mn-cs"/>
              </a:rPr>
              <a:t>Click on the use case you’d like to review</a:t>
            </a:r>
          </a:p>
        </p:txBody>
      </p:sp>
      <p:sp>
        <p:nvSpPr>
          <p:cNvPr id="34" name="Rectangle 33" descr="Microsoft Copilot logo">
            <a:extLst>
              <a:ext uri="{FF2B5EF4-FFF2-40B4-BE49-F238E27FC236}">
                <a16:creationId xmlns:a16="http://schemas.microsoft.com/office/drawing/2014/main" id="{69C8D754-F0E5-964D-A98A-72974EA4120A}"/>
              </a:ext>
            </a:extLst>
          </p:cNvPr>
          <p:cNvSpPr/>
          <p:nvPr/>
        </p:nvSpPr>
        <p:spPr bwMode="auto">
          <a:xfrm>
            <a:off x="11950700" y="0"/>
            <a:ext cx="241300" cy="2413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4" name="Rectangle: Rounded Corners 3">
            <a:hlinkClick r:id="rId4" action="ppaction://hlinksldjump"/>
            <a:extLst>
              <a:ext uri="{FF2B5EF4-FFF2-40B4-BE49-F238E27FC236}">
                <a16:creationId xmlns:a16="http://schemas.microsoft.com/office/drawing/2014/main" id="{BBBE5FDB-B35D-605D-6959-F4B333A69D40}"/>
              </a:ext>
            </a:extLst>
          </p:cNvPr>
          <p:cNvSpPr>
            <a:spLocks noGrp="1"/>
          </p:cNvSpPr>
          <p:nvPr/>
        </p:nvSpPr>
        <p:spPr bwMode="auto">
          <a:xfrm>
            <a:off x="1192786" y="1249462"/>
            <a:ext cx="3381603"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Keep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Executives</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informed</a:t>
            </a:r>
          </a:p>
        </p:txBody>
      </p:sp>
      <p:sp>
        <p:nvSpPr>
          <p:cNvPr id="7" name="Rectangle: Rounded Corners 6">
            <a:hlinkClick r:id="rId5" action="ppaction://hlinksldjump"/>
            <a:extLst>
              <a:ext uri="{FF2B5EF4-FFF2-40B4-BE49-F238E27FC236}">
                <a16:creationId xmlns:a16="http://schemas.microsoft.com/office/drawing/2014/main" id="{634CA5DE-BAAC-D16D-6B10-978287C1F5C5}"/>
              </a:ext>
            </a:extLst>
          </p:cNvPr>
          <p:cNvSpPr>
            <a:spLocks noGrp="1"/>
          </p:cNvSpPr>
          <p:nvPr/>
        </p:nvSpPr>
        <p:spPr bwMode="auto">
          <a:xfrm>
            <a:off x="7617611" y="1249462"/>
            <a:ext cx="3381603"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Keep your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Operations</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running smoothly</a:t>
            </a:r>
          </a:p>
        </p:txBody>
      </p:sp>
      <p:sp>
        <p:nvSpPr>
          <p:cNvPr id="3" name="Rectangle: Rounded Corners 2">
            <a:hlinkClick r:id="rId6" action="ppaction://hlinksldjump"/>
            <a:extLst>
              <a:ext uri="{FF2B5EF4-FFF2-40B4-BE49-F238E27FC236}">
                <a16:creationId xmlns:a16="http://schemas.microsoft.com/office/drawing/2014/main" id="{4E6AE0C6-54C9-4E3A-9E92-7F9C3FEB21F2}"/>
              </a:ext>
            </a:extLst>
          </p:cNvPr>
          <p:cNvSpPr>
            <a:spLocks noGrp="1"/>
          </p:cNvSpPr>
          <p:nvPr/>
        </p:nvSpPr>
        <p:spPr bwMode="auto">
          <a:xfrm>
            <a:off x="586799" y="3055451"/>
            <a:ext cx="2738245"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Streamline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Finance</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decisions</a:t>
            </a:r>
          </a:p>
        </p:txBody>
      </p:sp>
      <p:sp>
        <p:nvSpPr>
          <p:cNvPr id="5" name="Rectangle: Rounded Corners 4">
            <a:hlinkClick r:id="rId7" action="ppaction://hlinksldjump"/>
            <a:extLst>
              <a:ext uri="{FF2B5EF4-FFF2-40B4-BE49-F238E27FC236}">
                <a16:creationId xmlns:a16="http://schemas.microsoft.com/office/drawing/2014/main" id="{1C0064B0-9C16-9E5A-E863-037090AE1608}"/>
              </a:ext>
            </a:extLst>
          </p:cNvPr>
          <p:cNvSpPr>
            <a:spLocks noGrp="1"/>
          </p:cNvSpPr>
          <p:nvPr/>
        </p:nvSpPr>
        <p:spPr bwMode="auto">
          <a:xfrm>
            <a:off x="8866955" y="3046675"/>
            <a:ext cx="2738245"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Help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HR</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with hiring and engagement</a:t>
            </a:r>
          </a:p>
        </p:txBody>
      </p:sp>
      <p:sp>
        <p:nvSpPr>
          <p:cNvPr id="9" name="Rectangle: Rounded Corners 8">
            <a:hlinkClick r:id="rId8" action="ppaction://hlinksldjump"/>
            <a:extLst>
              <a:ext uri="{FF2B5EF4-FFF2-40B4-BE49-F238E27FC236}">
                <a16:creationId xmlns:a16="http://schemas.microsoft.com/office/drawing/2014/main" id="{6AB1B594-FC5F-EF00-3D8A-2880DB001515}"/>
              </a:ext>
            </a:extLst>
          </p:cNvPr>
          <p:cNvSpPr>
            <a:spLocks noGrp="1"/>
          </p:cNvSpPr>
          <p:nvPr/>
        </p:nvSpPr>
        <p:spPr bwMode="auto">
          <a:xfrm>
            <a:off x="1192786" y="4861440"/>
            <a:ext cx="3381603"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Boost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Marketing</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speed and creativity</a:t>
            </a:r>
          </a:p>
        </p:txBody>
      </p:sp>
      <p:sp>
        <p:nvSpPr>
          <p:cNvPr id="10" name="Rectangle: Rounded Corners 9">
            <a:hlinkClick r:id="rId9" action="ppaction://hlinksldjump"/>
            <a:extLst>
              <a:ext uri="{FF2B5EF4-FFF2-40B4-BE49-F238E27FC236}">
                <a16:creationId xmlns:a16="http://schemas.microsoft.com/office/drawing/2014/main" id="{AACB3052-81CC-9700-D43A-27D5F8698D14}"/>
              </a:ext>
            </a:extLst>
          </p:cNvPr>
          <p:cNvSpPr>
            <a:spLocks noGrp="1"/>
          </p:cNvSpPr>
          <p:nvPr/>
        </p:nvSpPr>
        <p:spPr bwMode="auto">
          <a:xfrm>
            <a:off x="4856921" y="5249971"/>
            <a:ext cx="2478158" cy="1293197"/>
          </a:xfrm>
          <a:prstGeom prst="roundRect">
            <a:avLst>
              <a:gd name="adj" fmla="val 12852"/>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Amplify </a:t>
            </a:r>
            <a:r>
              <a:rPr kumimoji="0" lang="en-US" sz="4800" b="0" i="0" u="none" strike="noStrike" kern="1200" cap="none" spc="0" normalizeH="0" baseline="0" noProof="0">
                <a:ln w="3175">
                  <a:noFill/>
                </a:ln>
                <a:solidFill>
                  <a:prstClr val="white"/>
                </a:solidFill>
                <a:effectLst/>
                <a:uLnTx/>
                <a:uFillTx/>
                <a:latin typeface="Segoe UI Semibold"/>
                <a:ea typeface="+mn-ea"/>
                <a:cs typeface="Segoe UI"/>
              </a:rPr>
              <a:t>IT</a:t>
            </a:r>
            <a:r>
              <a:rPr kumimoji="0" lang="en-US" sz="2400" b="0" i="0" u="none" strike="noStrike" kern="1200" cap="none" spc="0" normalizeH="0" baseline="0" noProof="0">
                <a:ln w="3175">
                  <a:noFill/>
                </a:ln>
                <a:solidFill>
                  <a:prstClr val="white"/>
                </a:solidFill>
                <a:effectLst/>
                <a:uLnTx/>
                <a:uFillTx/>
                <a:latin typeface="Segoe UI Semibold"/>
                <a:ea typeface="+mn-ea"/>
                <a:cs typeface="Segoe UI"/>
              </a:rPr>
              <a:t> efficiency</a:t>
            </a:r>
          </a:p>
        </p:txBody>
      </p:sp>
      <p:sp>
        <p:nvSpPr>
          <p:cNvPr id="8" name="Rectangle: Rounded Corners 3">
            <a:hlinkClick r:id="rId10" action="ppaction://hlinksldjump"/>
            <a:extLst>
              <a:ext uri="{FF2B5EF4-FFF2-40B4-BE49-F238E27FC236}">
                <a16:creationId xmlns:a16="http://schemas.microsoft.com/office/drawing/2014/main" id="{1B2E46AE-A7C1-4A16-A0AC-E24A500B8CD8}"/>
              </a:ext>
            </a:extLst>
          </p:cNvPr>
          <p:cNvSpPr txBox="1">
            <a:spLocks/>
          </p:cNvSpPr>
          <p:nvPr/>
        </p:nvSpPr>
        <p:spPr bwMode="auto">
          <a:xfrm>
            <a:off x="7617611" y="4861440"/>
            <a:ext cx="3381603" cy="1675924"/>
          </a:xfrm>
          <a:prstGeom prst="roundRect">
            <a:avLst>
              <a:gd name="adj" fmla="val 11366"/>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defPPr>
              <a:defRPr lang="en-US"/>
            </a:defPPr>
            <a:lvl1pPr algn="ctr" defTabSz="932472">
              <a:spcBef>
                <a:spcPct val="0"/>
              </a:spcBef>
              <a:spcAft>
                <a:spcPct val="0"/>
              </a:spcAft>
              <a:defRPr sz="2000">
                <a:solidFill>
                  <a:schemeClr val="bg1"/>
                </a:solidFill>
                <a:latin typeface="+mj-lt"/>
                <a:cs typeface="Segoe UI"/>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Segoe UI Semibold"/>
                <a:ea typeface="+mn-ea"/>
                <a:cs typeface="Segoe UI"/>
              </a:rPr>
              <a:t>Give your </a:t>
            </a:r>
            <a:r>
              <a:rPr kumimoji="0" lang="en-US" sz="4800" b="0" i="0" u="none" strike="noStrike" kern="1200" cap="none" spc="0" normalizeH="0" baseline="0" noProof="0">
                <a:ln>
                  <a:noFill/>
                </a:ln>
                <a:solidFill>
                  <a:prstClr val="white"/>
                </a:solidFill>
                <a:effectLst/>
                <a:uLnTx/>
                <a:uFillTx/>
                <a:latin typeface="Segoe UI Semibold"/>
                <a:ea typeface="+mn-ea"/>
                <a:cs typeface="Segoe UI"/>
              </a:rPr>
              <a:t>Sales</a:t>
            </a:r>
            <a:r>
              <a:rPr kumimoji="0" lang="en-US" sz="2400" b="0" i="0" u="none" strike="noStrike" kern="1200" cap="none" spc="0" normalizeH="0" baseline="0" noProof="0">
                <a:ln>
                  <a:noFill/>
                </a:ln>
                <a:solidFill>
                  <a:prstClr val="white"/>
                </a:solidFill>
                <a:effectLst/>
                <a:uLnTx/>
                <a:uFillTx/>
                <a:latin typeface="Segoe UI Semibold"/>
                <a:ea typeface="+mn-ea"/>
                <a:cs typeface="Segoe UI"/>
              </a:rPr>
              <a:t> team an AI assistant to close deals</a:t>
            </a:r>
          </a:p>
        </p:txBody>
      </p:sp>
    </p:spTree>
    <p:extLst>
      <p:ext uri="{BB962C8B-B14F-4D97-AF65-F5344CB8AC3E}">
        <p14:creationId xmlns:p14="http://schemas.microsoft.com/office/powerpoint/2010/main" val="4259921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3" grpId="0" animBg="1"/>
      <p:bldP spid="5" grpId="0" animBg="1"/>
      <p:bldP spid="9" grpId="0" animBg="1"/>
      <p:bldP spid="10"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E91045CD-9B48-7B8E-8514-F3D5A68C5CDD}"/>
              </a:ext>
            </a:extLst>
          </p:cNvPr>
          <p:cNvSpPr>
            <a:spLocks noGrp="1"/>
          </p:cNvSpPr>
          <p:nvPr>
            <p:ph type="title"/>
          </p:nvPr>
        </p:nvSpPr>
        <p:spPr>
          <a:xfrm>
            <a:off x="588264" y="2459504"/>
            <a:ext cx="5282184" cy="1938992"/>
          </a:xfrm>
        </p:spPr>
        <p:txBody>
          <a:bodyPr/>
          <a:lstStyle/>
          <a:p>
            <a:pPr algn="ctr"/>
            <a:r>
              <a:rPr lang="en-US" sz="4200">
                <a:gradFill flip="none">
                  <a:gsLst>
                    <a:gs pos="0">
                      <a:srgbClr val="3E76D4"/>
                    </a:gs>
                    <a:gs pos="50000">
                      <a:srgbClr val="8661C5"/>
                    </a:gs>
                    <a:gs pos="100000">
                      <a:srgbClr val="C73ECC"/>
                    </a:gs>
                  </a:gsLst>
                  <a:lin ang="2700000" scaled="1"/>
                  <a:tileRect/>
                </a:gradFill>
                <a:cs typeface="Segoe UI"/>
              </a:rPr>
              <a:t>Copilot for Microsoft 365 </a:t>
            </a:r>
            <a:br>
              <a:rPr lang="en-US" sz="4200" dirty="0"/>
            </a:br>
            <a:r>
              <a:rPr lang="en-US" sz="4200">
                <a:cs typeface="Segoe UI"/>
              </a:rPr>
              <a:t>AI for Executives</a:t>
            </a:r>
            <a:endParaRPr lang="en-US">
              <a:cs typeface="Segoe UI"/>
            </a:endParaRPr>
          </a:p>
        </p:txBody>
      </p:sp>
      <p:pic>
        <p:nvPicPr>
          <p:cNvPr id="1026" name="Picture 2" descr="Microsoft Copilot logo">
            <a:extLst>
              <a:ext uri="{FF2B5EF4-FFF2-40B4-BE49-F238E27FC236}">
                <a16:creationId xmlns:a16="http://schemas.microsoft.com/office/drawing/2014/main" id="{E59DD2D4-15D3-2CBB-EF10-4B96ED41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94" y="477520"/>
            <a:ext cx="1255058" cy="1255058"/>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D9B88A95-1F34-DBC8-A9DE-DDF4B330EEAA}"/>
              </a:ext>
              <a:ext uri="{C183D7F6-B498-43B3-948B-1728B52AA6E4}">
                <adec:decorative xmlns:adec="http://schemas.microsoft.com/office/drawing/2017/decorative" val="1"/>
              </a:ext>
            </a:extLst>
          </p:cNvPr>
          <p:cNvSpPr/>
          <p:nvPr/>
        </p:nvSpPr>
        <p:spPr bwMode="auto">
          <a:xfrm>
            <a:off x="6461096" y="946407"/>
            <a:ext cx="4965186" cy="4965186"/>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2" name="Picture Placeholder 7">
            <a:extLst>
              <a:ext uri="{FF2B5EF4-FFF2-40B4-BE49-F238E27FC236}">
                <a16:creationId xmlns:a16="http://schemas.microsoft.com/office/drawing/2014/main" id="{E40D28E2-3004-9F42-E2C1-E5A8007717EA}"/>
              </a:ext>
              <a:ext uri="{C183D7F6-B498-43B3-948B-1728B52AA6E4}">
                <adec:decorative xmlns:adec="http://schemas.microsoft.com/office/drawing/2017/decorative" val="1"/>
              </a:ext>
            </a:extLst>
          </p:cNvPr>
          <p:cNvPicPr>
            <a:picLocks/>
          </p:cNvPicPr>
          <p:nvPr/>
        </p:nvPicPr>
        <p:blipFill rotWithShape="1">
          <a:blip r:embed="rId4">
            <a:extLst>
              <a:ext uri="{28A0092B-C50C-407E-A947-70E740481C1C}">
                <a14:useLocalDpi xmlns:a14="http://schemas.microsoft.com/office/drawing/2010/main"/>
              </a:ext>
            </a:extLst>
          </a:blip>
          <a:srcRect/>
          <a:stretch/>
        </p:blipFill>
        <p:spPr bwMode="ltGray">
          <a:xfrm>
            <a:off x="6607397" y="1105049"/>
            <a:ext cx="4672584" cy="4672584"/>
          </a:xfrm>
          <a:prstGeom prst="ellipse">
            <a:avLst/>
          </a:prstGeom>
        </p:spPr>
      </p:pic>
    </p:spTree>
    <p:extLst>
      <p:ext uri="{BB962C8B-B14F-4D97-AF65-F5344CB8AC3E}">
        <p14:creationId xmlns:p14="http://schemas.microsoft.com/office/powerpoint/2010/main" val="256918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E7D758-14AC-0CC6-B0EA-769A859972E8}"/>
              </a:ext>
              <a:ext uri="{C183D7F6-B498-43B3-948B-1728B52AA6E4}">
                <adec:decorative xmlns:adec="http://schemas.microsoft.com/office/drawing/2017/decorative" val="1"/>
              </a:ext>
            </a:extLst>
          </p:cNvPr>
          <p:cNvPicPr>
            <a:picLocks noChangeAspect="1"/>
          </p:cNvPicPr>
          <p:nvPr/>
        </p:nvPicPr>
        <p:blipFill rotWithShape="1">
          <a:blip r:embed="rId3">
            <a:alphaModFix amt="39000"/>
            <a:extLst>
              <a:ext uri="{BEBA8EAE-BF5A-486C-A8C5-ECC9F3942E4B}">
                <a14:imgProps xmlns:a14="http://schemas.microsoft.com/office/drawing/2010/main">
                  <a14:imgLayer r:embed="rId4">
                    <a14:imgEffect>
                      <a14:sharpenSoften amount="-100000"/>
                    </a14:imgEffect>
                  </a14:imgLayer>
                </a14:imgProps>
              </a:ext>
            </a:extLst>
          </a:blip>
          <a:srcRect l="25423" t="26609" r="18476" b="23185"/>
          <a:stretch/>
        </p:blipFill>
        <p:spPr>
          <a:xfrm>
            <a:off x="1756610" y="1751854"/>
            <a:ext cx="8678779" cy="3477402"/>
          </a:xfrm>
          <a:prstGeom prst="roundRect">
            <a:avLst>
              <a:gd name="adj" fmla="val 8641"/>
            </a:avLst>
          </a:prstGeom>
          <a:solidFill>
            <a:schemeClr val="bg1"/>
          </a:solidFill>
          <a:ln>
            <a:solidFill>
              <a:schemeClr val="bg1"/>
            </a:solidFill>
          </a:ln>
          <a:effectLst>
            <a:outerShdw blurRad="343645" dist="295501" dir="2700000" algn="tl" rotWithShape="0">
              <a:srgbClr val="F3484C">
                <a:alpha val="15816"/>
              </a:srgbClr>
            </a:outerShdw>
          </a:effectLst>
        </p:spPr>
      </p:pic>
      <p:sp>
        <p:nvSpPr>
          <p:cNvPr id="13" name="Rectangle: Rounded Corners 6">
            <a:extLst>
              <a:ext uri="{FF2B5EF4-FFF2-40B4-BE49-F238E27FC236}">
                <a16:creationId xmlns:a16="http://schemas.microsoft.com/office/drawing/2014/main" id="{53D973A6-9A63-38FB-6B50-55A780B2BF2B}"/>
              </a:ext>
              <a:ext uri="{C183D7F6-B498-43B3-948B-1728B52AA6E4}">
                <adec:decorative xmlns:adec="http://schemas.microsoft.com/office/drawing/2017/decorative" val="1"/>
              </a:ext>
            </a:extLst>
          </p:cNvPr>
          <p:cNvSpPr/>
          <p:nvPr/>
        </p:nvSpPr>
        <p:spPr bwMode="auto">
          <a:xfrm>
            <a:off x="1756610" y="1729039"/>
            <a:ext cx="8678779" cy="3523032"/>
          </a:xfrm>
          <a:prstGeom prst="roundRect">
            <a:avLst>
              <a:gd name="adj" fmla="val 8425"/>
            </a:avLst>
          </a:prstGeom>
          <a:noFill/>
          <a:ln w="38100">
            <a:gradFill>
              <a:gsLst>
                <a:gs pos="37000">
                  <a:srgbClr val="464FEB"/>
                </a:gs>
                <a:gs pos="69000">
                  <a:srgbClr val="47CFFA"/>
                </a:gs>
                <a:gs pos="91000">
                  <a:srgbClr val="B47CF8"/>
                </a:gs>
              </a:gsLst>
              <a:lin ang="3600000" scaled="0"/>
            </a:gradFill>
          </a:ln>
          <a:effectLst>
            <a:outerShdw blurRad="300618" dist="154023"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4" name="Rectangle: Rounded Corners 3">
            <a:extLst>
              <a:ext uri="{FF2B5EF4-FFF2-40B4-BE49-F238E27FC236}">
                <a16:creationId xmlns:a16="http://schemas.microsoft.com/office/drawing/2014/main" id="{C992B467-F733-7876-130A-BAD4C1F8AB7E}"/>
              </a:ext>
            </a:extLst>
          </p:cNvPr>
          <p:cNvSpPr txBox="1">
            <a:spLocks noGrp="1"/>
          </p:cNvSpPr>
          <p:nvPr>
            <p:ph type="title" idx="4294967295"/>
          </p:nvPr>
        </p:nvSpPr>
        <p:spPr bwMode="auto">
          <a:xfrm>
            <a:off x="2455068" y="1493838"/>
            <a:ext cx="7281863" cy="547687"/>
          </a:xfrm>
          <a:prstGeom prst="roundRect">
            <a:avLst>
              <a:gd name="adj" fmla="val 21801"/>
            </a:avLst>
          </a:prstGeom>
          <a:gradFill flip="none" rotWithShape="1">
            <a:gsLst>
              <a:gs pos="0">
                <a:srgbClr val="0F6CBD"/>
              </a:gs>
              <a:gs pos="100000">
                <a:srgbClr val="9F51DE"/>
              </a:gs>
            </a:gsLst>
            <a:lin ang="0" scaled="1"/>
            <a:tileRect/>
          </a:gradFill>
          <a:ln w="9525" cap="flat" cmpd="sng" algn="ctr">
            <a:noFill/>
            <a:prstDash val="solid"/>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mj-lt"/>
                <a:ea typeface="+mn-ea"/>
                <a:cs typeface="Segoe UI"/>
              </a:rPr>
              <a:t>Your Personal AI Assistant</a:t>
            </a:r>
            <a:endParaRPr kumimoji="0" lang="en-IN" sz="2400" b="0" i="0" u="none" strike="noStrike" kern="1200" cap="none" spc="0" normalizeH="0" baseline="0" noProof="0">
              <a:ln>
                <a:noFill/>
              </a:ln>
              <a:solidFill>
                <a:schemeClr val="bg1"/>
              </a:solidFill>
              <a:effectLst/>
              <a:uLnTx/>
              <a:uFillTx/>
              <a:latin typeface="+mj-lt"/>
              <a:ea typeface="+mn-ea"/>
              <a:cs typeface="Segoe UI"/>
            </a:endParaRPr>
          </a:p>
        </p:txBody>
      </p:sp>
      <p:sp>
        <p:nvSpPr>
          <p:cNvPr id="2" name="TextBox 1">
            <a:extLst>
              <a:ext uri="{FF2B5EF4-FFF2-40B4-BE49-F238E27FC236}">
                <a16:creationId xmlns:a16="http://schemas.microsoft.com/office/drawing/2014/main" id="{D0DAE314-33FE-EA55-B880-58B337F3456A}"/>
              </a:ext>
            </a:extLst>
          </p:cNvPr>
          <p:cNvSpPr txBox="1"/>
          <p:nvPr/>
        </p:nvSpPr>
        <p:spPr>
          <a:xfrm>
            <a:off x="588263" y="6042926"/>
            <a:ext cx="6762996" cy="16158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Microsoft </a:t>
            </a:r>
            <a:r>
              <a:rPr kumimoji="0" lang="en-US" sz="1050" b="0" i="0" u="none" strike="noStrike" kern="0" cap="none" spc="0" normalizeH="0" baseline="0" noProof="0" err="1">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WorkLab</a:t>
            </a:r>
            <a:r>
              <a:rPr kumimoji="0" lang="en-US" sz="1050" b="0" i="0" u="none" strike="noStrike" kern="0" cap="none" spc="0" normalizeH="0" baseline="0" noProof="0">
                <a:ln>
                  <a:noFill/>
                </a:ln>
                <a:solidFill>
                  <a:srgbClr val="8661C5"/>
                </a:solidFill>
                <a:effectLst/>
                <a:uLnTx/>
                <a:uFillTx/>
                <a:latin typeface="Segoe UI"/>
                <a:ea typeface="+mn-ea"/>
                <a:cs typeface="+mn-cs"/>
                <a:hlinkClick r:id="rId5">
                  <a:extLst>
                    <a:ext uri="{A12FA001-AC4F-418D-AE19-62706E023703}">
                      <ahyp:hlinkClr xmlns:ahyp="http://schemas.microsoft.com/office/drawing/2018/hyperlinkcolor" val="tx"/>
                    </a:ext>
                  </a:extLst>
                </a:hlinkClick>
              </a:rPr>
              <a:t> Work Trend Index, May 2023</a:t>
            </a:r>
            <a:endParaRPr kumimoji="0" lang="en-US" sz="1050" b="0" i="0" u="none" strike="noStrike" kern="0" cap="none" spc="0" normalizeH="0" baseline="0" noProof="0">
              <a:ln>
                <a:noFill/>
              </a:ln>
              <a:solidFill>
                <a:srgbClr val="8661C5"/>
              </a:solidFill>
              <a:effectLst/>
              <a:uLnTx/>
              <a:uFillTx/>
              <a:latin typeface="Segoe UI"/>
              <a:ea typeface="+mn-ea"/>
              <a:cs typeface="+mn-cs"/>
            </a:endParaRPr>
          </a:p>
        </p:txBody>
      </p:sp>
      <p:sp>
        <p:nvSpPr>
          <p:cNvPr id="4" name="TextBox 3">
            <a:extLst>
              <a:ext uri="{FF2B5EF4-FFF2-40B4-BE49-F238E27FC236}">
                <a16:creationId xmlns:a16="http://schemas.microsoft.com/office/drawing/2014/main" id="{9339774E-253D-E095-9897-26681632C36E}"/>
              </a:ext>
            </a:extLst>
          </p:cNvPr>
          <p:cNvSpPr txBox="1"/>
          <p:nvPr/>
        </p:nvSpPr>
        <p:spPr>
          <a:xfrm>
            <a:off x="2112865" y="2598003"/>
            <a:ext cx="7966269" cy="1785104"/>
          </a:xfrm>
          <a:prstGeom prst="rect">
            <a:avLst/>
          </a:prstGeom>
        </p:spPr>
        <p:txBody>
          <a:bodyPr wrap="square" lIns="0" tIns="0" rIns="0" bIns="0" anchor="ctr">
            <a:spAutoFit/>
          </a:bodyPr>
          <a:lstStyle/>
          <a:p>
            <a:pPr algn="ctr">
              <a:spcBef>
                <a:spcPts val="3600"/>
              </a:spcBef>
              <a:defRPr/>
            </a:pPr>
            <a:r>
              <a:rPr lang="en-US" sz="6000">
                <a:ln w="3175">
                  <a:noFill/>
                </a:ln>
                <a:gradFill>
                  <a:gsLst>
                    <a:gs pos="33000">
                      <a:srgbClr val="1F78D4"/>
                    </a:gs>
                    <a:gs pos="81000">
                      <a:srgbClr val="8678D6"/>
                    </a:gs>
                  </a:gsLst>
                  <a:lin ang="2700000" scaled="1"/>
                </a:gradFill>
                <a:latin typeface="Segoe UI Semibold"/>
              </a:rPr>
              <a:t>68% of people </a:t>
            </a:r>
            <a:br>
              <a:rPr lang="en-US" sz="2800" b="0" i="0" u="none" strike="noStrike" kern="1200" cap="none" spc="0" normalizeH="0" baseline="0" noProof="0">
                <a:ln w="3175">
                  <a:noFill/>
                </a:ln>
                <a:effectLst/>
                <a:uLnTx/>
                <a:uFillTx/>
                <a:latin typeface="Segoe UI Semibold"/>
                <a:ea typeface="+mj-lt"/>
                <a:cs typeface="Segoe UI" pitchFamily="34" charset="0"/>
              </a:rPr>
            </a:br>
            <a:r>
              <a:rPr lang="en-US" sz="2800">
                <a:solidFill>
                  <a:prstClr val="black"/>
                </a:solidFill>
                <a:latin typeface="Segoe UI"/>
                <a:cs typeface="Segoe UI"/>
              </a:rPr>
              <a:t>say they don't have enough uninterrupted </a:t>
            </a:r>
            <a:br>
              <a:rPr lang="en-US" sz="2800">
                <a:solidFill>
                  <a:prstClr val="black"/>
                </a:solidFill>
                <a:latin typeface="Segoe UI"/>
                <a:cs typeface="Segoe UI"/>
              </a:rPr>
            </a:br>
            <a:r>
              <a:rPr lang="en-US" sz="2800">
                <a:solidFill>
                  <a:prstClr val="black"/>
                </a:solidFill>
                <a:latin typeface="Segoe UI"/>
                <a:cs typeface="Segoe UI"/>
              </a:rPr>
              <a:t>focus time during the workday</a:t>
            </a:r>
            <a:endParaRPr lang="en-US" sz="2800" b="0" i="0" u="none" strike="noStrike" kern="1200" cap="none" spc="0" normalizeH="0" baseline="0" noProof="0">
              <a:ln>
                <a:noFill/>
              </a:ln>
              <a:solidFill>
                <a:prstClr val="black"/>
              </a:solidFill>
              <a:effectLst/>
              <a:uLnTx/>
              <a:uFillTx/>
              <a:latin typeface="Segoe UI"/>
              <a:cs typeface="Segoe UI"/>
            </a:endParaRPr>
          </a:p>
        </p:txBody>
      </p:sp>
    </p:spTree>
    <p:extLst>
      <p:ext uri="{BB962C8B-B14F-4D97-AF65-F5344CB8AC3E}">
        <p14:creationId xmlns:p14="http://schemas.microsoft.com/office/powerpoint/2010/main" val="849392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300"/>
                                        <p:tgtEl>
                                          <p:spTgt spid="14"/>
                                        </p:tgtEl>
                                      </p:cBhvr>
                                    </p:animEffect>
                                  </p:childTnLst>
                                </p:cTn>
                              </p:par>
                              <p:par>
                                <p:cTn id="8" presetID="16" presetClass="entr" presetSubtype="37" fill="hold" grpId="0" nodeType="withEffect">
                                  <p:stCondLst>
                                    <p:cond delay="40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300"/>
                                        <p:tgtEl>
                                          <p:spTgt spid="13"/>
                                        </p:tgtEl>
                                      </p:cBhvr>
                                    </p:animEffect>
                                  </p:childTnLst>
                                </p:cTn>
                              </p:par>
                              <p:par>
                                <p:cTn id="11" presetID="16" presetClass="entr" presetSubtype="37"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BAEE6EEC-0FF4-63DC-2F64-49AF32EFBA3E}"/>
              </a:ext>
              <a:ext uri="{C183D7F6-B498-43B3-948B-1728B52AA6E4}">
                <adec:decorative xmlns:adec="http://schemas.microsoft.com/office/drawing/2017/decorative" val="1"/>
              </a:ext>
            </a:extLst>
          </p:cNvPr>
          <p:cNvGrpSpPr/>
          <p:nvPr/>
        </p:nvGrpSpPr>
        <p:grpSpPr>
          <a:xfrm>
            <a:off x="-13855" y="1103972"/>
            <a:ext cx="12205140" cy="5754028"/>
            <a:chOff x="6513" y="1103972"/>
            <a:chExt cx="12205140" cy="5754028"/>
          </a:xfrm>
        </p:grpSpPr>
        <p:grpSp>
          <p:nvGrpSpPr>
            <p:cNvPr id="58" name="Group 57">
              <a:extLst>
                <a:ext uri="{FF2B5EF4-FFF2-40B4-BE49-F238E27FC236}">
                  <a16:creationId xmlns:a16="http://schemas.microsoft.com/office/drawing/2014/main" id="{E15F6A61-4793-E834-143B-068944627405}"/>
                </a:ext>
                <a:ext uri="{C183D7F6-B498-43B3-948B-1728B52AA6E4}">
                  <adec:decorative xmlns:adec="http://schemas.microsoft.com/office/drawing/2017/decorative" val="1"/>
                </a:ext>
              </a:extLst>
            </p:cNvPr>
            <p:cNvGrpSpPr/>
            <p:nvPr/>
          </p:nvGrpSpPr>
          <p:grpSpPr>
            <a:xfrm>
              <a:off x="6513" y="1103972"/>
              <a:ext cx="12205140" cy="5754028"/>
              <a:chOff x="-2" y="1103972"/>
              <a:chExt cx="12205140" cy="5754028"/>
            </a:xfrm>
          </p:grpSpPr>
          <p:sp>
            <p:nvSpPr>
              <p:cNvPr id="67" name="Rectangle: Single Corner Rounded 66">
                <a:extLst>
                  <a:ext uri="{FF2B5EF4-FFF2-40B4-BE49-F238E27FC236}">
                    <a16:creationId xmlns:a16="http://schemas.microsoft.com/office/drawing/2014/main" id="{F6FB110D-A727-1002-F642-8F6DB30BEECB}"/>
                  </a:ext>
                  <a:ext uri="{C183D7F6-B498-43B3-948B-1728B52AA6E4}">
                    <adec:decorative xmlns:adec="http://schemas.microsoft.com/office/drawing/2017/decorative" val="1"/>
                  </a:ext>
                </a:extLst>
              </p:cNvPr>
              <p:cNvSpPr>
                <a:spLocks noChangeAspect="1"/>
              </p:cNvSpPr>
              <p:nvPr/>
            </p:nvSpPr>
            <p:spPr bwMode="auto">
              <a:xfrm>
                <a:off x="0" y="1295400"/>
                <a:ext cx="3635374" cy="5562600"/>
              </a:xfrm>
              <a:prstGeom prst="round1Rect">
                <a:avLst>
                  <a:gd name="adj" fmla="val 4091"/>
                </a:avLst>
              </a:prstGeom>
              <a:gradFill>
                <a:gsLst>
                  <a:gs pos="0">
                    <a:schemeClr val="accent4"/>
                  </a:gs>
                  <a:gs pos="100000">
                    <a:srgbClr val="D59ED7"/>
                  </a:gs>
                </a:gsLst>
                <a:lin ang="2700000" scaled="0"/>
              </a:gradFill>
              <a:ln w="9525" cap="flat" cmpd="sng" algn="ctr">
                <a:noFill/>
                <a:prstDash val="solid"/>
                <a:headEnd type="none" w="med" len="med"/>
                <a:tailEnd type="none" w="med" len="med"/>
              </a:ln>
              <a:effectLst>
                <a:outerShdw blurRad="63500" dist="63500" dir="2700000" algn="tl" rotWithShape="0">
                  <a:srgbClr val="73737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a:ln>
                    <a:noFill/>
                  </a:ln>
                  <a:solidFill>
                    <a:srgbClr val="000000"/>
                  </a:solidFill>
                  <a:effectLst/>
                  <a:uLnTx/>
                  <a:uFillTx/>
                  <a:latin typeface="Segoe UI Semibold"/>
                  <a:ea typeface="+mn-ea"/>
                  <a:cs typeface="Segoe UI" panose="020B0502040204020203" pitchFamily="34" charset="0"/>
                </a:endParaRPr>
              </a:p>
            </p:txBody>
          </p:sp>
          <p:grpSp>
            <p:nvGrpSpPr>
              <p:cNvPr id="68" name="Group 67">
                <a:extLst>
                  <a:ext uri="{FF2B5EF4-FFF2-40B4-BE49-F238E27FC236}">
                    <a16:creationId xmlns:a16="http://schemas.microsoft.com/office/drawing/2014/main" id="{7B431393-9FDC-F0B3-B9D0-863785AB3C23}"/>
                  </a:ext>
                  <a:ext uri="{C183D7F6-B498-43B3-948B-1728B52AA6E4}">
                    <adec:decorative xmlns:adec="http://schemas.microsoft.com/office/drawing/2017/decorative" val="1"/>
                  </a:ext>
                </a:extLst>
              </p:cNvPr>
              <p:cNvGrpSpPr/>
              <p:nvPr/>
            </p:nvGrpSpPr>
            <p:grpSpPr>
              <a:xfrm>
                <a:off x="-2" y="1103972"/>
                <a:ext cx="12205140" cy="5165071"/>
                <a:chOff x="-2" y="1103972"/>
                <a:chExt cx="12205140" cy="5165071"/>
              </a:xfrm>
            </p:grpSpPr>
            <p:pic>
              <p:nvPicPr>
                <p:cNvPr id="69" name="Picture 68">
                  <a:extLst>
                    <a:ext uri="{FF2B5EF4-FFF2-40B4-BE49-F238E27FC236}">
                      <a16:creationId xmlns:a16="http://schemas.microsoft.com/office/drawing/2014/main" id="{6D241FE1-0524-6B21-4CCC-7F2064D1F9B0}"/>
                    </a:ext>
                    <a:ext uri="{C183D7F6-B498-43B3-948B-1728B52AA6E4}">
                      <adec:decorative xmlns:adec="http://schemas.microsoft.com/office/drawing/2017/decorative" val="1"/>
                    </a:ext>
                  </a:extLst>
                </p:cNvPr>
                <p:cNvPicPr>
                  <a:picLocks/>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0529" r="39017"/>
                <a:stretch/>
              </p:blipFill>
              <p:spPr>
                <a:xfrm>
                  <a:off x="4429125" y="1209675"/>
                  <a:ext cx="2190054" cy="4597606"/>
                </a:xfrm>
                <a:custGeom>
                  <a:avLst/>
                  <a:gdLst>
                    <a:gd name="connsiteX0" fmla="*/ 0 w 2190054"/>
                    <a:gd name="connsiteY0" fmla="*/ 0 h 4597606"/>
                    <a:gd name="connsiteX1" fmla="*/ 2047994 w 2190054"/>
                    <a:gd name="connsiteY1" fmla="*/ 0 h 4597606"/>
                    <a:gd name="connsiteX2" fmla="*/ 2190054 w 2190054"/>
                    <a:gd name="connsiteY2" fmla="*/ 142060 h 4597606"/>
                    <a:gd name="connsiteX3" fmla="*/ 2190054 w 2190054"/>
                    <a:gd name="connsiteY3" fmla="*/ 4455546 h 4597606"/>
                    <a:gd name="connsiteX4" fmla="*/ 2047994 w 2190054"/>
                    <a:gd name="connsiteY4" fmla="*/ 4597606 h 4597606"/>
                    <a:gd name="connsiteX5" fmla="*/ 0 w 2190054"/>
                    <a:gd name="connsiteY5" fmla="*/ 4597606 h 459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054" h="4597606">
                      <a:moveTo>
                        <a:pt x="0" y="0"/>
                      </a:moveTo>
                      <a:lnTo>
                        <a:pt x="2047994" y="0"/>
                      </a:lnTo>
                      <a:cubicBezTo>
                        <a:pt x="2126452" y="0"/>
                        <a:pt x="2190054" y="63602"/>
                        <a:pt x="2190054" y="142060"/>
                      </a:cubicBezTo>
                      <a:lnTo>
                        <a:pt x="2190054" y="4455546"/>
                      </a:lnTo>
                      <a:cubicBezTo>
                        <a:pt x="2190054" y="4534004"/>
                        <a:pt x="2126452" y="4597606"/>
                        <a:pt x="2047994" y="4597606"/>
                      </a:cubicBezTo>
                      <a:lnTo>
                        <a:pt x="0" y="4597606"/>
                      </a:lnTo>
                      <a:close/>
                    </a:path>
                  </a:pathLst>
                </a:custGeom>
                <a:solidFill>
                  <a:schemeClr val="bg1"/>
                </a:solidFill>
                <a:ln>
                  <a:solidFill>
                    <a:schemeClr val="bg1"/>
                  </a:solidFill>
                </a:ln>
                <a:effectLst>
                  <a:outerShdw blurRad="223661" dist="140295" dir="2700000" algn="tl" rotWithShape="0">
                    <a:schemeClr val="accent1">
                      <a:alpha val="15000"/>
                    </a:schemeClr>
                  </a:outerShdw>
                </a:effectLst>
              </p:spPr>
            </p:pic>
            <p:sp>
              <p:nvSpPr>
                <p:cNvPr id="70" name="Rectangle: Top Corners Rounded 69">
                  <a:extLst>
                    <a:ext uri="{FF2B5EF4-FFF2-40B4-BE49-F238E27FC236}">
                      <a16:creationId xmlns:a16="http://schemas.microsoft.com/office/drawing/2014/main" id="{874C3962-D07C-F9CF-C46A-D9CC64236DFD}"/>
                    </a:ext>
                    <a:ext uri="{C183D7F6-B498-43B3-948B-1728B52AA6E4}">
                      <adec:decorative xmlns:adec="http://schemas.microsoft.com/office/drawing/2017/decorative" val="1"/>
                    </a:ext>
                  </a:extLst>
                </p:cNvPr>
                <p:cNvSpPr>
                  <a:spLocks/>
                </p:cNvSpPr>
                <p:nvPr/>
              </p:nvSpPr>
              <p:spPr bwMode="auto">
                <a:xfrm rot="5400000">
                  <a:off x="708817" y="3453611"/>
                  <a:ext cx="2106615" cy="3524250"/>
                </a:xfrm>
                <a:prstGeom prst="round2SameRect">
                  <a:avLst>
                    <a:gd name="adj1" fmla="val 4911"/>
                    <a:gd name="adj2" fmla="val 0"/>
                  </a:avLst>
                </a:prstGeom>
                <a:solidFill>
                  <a:schemeClr val="bg1">
                    <a:lumMod val="85000"/>
                    <a:lumOff val="15000"/>
                    <a:alpha val="62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71" name="Group 70">
                  <a:extLst>
                    <a:ext uri="{FF2B5EF4-FFF2-40B4-BE49-F238E27FC236}">
                      <a16:creationId xmlns:a16="http://schemas.microsoft.com/office/drawing/2014/main" id="{4CDE335D-A4F6-8466-6E9E-4003FC8EAAA8}"/>
                    </a:ext>
                  </a:extLst>
                </p:cNvPr>
                <p:cNvGrpSpPr/>
                <p:nvPr/>
              </p:nvGrpSpPr>
              <p:grpSpPr>
                <a:xfrm>
                  <a:off x="-2" y="1103972"/>
                  <a:ext cx="12205140" cy="4806944"/>
                  <a:chOff x="-2" y="1103972"/>
                  <a:chExt cx="12205140" cy="4806944"/>
                </a:xfrm>
              </p:grpSpPr>
              <p:sp>
                <p:nvSpPr>
                  <p:cNvPr id="83" name="Arrow: Bent 82">
                    <a:extLst>
                      <a:ext uri="{FF2B5EF4-FFF2-40B4-BE49-F238E27FC236}">
                        <a16:creationId xmlns:a16="http://schemas.microsoft.com/office/drawing/2014/main" id="{6252683C-875C-00E8-188B-665494F5325B}"/>
                      </a:ext>
                      <a:ext uri="{C183D7F6-B498-43B3-948B-1728B52AA6E4}">
                        <adec:decorative xmlns:adec="http://schemas.microsoft.com/office/drawing/2017/decorative" val="1"/>
                      </a:ext>
                    </a:extLst>
                  </p:cNvPr>
                  <p:cNvSpPr/>
                  <p:nvPr/>
                </p:nvSpPr>
                <p:spPr bwMode="auto">
                  <a:xfrm flipV="1">
                    <a:off x="4440171" y="3294186"/>
                    <a:ext cx="7764967" cy="2616730"/>
                  </a:xfrm>
                  <a:prstGeom prst="bentArrow">
                    <a:avLst>
                      <a:gd name="adj1" fmla="val 25000"/>
                      <a:gd name="adj2" fmla="val 0"/>
                      <a:gd name="adj3" fmla="val 25000"/>
                      <a:gd name="adj4" fmla="val 4072"/>
                    </a:avLst>
                  </a:prstGeom>
                  <a:solidFill>
                    <a:schemeClr val="bg1"/>
                  </a:solidFill>
                  <a:ln w="19050">
                    <a:gradFill flip="none" rotWithShape="1">
                      <a:gsLst>
                        <a:gs pos="0">
                          <a:srgbClr val="47CFFA"/>
                        </a:gs>
                        <a:gs pos="91000">
                          <a:srgbClr val="B47CF8"/>
                        </a:gs>
                      </a:gsLst>
                      <a:lin ang="162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4" name="Arrow: Bent 83">
                    <a:extLst>
                      <a:ext uri="{FF2B5EF4-FFF2-40B4-BE49-F238E27FC236}">
                        <a16:creationId xmlns:a16="http://schemas.microsoft.com/office/drawing/2014/main" id="{FB3DFD80-30D5-BBB1-04B4-546E5638AE3B}"/>
                      </a:ext>
                      <a:ext uri="{C183D7F6-B498-43B3-948B-1728B52AA6E4}">
                        <adec:decorative xmlns:adec="http://schemas.microsoft.com/office/drawing/2017/decorative" val="1"/>
                      </a:ext>
                    </a:extLst>
                  </p:cNvPr>
                  <p:cNvSpPr/>
                  <p:nvPr/>
                </p:nvSpPr>
                <p:spPr bwMode="auto">
                  <a:xfrm flipH="1">
                    <a:off x="-2" y="1103972"/>
                    <a:ext cx="4427035" cy="2111386"/>
                  </a:xfrm>
                  <a:prstGeom prst="bentArrow">
                    <a:avLst>
                      <a:gd name="adj1" fmla="val 25000"/>
                      <a:gd name="adj2" fmla="val 0"/>
                      <a:gd name="adj3" fmla="val 25000"/>
                      <a:gd name="adj4" fmla="val 4924"/>
                    </a:avLst>
                  </a:prstGeom>
                  <a:solidFill>
                    <a:schemeClr val="bg1"/>
                  </a:solidFill>
                  <a:ln w="19050">
                    <a:gradFill flip="none" rotWithShape="1">
                      <a:gsLst>
                        <a:gs pos="37000">
                          <a:srgbClr val="464FEB"/>
                        </a:gs>
                        <a:gs pos="100000">
                          <a:srgbClr val="47CFFA"/>
                        </a:gs>
                      </a:gsLst>
                      <a:lin ang="5400000" scaled="1"/>
                      <a:tileRect/>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cxnSp>
              <p:nvCxnSpPr>
                <p:cNvPr id="73" name="Straight Connector 72">
                  <a:extLst>
                    <a:ext uri="{FF2B5EF4-FFF2-40B4-BE49-F238E27FC236}">
                      <a16:creationId xmlns:a16="http://schemas.microsoft.com/office/drawing/2014/main" id="{ABB4FEE1-0516-1DB5-FFD8-9569CB5BD0F9}"/>
                    </a:ext>
                    <a:ext uri="{C183D7F6-B498-43B3-948B-1728B52AA6E4}">
                      <adec:decorative xmlns:adec="http://schemas.microsoft.com/office/drawing/2017/decorative" val="1"/>
                    </a:ext>
                  </a:extLst>
                </p:cNvPr>
                <p:cNvCxnSpPr>
                  <a:cxnSpLocks/>
                </p:cNvCxnSpPr>
                <p:nvPr/>
              </p:nvCxnSpPr>
              <p:spPr>
                <a:xfrm flipH="1">
                  <a:off x="6756400" y="196616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C54CE776-8D7D-2D97-E273-A3B1608863A0}"/>
                    </a:ext>
                    <a:ext uri="{C183D7F6-B498-43B3-948B-1728B52AA6E4}">
                      <adec:decorative xmlns:adec="http://schemas.microsoft.com/office/drawing/2017/decorative" val="1"/>
                    </a:ext>
                  </a:extLst>
                </p:cNvPr>
                <p:cNvCxnSpPr>
                  <a:cxnSpLocks/>
                </p:cNvCxnSpPr>
                <p:nvPr/>
              </p:nvCxnSpPr>
              <p:spPr>
                <a:xfrm flipH="1">
                  <a:off x="6756400" y="273732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45F96FF-F771-F833-4F69-98909160F982}"/>
                    </a:ext>
                    <a:ext uri="{C183D7F6-B498-43B3-948B-1728B52AA6E4}">
                      <adec:decorative xmlns:adec="http://schemas.microsoft.com/office/drawing/2017/decorative" val="1"/>
                    </a:ext>
                  </a:extLst>
                </p:cNvPr>
                <p:cNvCxnSpPr>
                  <a:cxnSpLocks/>
                </p:cNvCxnSpPr>
                <p:nvPr/>
              </p:nvCxnSpPr>
              <p:spPr>
                <a:xfrm flipH="1">
                  <a:off x="6756400" y="350847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754D433E-389F-EE0D-EF4F-CF0A7DD09C82}"/>
                    </a:ext>
                    <a:ext uri="{C183D7F6-B498-43B3-948B-1728B52AA6E4}">
                      <adec:decorative xmlns:adec="http://schemas.microsoft.com/office/drawing/2017/decorative" val="1"/>
                    </a:ext>
                  </a:extLst>
                </p:cNvPr>
                <p:cNvCxnSpPr>
                  <a:cxnSpLocks/>
                </p:cNvCxnSpPr>
                <p:nvPr/>
              </p:nvCxnSpPr>
              <p:spPr>
                <a:xfrm flipH="1">
                  <a:off x="6756400" y="4279634"/>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EBD53B5-EB9E-9756-EB57-B6CD07AE3923}"/>
                    </a:ext>
                    <a:ext uri="{C183D7F6-B498-43B3-948B-1728B52AA6E4}">
                      <adec:decorative xmlns:adec="http://schemas.microsoft.com/office/drawing/2017/decorative" val="1"/>
                    </a:ext>
                  </a:extLst>
                </p:cNvPr>
                <p:cNvCxnSpPr>
                  <a:cxnSpLocks/>
                </p:cNvCxnSpPr>
                <p:nvPr/>
              </p:nvCxnSpPr>
              <p:spPr>
                <a:xfrm flipH="1">
                  <a:off x="6756400" y="5050789"/>
                  <a:ext cx="4852987" cy="0"/>
                </a:xfrm>
                <a:prstGeom prst="line">
                  <a:avLst/>
                </a:prstGeom>
                <a:ln w="63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E6C954F-BE35-53AB-21F2-0862192A8EE5}"/>
                    </a:ext>
                  </a:extLst>
                </p:cNvPr>
                <p:cNvCxnSpPr>
                  <a:cxnSpLocks/>
                </p:cNvCxnSpPr>
                <p:nvPr/>
              </p:nvCxnSpPr>
              <p:spPr>
                <a:xfrm flipH="1">
                  <a:off x="4953152" y="1966168"/>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EAC15C4A-B749-B02D-075E-F25A78FC9617}"/>
                    </a:ext>
                  </a:extLst>
                </p:cNvPr>
                <p:cNvCxnSpPr>
                  <a:cxnSpLocks/>
                </p:cNvCxnSpPr>
                <p:nvPr/>
              </p:nvCxnSpPr>
              <p:spPr>
                <a:xfrm flipH="1">
                  <a:off x="4953152" y="2737322"/>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02C01BE-48C5-DBBB-792E-A56FDA876634}"/>
                    </a:ext>
                  </a:extLst>
                </p:cNvPr>
                <p:cNvCxnSpPr>
                  <a:cxnSpLocks/>
                </p:cNvCxnSpPr>
                <p:nvPr/>
              </p:nvCxnSpPr>
              <p:spPr>
                <a:xfrm flipH="1">
                  <a:off x="4953152" y="3508476"/>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4D6ED373-B16D-21DB-C098-1F79180D97A4}"/>
                    </a:ext>
                  </a:extLst>
                </p:cNvPr>
                <p:cNvCxnSpPr>
                  <a:cxnSpLocks/>
                </p:cNvCxnSpPr>
                <p:nvPr/>
              </p:nvCxnSpPr>
              <p:spPr>
                <a:xfrm flipH="1">
                  <a:off x="4953152" y="4279630"/>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C20B2EDF-0954-882A-FC7B-5BEFF5F317EF}"/>
                    </a:ext>
                  </a:extLst>
                </p:cNvPr>
                <p:cNvCxnSpPr>
                  <a:cxnSpLocks/>
                </p:cNvCxnSpPr>
                <p:nvPr/>
              </p:nvCxnSpPr>
              <p:spPr>
                <a:xfrm flipH="1">
                  <a:off x="4953152" y="5050784"/>
                  <a:ext cx="1536548" cy="0"/>
                </a:xfrm>
                <a:prstGeom prst="line">
                  <a:avLst/>
                </a:prstGeom>
                <a:ln w="12700">
                  <a:solidFill>
                    <a:schemeClr val="bg1"/>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grpSp>
          <p:nvGrpSpPr>
            <p:cNvPr id="36" name="Group 35">
              <a:extLst>
                <a:ext uri="{FF2B5EF4-FFF2-40B4-BE49-F238E27FC236}">
                  <a16:creationId xmlns:a16="http://schemas.microsoft.com/office/drawing/2014/main" id="{9DF405D4-57E9-2EFF-6217-DF4673A42FB1}"/>
                </a:ext>
              </a:extLst>
            </p:cNvPr>
            <p:cNvGrpSpPr/>
            <p:nvPr/>
          </p:nvGrpSpPr>
          <p:grpSpPr>
            <a:xfrm>
              <a:off x="4045115" y="6019800"/>
              <a:ext cx="7570788" cy="498476"/>
              <a:chOff x="4045115" y="6019800"/>
              <a:chExt cx="7570788" cy="498476"/>
            </a:xfrm>
          </p:grpSpPr>
          <p:sp>
            <p:nvSpPr>
              <p:cNvPr id="14" name="Rectangle: Rounded Corners 6">
                <a:extLst>
                  <a:ext uri="{FF2B5EF4-FFF2-40B4-BE49-F238E27FC236}">
                    <a16:creationId xmlns:a16="http://schemas.microsoft.com/office/drawing/2014/main" id="{06039F8A-B2B7-A9BC-9F3E-3A69897FD84B}"/>
                  </a:ext>
                  <a:ext uri="{C183D7F6-B498-43B3-948B-1728B52AA6E4}">
                    <adec:decorative xmlns:adec="http://schemas.microsoft.com/office/drawing/2017/decorative" val="1"/>
                  </a:ext>
                </a:extLst>
              </p:cNvPr>
              <p:cNvSpPr/>
              <p:nvPr/>
            </p:nvSpPr>
            <p:spPr bwMode="auto">
              <a:xfrm>
                <a:off x="4045115" y="6019800"/>
                <a:ext cx="7570788" cy="498476"/>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8" name="Straight Connector 17">
                <a:extLst>
                  <a:ext uri="{FF2B5EF4-FFF2-40B4-BE49-F238E27FC236}">
                    <a16:creationId xmlns:a16="http://schemas.microsoft.com/office/drawing/2014/main" id="{7941451A-6E3F-720E-3761-58BFB55D7802}"/>
                  </a:ext>
                  <a:ext uri="{C183D7F6-B498-43B3-948B-1728B52AA6E4}">
                    <adec:decorative xmlns:adec="http://schemas.microsoft.com/office/drawing/2017/decorative" val="1"/>
                  </a:ext>
                </a:extLst>
              </p:cNvPr>
              <p:cNvCxnSpPr>
                <a:cxnSpLocks/>
              </p:cNvCxnSpPr>
              <p:nvPr/>
            </p:nvCxnSpPr>
            <p:spPr>
              <a:xfrm>
                <a:off x="6597350"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127012B-9682-AE26-93F4-96587FB1D277}"/>
                  </a:ext>
                  <a:ext uri="{C183D7F6-B498-43B3-948B-1728B52AA6E4}">
                    <adec:decorative xmlns:adec="http://schemas.microsoft.com/office/drawing/2017/decorative" val="1"/>
                  </a:ext>
                </a:extLst>
              </p:cNvPr>
              <p:cNvCxnSpPr>
                <a:cxnSpLocks/>
              </p:cNvCxnSpPr>
              <p:nvPr/>
            </p:nvCxnSpPr>
            <p:spPr>
              <a:xfrm>
                <a:off x="9063669" y="6139731"/>
                <a:ext cx="0" cy="258614"/>
              </a:xfrm>
              <a:prstGeom prst="line">
                <a:avLst/>
              </a:prstGeom>
              <a:ln w="12700" cap="rnd">
                <a:solidFill>
                  <a:schemeClr val="bg1">
                    <a:lumMod val="6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sp>
        <p:nvSpPr>
          <p:cNvPr id="10" name="Title 9">
            <a:extLst>
              <a:ext uri="{FF2B5EF4-FFF2-40B4-BE49-F238E27FC236}">
                <a16:creationId xmlns:a16="http://schemas.microsoft.com/office/drawing/2014/main" id="{8B020393-27D2-AFE7-F3C6-CF8BBC888C57}"/>
              </a:ext>
            </a:extLst>
          </p:cNvPr>
          <p:cNvSpPr>
            <a:spLocks noGrp="1"/>
          </p:cNvSpPr>
          <p:nvPr>
            <p:ph type="title"/>
          </p:nvPr>
        </p:nvSpPr>
        <p:spPr>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Prepare for a company-wide address</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9" name="Picture 2" descr="Microsoft Copilot logo">
            <a:extLst>
              <a:ext uri="{FF2B5EF4-FFF2-40B4-BE49-F238E27FC236}">
                <a16:creationId xmlns:a16="http://schemas.microsoft.com/office/drawing/2014/main" id="{4427BB36-9E2F-2C88-2FD5-CF1BA28D19D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12" name="TextBox 111">
            <a:extLst>
              <a:ext uri="{FF2B5EF4-FFF2-40B4-BE49-F238E27FC236}">
                <a16:creationId xmlns:a16="http://schemas.microsoft.com/office/drawing/2014/main" id="{EE3B2084-8D41-B6D1-A01C-A40040DE3D23}"/>
              </a:ext>
            </a:extLst>
          </p:cNvPr>
          <p:cNvSpPr txBox="1"/>
          <p:nvPr/>
        </p:nvSpPr>
        <p:spPr>
          <a:xfrm>
            <a:off x="588963" y="1524000"/>
            <a:ext cx="2782887" cy="172354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Segoe UI"/>
                <a:ea typeface="+mn-ea"/>
                <a:cs typeface="+mn-cs"/>
              </a:rPr>
              <a:t>Executives are always pressed for time and Copilot simplifies many tasks in preparing for a meeting. But some things have to be perfect. Copilot also improves work quality so big events can happen flawlessly. </a:t>
            </a:r>
            <a:endParaRPr kumimoji="0" lang="en-US" sz="1600" b="0" i="0" u="none" strike="noStrike" kern="1200" cap="none" spc="0" normalizeH="0" baseline="0" noProof="0">
              <a:ln>
                <a:noFill/>
              </a:ln>
              <a:solidFill>
                <a:prstClr val="white"/>
              </a:solidFill>
              <a:effectLst/>
              <a:uLnTx/>
              <a:uFillTx/>
              <a:latin typeface="Segoe UI"/>
              <a:ea typeface="+mn-ea"/>
              <a:cs typeface="Segoe UI"/>
            </a:endParaRPr>
          </a:p>
        </p:txBody>
      </p:sp>
      <p:sp>
        <p:nvSpPr>
          <p:cNvPr id="52" name="TextBox 51">
            <a:extLst>
              <a:ext uri="{FF2B5EF4-FFF2-40B4-BE49-F238E27FC236}">
                <a16:creationId xmlns:a16="http://schemas.microsoft.com/office/drawing/2014/main" id="{D8BC317E-B227-9BEF-32C9-0664028889B4}"/>
              </a:ext>
            </a:extLst>
          </p:cNvPr>
          <p:cNvSpPr txBox="1"/>
          <p:nvPr/>
        </p:nvSpPr>
        <p:spPr>
          <a:xfrm>
            <a:off x="588262" y="6425814"/>
            <a:ext cx="295503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463668"/>
                </a:solidFill>
                <a:effectLst/>
                <a:uLnTx/>
                <a:uFillTx/>
                <a:latin typeface="Segoe UI"/>
                <a:ea typeface="+mn-ea"/>
                <a:cs typeface="+mn-cs"/>
                <a:hlinkClick r:id="rId6">
                  <a:extLst>
                    <a:ext uri="{A12FA001-AC4F-418D-AE19-62706E023703}">
                      <ahyp:hlinkClr xmlns:ahyp="http://schemas.microsoft.com/office/drawing/2018/hyperlinkcolor" val="tx"/>
                    </a:ext>
                  </a:extLst>
                </a:hlinkClick>
              </a:rPr>
              <a:t>Microsoft WorkLab Work Trend Index, May 2023</a:t>
            </a:r>
            <a:endParaRPr kumimoji="0" lang="en-US" sz="900" b="0" i="0" u="none" strike="noStrike" kern="1200" cap="none" spc="0" normalizeH="0" baseline="0" noProof="0">
              <a:ln>
                <a:noFill/>
              </a:ln>
              <a:solidFill>
                <a:srgbClr val="463668"/>
              </a:solidFill>
              <a:effectLst/>
              <a:uLnTx/>
              <a:uFillTx/>
              <a:latin typeface="Segoe UI"/>
              <a:ea typeface="+mn-ea"/>
              <a:cs typeface="+mn-cs"/>
            </a:endParaRPr>
          </a:p>
        </p:txBody>
      </p:sp>
      <p:grpSp>
        <p:nvGrpSpPr>
          <p:cNvPr id="32" name="Group 31">
            <a:extLst>
              <a:ext uri="{FF2B5EF4-FFF2-40B4-BE49-F238E27FC236}">
                <a16:creationId xmlns:a16="http://schemas.microsoft.com/office/drawing/2014/main" id="{E55CB13A-42DC-A320-D2EE-C82F9D6B1820}"/>
              </a:ext>
              <a:ext uri="{C183D7F6-B498-43B3-948B-1728B52AA6E4}">
                <adec:decorative xmlns:adec="http://schemas.microsoft.com/office/drawing/2017/decorative" val="1"/>
              </a:ext>
            </a:extLst>
          </p:cNvPr>
          <p:cNvGrpSpPr/>
          <p:nvPr/>
        </p:nvGrpSpPr>
        <p:grpSpPr>
          <a:xfrm>
            <a:off x="4173992" y="1313320"/>
            <a:ext cx="534543" cy="534543"/>
            <a:chOff x="4156095" y="1313320"/>
            <a:chExt cx="534543" cy="534543"/>
          </a:xfrm>
        </p:grpSpPr>
        <p:sp>
          <p:nvSpPr>
            <p:cNvPr id="17" name="Rounded Rectangle 46">
              <a:extLst>
                <a:ext uri="{FF2B5EF4-FFF2-40B4-BE49-F238E27FC236}">
                  <a16:creationId xmlns:a16="http://schemas.microsoft.com/office/drawing/2014/main" id="{2F89B1A8-3BA7-1F8C-273B-0E704CC08219}"/>
                </a:ext>
                <a:ext uri="{C183D7F6-B498-43B3-948B-1728B52AA6E4}">
                  <adec:decorative xmlns:adec="http://schemas.microsoft.com/office/drawing/2017/decorative" val="1"/>
                </a:ext>
              </a:extLst>
            </p:cNvPr>
            <p:cNvSpPr/>
            <p:nvPr/>
          </p:nvSpPr>
          <p:spPr bwMode="auto">
            <a:xfrm>
              <a:off x="4156095" y="131332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3" name="Picture 2" descr="Zip Co logo SVG free download, id: 101874 - Brandlogos.net">
              <a:hlinkClick r:id="rId7"/>
              <a:extLst>
                <a:ext uri="{FF2B5EF4-FFF2-40B4-BE49-F238E27FC236}">
                  <a16:creationId xmlns:a16="http://schemas.microsoft.com/office/drawing/2014/main" id="{39228ACB-683F-0597-466F-02A5D2AB4A26}"/>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81884" y="1452004"/>
              <a:ext cx="282965" cy="257174"/>
            </a:xfrm>
            <a:prstGeom prst="rect">
              <a:avLst/>
            </a:prstGeom>
            <a:noFill/>
            <a:extLst>
              <a:ext uri="{909E8E84-426E-40DD-AFC4-6F175D3DCCD1}">
                <a14:hiddenFill xmlns:a14="http://schemas.microsoft.com/office/drawing/2010/main">
                  <a:solidFill>
                    <a:srgbClr val="FFFFFF"/>
                  </a:solidFill>
                </a14:hiddenFill>
              </a:ext>
            </a:extLst>
          </p:spPr>
        </p:pic>
      </p:grpSp>
      <p:sp>
        <p:nvSpPr>
          <p:cNvPr id="1050" name="TextBox 1049">
            <a:extLst>
              <a:ext uri="{FF2B5EF4-FFF2-40B4-BE49-F238E27FC236}">
                <a16:creationId xmlns:a16="http://schemas.microsoft.com/office/drawing/2014/main" id="{7868D041-8D84-2D14-9639-1886097CEC8F}"/>
              </a:ext>
              <a:ext uri="{C183D7F6-B498-43B3-948B-1728B52AA6E4}">
                <adec:decorative xmlns:adec="http://schemas.microsoft.com/office/drawing/2017/decorative" val="0"/>
              </a:ext>
            </a:extLst>
          </p:cNvPr>
          <p:cNvSpPr txBox="1"/>
          <p:nvPr/>
        </p:nvSpPr>
        <p:spPr>
          <a:xfrm>
            <a:off x="4953152" y="1488258"/>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Microsoft Copilot</a:t>
            </a:r>
          </a:p>
        </p:txBody>
      </p:sp>
      <p:sp>
        <p:nvSpPr>
          <p:cNvPr id="1058" name="TextBox 1057">
            <a:extLst>
              <a:ext uri="{FF2B5EF4-FFF2-40B4-BE49-F238E27FC236}">
                <a16:creationId xmlns:a16="http://schemas.microsoft.com/office/drawing/2014/main" id="{22FCBDBD-40F1-5941-6F3F-B2AAF922C2BF}"/>
              </a:ext>
              <a:ext uri="{C183D7F6-B498-43B3-948B-1728B52AA6E4}">
                <adec:decorative xmlns:adec="http://schemas.microsoft.com/office/drawing/2017/decorative" val="0"/>
              </a:ext>
            </a:extLst>
          </p:cNvPr>
          <p:cNvSpPr txBox="1"/>
          <p:nvPr/>
        </p:nvSpPr>
        <p:spPr>
          <a:xfrm>
            <a:off x="6756400" y="141131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Quickly catch up on the latest developments and discussions related to the announcement by summarizing email threads and chat conversations. </a:t>
            </a:r>
          </a:p>
        </p:txBody>
      </p:sp>
      <p:grpSp>
        <p:nvGrpSpPr>
          <p:cNvPr id="1033" name="Group 1032">
            <a:extLst>
              <a:ext uri="{FF2B5EF4-FFF2-40B4-BE49-F238E27FC236}">
                <a16:creationId xmlns:a16="http://schemas.microsoft.com/office/drawing/2014/main" id="{467BD4F7-E3D3-AA03-EB85-5069BC55B6FC}"/>
              </a:ext>
              <a:ext uri="{C183D7F6-B498-43B3-948B-1728B52AA6E4}">
                <adec:decorative xmlns:adec="http://schemas.microsoft.com/office/drawing/2017/decorative" val="1"/>
              </a:ext>
            </a:extLst>
          </p:cNvPr>
          <p:cNvGrpSpPr/>
          <p:nvPr/>
        </p:nvGrpSpPr>
        <p:grpSpPr>
          <a:xfrm>
            <a:off x="4173992" y="2084475"/>
            <a:ext cx="534543" cy="534543"/>
            <a:chOff x="7426812" y="8381781"/>
            <a:chExt cx="534543" cy="534543"/>
          </a:xfrm>
        </p:grpSpPr>
        <p:sp>
          <p:nvSpPr>
            <p:cNvPr id="1035" name="Rounded Rectangle 46">
              <a:extLst>
                <a:ext uri="{FF2B5EF4-FFF2-40B4-BE49-F238E27FC236}">
                  <a16:creationId xmlns:a16="http://schemas.microsoft.com/office/drawing/2014/main" id="{E14441B1-D9DC-0DD7-27E0-C5DC9D0EC6C7}"/>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6" name="Picture 6" descr="Microsoft Teams Logo, symbol, meaning, history, PNG">
              <a:hlinkClick r:id="rId9"/>
              <a:extLst>
                <a:ext uri="{FF2B5EF4-FFF2-40B4-BE49-F238E27FC236}">
                  <a16:creationId xmlns:a16="http://schemas.microsoft.com/office/drawing/2014/main" id="{896B7F55-F7A7-A5BF-F8CC-94BC25E763C5}"/>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52" name="TextBox 1051">
            <a:extLst>
              <a:ext uri="{FF2B5EF4-FFF2-40B4-BE49-F238E27FC236}">
                <a16:creationId xmlns:a16="http://schemas.microsoft.com/office/drawing/2014/main" id="{A75975B8-2E5A-12C1-1E0F-DB961F2EB007}"/>
              </a:ext>
              <a:ext uri="{C183D7F6-B498-43B3-948B-1728B52AA6E4}">
                <adec:decorative xmlns:adec="http://schemas.microsoft.com/office/drawing/2017/decorative" val="0"/>
              </a:ext>
            </a:extLst>
          </p:cNvPr>
          <p:cNvSpPr txBox="1"/>
          <p:nvPr/>
        </p:nvSpPr>
        <p:spPr>
          <a:xfrm>
            <a:off x="4953152" y="225941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59" name="TextBox 1058">
            <a:extLst>
              <a:ext uri="{FF2B5EF4-FFF2-40B4-BE49-F238E27FC236}">
                <a16:creationId xmlns:a16="http://schemas.microsoft.com/office/drawing/2014/main" id="{3829C962-C1FE-1250-B162-C78D87919015}"/>
              </a:ext>
              <a:ext uri="{C183D7F6-B498-43B3-948B-1728B52AA6E4}">
                <adec:decorative xmlns:adec="http://schemas.microsoft.com/office/drawing/2017/decorative" val="0"/>
              </a:ext>
            </a:extLst>
          </p:cNvPr>
          <p:cNvSpPr txBox="1"/>
          <p:nvPr/>
        </p:nvSpPr>
        <p:spPr>
          <a:xfrm>
            <a:off x="6756400" y="2097831"/>
            <a:ext cx="4852987" cy="507831"/>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Meet with the executive team to review each business unit’s results. When closing the meeting ask Copilot to create action items from the conversation and assign owners.</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27" name="Group 26">
            <a:extLst>
              <a:ext uri="{FF2B5EF4-FFF2-40B4-BE49-F238E27FC236}">
                <a16:creationId xmlns:a16="http://schemas.microsoft.com/office/drawing/2014/main" id="{A6118519-0132-5C94-1C84-FAD06BE88766}"/>
              </a:ext>
              <a:ext uri="{C183D7F6-B498-43B3-948B-1728B52AA6E4}">
                <adec:decorative xmlns:adec="http://schemas.microsoft.com/office/drawing/2017/decorative" val="1"/>
              </a:ext>
            </a:extLst>
          </p:cNvPr>
          <p:cNvGrpSpPr/>
          <p:nvPr/>
        </p:nvGrpSpPr>
        <p:grpSpPr>
          <a:xfrm>
            <a:off x="4173992" y="2855630"/>
            <a:ext cx="534543" cy="534543"/>
            <a:chOff x="1047176" y="8381781"/>
            <a:chExt cx="534543" cy="534543"/>
          </a:xfrm>
        </p:grpSpPr>
        <p:sp>
          <p:nvSpPr>
            <p:cNvPr id="28" name="server_2" title="Icon of a server with a padlock in the lower right corner">
              <a:extLst>
                <a:ext uri="{FF2B5EF4-FFF2-40B4-BE49-F238E27FC236}">
                  <a16:creationId xmlns:a16="http://schemas.microsoft.com/office/drawing/2014/main" id="{D12E95DC-F9E3-B4D0-D31A-0FD32B23919B}"/>
                </a:ext>
              </a:extLst>
            </p:cNvPr>
            <p:cNvSpPr>
              <a:spLocks noChangeAspect="1" noEditPoints="1"/>
            </p:cNvSpPr>
            <p:nvPr/>
          </p:nvSpPr>
          <p:spPr bwMode="auto">
            <a:xfrm>
              <a:off x="1185015" y="8538268"/>
              <a:ext cx="208450" cy="258434"/>
            </a:xfrm>
            <a:custGeom>
              <a:avLst/>
              <a:gdLst>
                <a:gd name="T0" fmla="*/ 122 w 270"/>
                <a:gd name="T1" fmla="*/ 336 h 336"/>
                <a:gd name="T2" fmla="*/ 0 w 270"/>
                <a:gd name="T3" fmla="*/ 336 h 336"/>
                <a:gd name="T4" fmla="*/ 0 w 270"/>
                <a:gd name="T5" fmla="*/ 0 h 336"/>
                <a:gd name="T6" fmla="*/ 201 w 270"/>
                <a:gd name="T7" fmla="*/ 0 h 336"/>
                <a:gd name="T8" fmla="*/ 201 w 270"/>
                <a:gd name="T9" fmla="*/ 138 h 336"/>
                <a:gd name="T10" fmla="*/ 270 w 270"/>
                <a:gd name="T11" fmla="*/ 245 h 336"/>
                <a:gd name="T12" fmla="*/ 155 w 270"/>
                <a:gd name="T13" fmla="*/ 245 h 336"/>
                <a:gd name="T14" fmla="*/ 155 w 270"/>
                <a:gd name="T15" fmla="*/ 336 h 336"/>
                <a:gd name="T16" fmla="*/ 270 w 270"/>
                <a:gd name="T17" fmla="*/ 336 h 336"/>
                <a:gd name="T18" fmla="*/ 270 w 270"/>
                <a:gd name="T19" fmla="*/ 245 h 336"/>
                <a:gd name="T20" fmla="*/ 245 w 270"/>
                <a:gd name="T21" fmla="*/ 245 h 336"/>
                <a:gd name="T22" fmla="*/ 245 w 270"/>
                <a:gd name="T23" fmla="*/ 211 h 336"/>
                <a:gd name="T24" fmla="*/ 213 w 270"/>
                <a:gd name="T25" fmla="*/ 179 h 336"/>
                <a:gd name="T26" fmla="*/ 181 w 270"/>
                <a:gd name="T27" fmla="*/ 211 h 336"/>
                <a:gd name="T28" fmla="*/ 181 w 270"/>
                <a:gd name="T29" fmla="*/ 245 h 336"/>
                <a:gd name="T30" fmla="*/ 77 w 270"/>
                <a:gd name="T31" fmla="*/ 290 h 336"/>
                <a:gd name="T32" fmla="*/ 122 w 270"/>
                <a:gd name="T33" fmla="*/ 29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36">
                  <a:moveTo>
                    <a:pt x="122" y="336"/>
                  </a:moveTo>
                  <a:cubicBezTo>
                    <a:pt x="0" y="336"/>
                    <a:pt x="0" y="336"/>
                    <a:pt x="0" y="336"/>
                  </a:cubicBezTo>
                  <a:cubicBezTo>
                    <a:pt x="0" y="0"/>
                    <a:pt x="0" y="0"/>
                    <a:pt x="0" y="0"/>
                  </a:cubicBezTo>
                  <a:cubicBezTo>
                    <a:pt x="201" y="0"/>
                    <a:pt x="201" y="0"/>
                    <a:pt x="201" y="0"/>
                  </a:cubicBezTo>
                  <a:cubicBezTo>
                    <a:pt x="201" y="138"/>
                    <a:pt x="201" y="138"/>
                    <a:pt x="201" y="138"/>
                  </a:cubicBezTo>
                  <a:moveTo>
                    <a:pt x="270" y="245"/>
                  </a:moveTo>
                  <a:cubicBezTo>
                    <a:pt x="155" y="245"/>
                    <a:pt x="155" y="245"/>
                    <a:pt x="155" y="245"/>
                  </a:cubicBezTo>
                  <a:cubicBezTo>
                    <a:pt x="155" y="336"/>
                    <a:pt x="155" y="336"/>
                    <a:pt x="155" y="336"/>
                  </a:cubicBezTo>
                  <a:cubicBezTo>
                    <a:pt x="270" y="336"/>
                    <a:pt x="270" y="336"/>
                    <a:pt x="270" y="336"/>
                  </a:cubicBezTo>
                  <a:lnTo>
                    <a:pt x="270" y="245"/>
                  </a:lnTo>
                  <a:close/>
                  <a:moveTo>
                    <a:pt x="245" y="245"/>
                  </a:moveTo>
                  <a:cubicBezTo>
                    <a:pt x="245" y="211"/>
                    <a:pt x="245" y="211"/>
                    <a:pt x="245" y="211"/>
                  </a:cubicBezTo>
                  <a:cubicBezTo>
                    <a:pt x="245" y="193"/>
                    <a:pt x="230" y="179"/>
                    <a:pt x="213" y="179"/>
                  </a:cubicBezTo>
                  <a:cubicBezTo>
                    <a:pt x="195" y="179"/>
                    <a:pt x="181" y="193"/>
                    <a:pt x="181" y="211"/>
                  </a:cubicBezTo>
                  <a:cubicBezTo>
                    <a:pt x="181" y="245"/>
                    <a:pt x="181" y="245"/>
                    <a:pt x="181" y="245"/>
                  </a:cubicBezTo>
                  <a:moveTo>
                    <a:pt x="77" y="290"/>
                  </a:moveTo>
                  <a:cubicBezTo>
                    <a:pt x="122" y="290"/>
                    <a:pt x="122" y="290"/>
                    <a:pt x="122" y="290"/>
                  </a:cubicBez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345" tIns="31173" rIns="62345" bIns="3117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9" name="Rounded Rectangle 46">
              <a:extLst>
                <a:ext uri="{FF2B5EF4-FFF2-40B4-BE49-F238E27FC236}">
                  <a16:creationId xmlns:a16="http://schemas.microsoft.com/office/drawing/2014/main" id="{442A282B-F0C1-D306-36FE-86F8E433FA10}"/>
                </a:ext>
              </a:extLst>
            </p:cNvPr>
            <p:cNvSpPr/>
            <p:nvPr/>
          </p:nvSpPr>
          <p:spPr bwMode="auto">
            <a:xfrm>
              <a:off x="1047176"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30" name="Picture 10" descr="Microsoft Word Logo - PNG and Vector - Logo Download">
              <a:hlinkClick r:id="rId11"/>
              <a:extLst>
                <a:ext uri="{FF2B5EF4-FFF2-40B4-BE49-F238E27FC236}">
                  <a16:creationId xmlns:a16="http://schemas.microsoft.com/office/drawing/2014/main" id="{DAD8B5CB-A2C5-5A1C-E8BB-28ECB76446C2}"/>
                </a:ext>
              </a:extLst>
            </p:cNvPr>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59202"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sp>
        <p:nvSpPr>
          <p:cNvPr id="1053" name="TextBox 1052">
            <a:extLst>
              <a:ext uri="{FF2B5EF4-FFF2-40B4-BE49-F238E27FC236}">
                <a16:creationId xmlns:a16="http://schemas.microsoft.com/office/drawing/2014/main" id="{98609AA1-B068-6B53-775C-C17C588F29A2}"/>
              </a:ext>
              <a:ext uri="{C183D7F6-B498-43B3-948B-1728B52AA6E4}">
                <adec:decorative xmlns:adec="http://schemas.microsoft.com/office/drawing/2017/decorative" val="0"/>
              </a:ext>
            </a:extLst>
          </p:cNvPr>
          <p:cNvSpPr txBox="1"/>
          <p:nvPr/>
        </p:nvSpPr>
        <p:spPr>
          <a:xfrm>
            <a:off x="4953152" y="3030566"/>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Word</a:t>
            </a:r>
          </a:p>
        </p:txBody>
      </p:sp>
      <p:sp>
        <p:nvSpPr>
          <p:cNvPr id="1064" name="TextBox 1063">
            <a:extLst>
              <a:ext uri="{FF2B5EF4-FFF2-40B4-BE49-F238E27FC236}">
                <a16:creationId xmlns:a16="http://schemas.microsoft.com/office/drawing/2014/main" id="{CCDF9056-30BF-60F3-781F-1C513D5F78FE}"/>
              </a:ext>
              <a:ext uri="{C183D7F6-B498-43B3-948B-1728B52AA6E4}">
                <adec:decorative xmlns:adec="http://schemas.microsoft.com/office/drawing/2017/decorative" val="0"/>
              </a:ext>
            </a:extLst>
          </p:cNvPr>
          <p:cNvSpPr txBox="1"/>
          <p:nvPr/>
        </p:nvSpPr>
        <p:spPr>
          <a:xfrm>
            <a:off x="6756400" y="2953624"/>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Revise the draft of the speech, asking Copilot to make it resonate more with the workers at the speech location.</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1029" name="Group 1028">
            <a:extLst>
              <a:ext uri="{FF2B5EF4-FFF2-40B4-BE49-F238E27FC236}">
                <a16:creationId xmlns:a16="http://schemas.microsoft.com/office/drawing/2014/main" id="{26DC41D1-EA82-7356-938B-DBD277EE06AB}"/>
              </a:ext>
              <a:ext uri="{C183D7F6-B498-43B3-948B-1728B52AA6E4}">
                <adec:decorative xmlns:adec="http://schemas.microsoft.com/office/drawing/2017/decorative" val="1"/>
              </a:ext>
            </a:extLst>
          </p:cNvPr>
          <p:cNvGrpSpPr/>
          <p:nvPr/>
        </p:nvGrpSpPr>
        <p:grpSpPr>
          <a:xfrm>
            <a:off x="4173992" y="3626785"/>
            <a:ext cx="534543" cy="534543"/>
            <a:chOff x="9021721" y="8381781"/>
            <a:chExt cx="534543" cy="534543"/>
          </a:xfrm>
        </p:grpSpPr>
        <p:sp>
          <p:nvSpPr>
            <p:cNvPr id="1030" name="Rounded Rectangle 46">
              <a:extLst>
                <a:ext uri="{FF2B5EF4-FFF2-40B4-BE49-F238E27FC236}">
                  <a16:creationId xmlns:a16="http://schemas.microsoft.com/office/drawing/2014/main" id="{984F5584-6445-66A8-4524-42F5707F2A8F}"/>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031" name="Picture 4" descr="Microsoft PowerPoint Logo - PNG and Vector - Logo Download">
              <a:hlinkClick r:id="rId13"/>
              <a:extLst>
                <a:ext uri="{FF2B5EF4-FFF2-40B4-BE49-F238E27FC236}">
                  <a16:creationId xmlns:a16="http://schemas.microsoft.com/office/drawing/2014/main" id="{DF04E3E2-E395-834D-4E81-1742E65DA136}"/>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sp>
        <p:nvSpPr>
          <p:cNvPr id="1056" name="TextBox 1055">
            <a:extLst>
              <a:ext uri="{FF2B5EF4-FFF2-40B4-BE49-F238E27FC236}">
                <a16:creationId xmlns:a16="http://schemas.microsoft.com/office/drawing/2014/main" id="{3837FEBC-F315-06F3-C22A-0AF69DB2F85B}"/>
              </a:ext>
              <a:ext uri="{C183D7F6-B498-43B3-948B-1728B52AA6E4}">
                <adec:decorative xmlns:adec="http://schemas.microsoft.com/office/drawing/2017/decorative" val="0"/>
              </a:ext>
            </a:extLst>
          </p:cNvPr>
          <p:cNvSpPr txBox="1"/>
          <p:nvPr/>
        </p:nvSpPr>
        <p:spPr>
          <a:xfrm>
            <a:off x="4953152" y="3801720"/>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PowerPoint</a:t>
            </a:r>
          </a:p>
        </p:txBody>
      </p:sp>
      <p:sp>
        <p:nvSpPr>
          <p:cNvPr id="1061" name="TextBox 1060">
            <a:extLst>
              <a:ext uri="{FF2B5EF4-FFF2-40B4-BE49-F238E27FC236}">
                <a16:creationId xmlns:a16="http://schemas.microsoft.com/office/drawing/2014/main" id="{3B3FEA4B-C602-B8CC-ABAD-062A247A521D}"/>
              </a:ext>
              <a:ext uri="{C183D7F6-B498-43B3-948B-1728B52AA6E4}">
                <adec:decorative xmlns:adec="http://schemas.microsoft.com/office/drawing/2017/decorative" val="0"/>
              </a:ext>
            </a:extLst>
          </p:cNvPr>
          <p:cNvSpPr txBox="1"/>
          <p:nvPr/>
        </p:nvSpPr>
        <p:spPr>
          <a:xfrm>
            <a:off x="6756400" y="3724780"/>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sz="1100"/>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Revise the presentation slides changing out a few images with suggestions from Copilot. </a:t>
            </a:r>
            <a:endParaRPr kumimoji="0" lang="en-IN" sz="1100" b="0" i="0" u="none" strike="noStrike" kern="1200" cap="none" spc="0" normalizeH="0" baseline="0" noProof="0">
              <a:ln>
                <a:noFill/>
              </a:ln>
              <a:solidFill>
                <a:prstClr val="black"/>
              </a:solidFill>
              <a:effectLst/>
              <a:uLnTx/>
              <a:uFillTx/>
              <a:latin typeface="Segoe UI"/>
              <a:ea typeface="+mn-ea"/>
              <a:cs typeface="+mn-cs"/>
            </a:endParaRPr>
          </a:p>
        </p:txBody>
      </p:sp>
      <p:grpSp>
        <p:nvGrpSpPr>
          <p:cNvPr id="8" name="Group 7">
            <a:extLst>
              <a:ext uri="{FF2B5EF4-FFF2-40B4-BE49-F238E27FC236}">
                <a16:creationId xmlns:a16="http://schemas.microsoft.com/office/drawing/2014/main" id="{5F5E5926-B53C-7152-9B1A-4616FA8E2B04}"/>
              </a:ext>
              <a:ext uri="{C183D7F6-B498-43B3-948B-1728B52AA6E4}">
                <adec:decorative xmlns:adec="http://schemas.microsoft.com/office/drawing/2017/decorative" val="1"/>
              </a:ext>
            </a:extLst>
          </p:cNvPr>
          <p:cNvGrpSpPr/>
          <p:nvPr/>
        </p:nvGrpSpPr>
        <p:grpSpPr>
          <a:xfrm>
            <a:off x="4173992" y="4397940"/>
            <a:ext cx="534543" cy="534543"/>
            <a:chOff x="7426812" y="8381781"/>
            <a:chExt cx="534543" cy="534543"/>
          </a:xfrm>
        </p:grpSpPr>
        <p:sp>
          <p:nvSpPr>
            <p:cNvPr id="12" name="Rounded Rectangle 46">
              <a:extLst>
                <a:ext uri="{FF2B5EF4-FFF2-40B4-BE49-F238E27FC236}">
                  <a16:creationId xmlns:a16="http://schemas.microsoft.com/office/drawing/2014/main" id="{C29A801A-051B-6F3F-4CA0-41C13E00751B}"/>
                </a:ext>
              </a:extLst>
            </p:cNvPr>
            <p:cNvSpPr/>
            <p:nvPr/>
          </p:nvSpPr>
          <p:spPr bwMode="auto">
            <a:xfrm>
              <a:off x="742681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3" name="Picture 6" descr="Microsoft Teams Logo, symbol, meaning, history, PNG">
              <a:hlinkClick r:id="rId9"/>
              <a:extLst>
                <a:ext uri="{FF2B5EF4-FFF2-40B4-BE49-F238E27FC236}">
                  <a16:creationId xmlns:a16="http://schemas.microsoft.com/office/drawing/2014/main" id="{F47C9283-98B7-59A2-1650-2008BEF52C66}"/>
                </a:ext>
              </a:extLst>
            </p:cNvPr>
            <p:cNvPicPr>
              <a:picLocks noChangeArrowheads="1"/>
            </p:cNvPicPr>
            <p:nvPr/>
          </p:nvPicPr>
          <p:blipFill rotWithShape="1">
            <a:blip r:embed="rId10" cstate="print">
              <a:extLst>
                <a:ext uri="{28A0092B-C50C-407E-A947-70E740481C1C}">
                  <a14:useLocalDpi xmlns:a14="http://schemas.microsoft.com/office/drawing/2010/main" val="0"/>
                </a:ext>
              </a:extLst>
            </a:blip>
            <a:srcRect l="20244" r="20244"/>
            <a:stretch/>
          </p:blipFill>
          <p:spPr bwMode="auto">
            <a:xfrm>
              <a:off x="7541741"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sp>
        <p:nvSpPr>
          <p:cNvPr id="1055" name="TextBox 1054">
            <a:extLst>
              <a:ext uri="{FF2B5EF4-FFF2-40B4-BE49-F238E27FC236}">
                <a16:creationId xmlns:a16="http://schemas.microsoft.com/office/drawing/2014/main" id="{F97A10E1-5E2C-E117-BEF7-2ABBF21BE77A}"/>
              </a:ext>
              <a:ext uri="{C183D7F6-B498-43B3-948B-1728B52AA6E4}">
                <adec:decorative xmlns:adec="http://schemas.microsoft.com/office/drawing/2017/decorative" val="0"/>
              </a:ext>
            </a:extLst>
          </p:cNvPr>
          <p:cNvSpPr txBox="1"/>
          <p:nvPr/>
        </p:nvSpPr>
        <p:spPr>
          <a:xfrm>
            <a:off x="4953152" y="4572874"/>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Teams</a:t>
            </a:r>
          </a:p>
        </p:txBody>
      </p:sp>
      <p:sp>
        <p:nvSpPr>
          <p:cNvPr id="1062" name="TextBox 1061">
            <a:extLst>
              <a:ext uri="{FF2B5EF4-FFF2-40B4-BE49-F238E27FC236}">
                <a16:creationId xmlns:a16="http://schemas.microsoft.com/office/drawing/2014/main" id="{23F8CAE4-8936-5DA1-9A04-DB9923E22E94}"/>
              </a:ext>
              <a:ext uri="{C183D7F6-B498-43B3-948B-1728B52AA6E4}">
                <adec:decorative xmlns:adec="http://schemas.microsoft.com/office/drawing/2017/decorative" val="0"/>
              </a:ext>
            </a:extLst>
          </p:cNvPr>
          <p:cNvSpPr txBox="1"/>
          <p:nvPr/>
        </p:nvSpPr>
        <p:spPr>
          <a:xfrm>
            <a:off x="6756400" y="4495935"/>
            <a:ext cx="4852987" cy="338554"/>
          </a:xfrm>
          <a:prstGeom prst="rect">
            <a:avLst/>
          </a:prstGeom>
          <a:noFill/>
        </p:spPr>
        <p:txBody>
          <a:bodyPr wrap="square" lIns="0" tIns="0" rIns="0" bIns="0" rtlCol="0" anchor="ctr">
            <a:spAutoFit/>
          </a:body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Review last quarter’s address by glancing over the meeting recap and asking Copilot about the numbers that were presented to ensure consistency.</a:t>
            </a:r>
          </a:p>
        </p:txBody>
      </p:sp>
      <p:grpSp>
        <p:nvGrpSpPr>
          <p:cNvPr id="48" name="Group 47">
            <a:extLst>
              <a:ext uri="{FF2B5EF4-FFF2-40B4-BE49-F238E27FC236}">
                <a16:creationId xmlns:a16="http://schemas.microsoft.com/office/drawing/2014/main" id="{2BC5B7E8-E784-967B-A5CA-8FD3C0E07212}"/>
              </a:ext>
              <a:ext uri="{C183D7F6-B498-43B3-948B-1728B52AA6E4}">
                <adec:decorative xmlns:adec="http://schemas.microsoft.com/office/drawing/2017/decorative" val="1"/>
              </a:ext>
            </a:extLst>
          </p:cNvPr>
          <p:cNvGrpSpPr>
            <a:grpSpLocks/>
          </p:cNvGrpSpPr>
          <p:nvPr/>
        </p:nvGrpSpPr>
        <p:grpSpPr>
          <a:xfrm>
            <a:off x="4173992" y="5169093"/>
            <a:ext cx="534543" cy="534543"/>
            <a:chOff x="12716387" y="5818028"/>
            <a:chExt cx="534543" cy="534543"/>
          </a:xfrm>
        </p:grpSpPr>
        <p:sp>
          <p:nvSpPr>
            <p:cNvPr id="46" name="Rounded Rectangle 46">
              <a:hlinkClick r:id="rId15"/>
              <a:extLst>
                <a:ext uri="{FF2B5EF4-FFF2-40B4-BE49-F238E27FC236}">
                  <a16:creationId xmlns:a16="http://schemas.microsoft.com/office/drawing/2014/main" id="{23E517BC-15B9-06B4-D3B5-FD91CF242586}"/>
                </a:ext>
              </a:extLst>
            </p:cNvPr>
            <p:cNvSpPr/>
            <p:nvPr/>
          </p:nvSpPr>
          <p:spPr bwMode="auto">
            <a:xfrm>
              <a:off x="12716387" y="5818028"/>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extLst>
                <a:ext uri="{FF2B5EF4-FFF2-40B4-BE49-F238E27FC236}">
                  <a16:creationId xmlns:a16="http://schemas.microsoft.com/office/drawing/2014/main" id="{DF03C578-3F1A-FF4C-7831-6DFAF6AA685C}"/>
                </a:ext>
                <a:ext uri="{C183D7F6-B498-43B3-948B-1728B52AA6E4}">
                  <adec:decorative xmlns:adec="http://schemas.microsoft.com/office/drawing/2017/decorative" val="1"/>
                </a:ext>
              </a:extLst>
            </p:cNvPr>
            <p:cNvPicPr>
              <a:picLocks noChangeAspect="1"/>
            </p:cNvPicPr>
            <p:nvPr/>
          </p:nvPicPr>
          <p:blipFill rotWithShape="1">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l="24743" t="23563" r="22168" b="22190"/>
            <a:stretch/>
          </p:blipFill>
          <p:spPr>
            <a:xfrm>
              <a:off x="12799509" y="5897137"/>
              <a:ext cx="368300" cy="376326"/>
            </a:xfrm>
            <a:prstGeom prst="rect">
              <a:avLst/>
            </a:prstGeom>
          </p:spPr>
        </p:pic>
      </p:grpSp>
      <p:sp>
        <p:nvSpPr>
          <p:cNvPr id="1057" name="TextBox 1056">
            <a:extLst>
              <a:ext uri="{FF2B5EF4-FFF2-40B4-BE49-F238E27FC236}">
                <a16:creationId xmlns:a16="http://schemas.microsoft.com/office/drawing/2014/main" id="{4964578C-9CE6-2F3E-8E17-FA85AF609EDE}"/>
              </a:ext>
              <a:ext uri="{C183D7F6-B498-43B3-948B-1728B52AA6E4}">
                <adec:decorative xmlns:adec="http://schemas.microsoft.com/office/drawing/2017/decorative" val="0"/>
              </a:ext>
            </a:extLst>
          </p:cNvPr>
          <p:cNvSpPr txBox="1"/>
          <p:nvPr/>
        </p:nvSpPr>
        <p:spPr>
          <a:xfrm>
            <a:off x="4953152" y="5344032"/>
            <a:ext cx="1536548" cy="184666"/>
          </a:xfrm>
          <a:prstGeom prst="rect">
            <a:avLst/>
          </a:prstGeom>
          <a:noFill/>
        </p:spPr>
        <p:txBody>
          <a:bodyPr wrap="square" lIns="0" tIns="0" rIns="0" bIns="0" rtlCol="0" anchor="ctr">
            <a:spAutoFit/>
          </a:bodyPr>
          <a:lstStyle>
            <a:defPPr>
              <a:defRPr lang="en-US"/>
            </a:defPPr>
            <a:lvl1pPr marR="0" lvl="0" indent="0" defTabSz="914367" fontAlgn="auto">
              <a:lnSpc>
                <a:spcPct val="100000"/>
              </a:lnSpc>
              <a:spcBef>
                <a:spcPts val="0"/>
              </a:spcBef>
              <a:spcAft>
                <a:spcPts val="0"/>
              </a:spcAft>
              <a:buClrTx/>
              <a:buSzTx/>
              <a:buFontTx/>
              <a:buNone/>
              <a:tabLst/>
              <a:defRPr sz="1200">
                <a:latin typeface="+mj-lt"/>
              </a:defRPr>
            </a:lvl1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Semibold"/>
                <a:ea typeface="+mn-ea"/>
                <a:cs typeface="+mn-cs"/>
              </a:rPr>
              <a:t>Copilot in Outlook</a:t>
            </a:r>
          </a:p>
        </p:txBody>
      </p:sp>
      <p:sp>
        <p:nvSpPr>
          <p:cNvPr id="1063" name="TextBox 1062">
            <a:extLst>
              <a:ext uri="{FF2B5EF4-FFF2-40B4-BE49-F238E27FC236}">
                <a16:creationId xmlns:a16="http://schemas.microsoft.com/office/drawing/2014/main" id="{C2DE4968-89FA-F554-02C8-08C2FB282D84}"/>
              </a:ext>
              <a:ext uri="{C183D7F6-B498-43B3-948B-1728B52AA6E4}">
                <adec:decorative xmlns:adec="http://schemas.microsoft.com/office/drawing/2017/decorative" val="0"/>
              </a:ext>
            </a:extLst>
          </p:cNvPr>
          <p:cNvSpPr txBox="1"/>
          <p:nvPr/>
        </p:nvSpPr>
        <p:spPr>
          <a:xfrm>
            <a:off x="6756400" y="5267088"/>
            <a:ext cx="4852987" cy="338554"/>
          </a:xfrm>
          <a:prstGeom prst="rect">
            <a:avLst/>
          </a:prstGeom>
          <a:noFill/>
        </p:spPr>
        <p:txBody>
          <a:bodyPr wrap="square" lIns="0" tIns="0" rIns="0" bIns="0" rtlCol="0" anchor="ctr">
            <a:spAutoFit/>
          </a:bodyPr>
          <a:lstStyle>
            <a:defPPr>
              <a:defRPr lang="en-US"/>
            </a:defPPr>
            <a:lvl1pPr marR="0" lvl="0" indent="0" algn="ctr" defTabSz="914367" fontAlgn="auto">
              <a:spcBef>
                <a:spcPts val="0"/>
              </a:spcBef>
              <a:spcAft>
                <a:spcPts val="1364"/>
              </a:spcAft>
              <a:buClrTx/>
              <a:buSzTx/>
              <a:buFontTx/>
              <a:buNone/>
              <a:tabLst/>
              <a:defRPr kumimoji="0" sz="1100" b="0" i="0" u="none" strike="noStrike" cap="none" normalizeH="0" baseline="0">
                <a:ln>
                  <a:noFill/>
                </a:ln>
                <a:effectLst/>
                <a:uLnTx/>
                <a:uFillTx/>
              </a:defRPr>
            </a:lvl1pPr>
          </a:lstStyle>
          <a:p>
            <a:pPr marL="0" marR="0" lvl="0" indent="0" algn="l" defTabSz="914367" rtl="0" eaLnBrk="1" fontAlgn="auto" latinLnBrk="0" hangingPunct="1">
              <a:lnSpc>
                <a:spcPct val="100000"/>
              </a:lnSpc>
              <a:spcBef>
                <a:spcPts val="0"/>
              </a:spcBef>
              <a:spcAft>
                <a:spcPts val="1364"/>
              </a:spcAft>
              <a:buClrTx/>
              <a:buSzTx/>
              <a:buFontTx/>
              <a:buNone/>
              <a:tabLst/>
              <a:defRPr/>
            </a:pPr>
            <a:r>
              <a:rPr kumimoji="0" lang="en-IN" sz="1100" b="0" i="0" u="none" strike="noStrike" kern="1200" cap="none" spc="0" normalizeH="0" baseline="0" noProof="0">
                <a:ln>
                  <a:noFill/>
                </a:ln>
                <a:solidFill>
                  <a:prstClr val="black"/>
                </a:solidFill>
                <a:effectLst/>
                <a:uLnTx/>
                <a:uFillTx/>
                <a:latin typeface="Segoe UI"/>
                <a:ea typeface="+mn-ea"/>
                <a:cs typeface="+mn-cs"/>
              </a:rPr>
              <a:t>Thank the team for watching the address by asking Copilot to draft a response that can be personalized in tone and length, even on the go.</a:t>
            </a:r>
          </a:p>
        </p:txBody>
      </p:sp>
      <p:sp>
        <p:nvSpPr>
          <p:cNvPr id="1069" name="TextBox 1068">
            <a:extLst>
              <a:ext uri="{FF2B5EF4-FFF2-40B4-BE49-F238E27FC236}">
                <a16:creationId xmlns:a16="http://schemas.microsoft.com/office/drawing/2014/main" id="{C47155E7-DC7B-5871-D37D-169E1AF8A722}"/>
              </a:ext>
            </a:extLst>
          </p:cNvPr>
          <p:cNvSpPr txBox="1"/>
          <p:nvPr/>
        </p:nvSpPr>
        <p:spPr>
          <a:xfrm>
            <a:off x="4193059"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a:noFill/>
                </a:ln>
                <a:solidFill>
                  <a:srgbClr val="8661C5"/>
                </a:solidFill>
                <a:effectLst/>
                <a:uLnTx/>
                <a:uFillTx/>
                <a:latin typeface="Segoe UI Semibold"/>
                <a:ea typeface="+mn-ea"/>
                <a:cs typeface="Segoe UI Semilight" panose="020B0402040204020203" pitchFamily="34" charset="0"/>
                <a:hlinkClick r:id="rId18">
                  <a:extLst>
                    <a:ext uri="{A12FA001-AC4F-418D-AE19-62706E023703}">
                      <ahyp:hlinkClr xmlns:ahyp="http://schemas.microsoft.com/office/drawing/2018/hyperlinkcolor" val="tx"/>
                    </a:ext>
                  </a:extLst>
                </a:hlinkClick>
              </a:rPr>
              <a:t>Copilot Product </a:t>
            </a:r>
            <a:r>
              <a:rPr kumimoji="0" lang="en-US" sz="1100" b="0" i="0" u="none" strike="noStrike" kern="1200" cap="none" spc="0" normalizeH="0" baseline="0" noProof="0">
                <a:ln>
                  <a:noFill/>
                </a:ln>
                <a:solidFill>
                  <a:srgbClr val="8661C5"/>
                </a:solidFill>
                <a:effectLst/>
                <a:uLnTx/>
                <a:uFillTx/>
                <a:latin typeface="Segoe UI Semibold"/>
                <a:ea typeface="+mn-ea"/>
                <a:cs typeface="Segoe UI Semibold" panose="020B0702040204020203" pitchFamily="34" charset="0"/>
                <a:hlinkClick r:id="rId18">
                  <a:extLst>
                    <a:ext uri="{A12FA001-AC4F-418D-AE19-62706E023703}">
                      <ahyp:hlinkClr xmlns:ahyp="http://schemas.microsoft.com/office/drawing/2018/hyperlinkcolor" val="tx"/>
                    </a:ext>
                  </a:extLst>
                </a:hlinkClick>
              </a:rPr>
              <a:t>Documentation</a:t>
            </a:r>
            <a:endParaRPr kumimoji="0" lang="en-US" sz="1100" b="0" i="0" u="none" strike="noStrike" kern="1200" cap="none" spc="0" normalizeH="0" baseline="0" noProof="0">
              <a:ln>
                <a:noFill/>
              </a:ln>
              <a:solidFill>
                <a:srgbClr val="8661C5"/>
              </a:solidFill>
              <a:effectLst/>
              <a:uLnTx/>
              <a:uFillTx/>
              <a:latin typeface="Segoe UI Semibold"/>
              <a:ea typeface="DengXian" panose="02010600030101010101" pitchFamily="2" charset="-122"/>
              <a:cs typeface="Segoe UI Semibold" panose="020B0702040204020203" pitchFamily="34" charset="0"/>
            </a:endParaRPr>
          </a:p>
        </p:txBody>
      </p:sp>
      <p:sp>
        <p:nvSpPr>
          <p:cNvPr id="1070" name="TextBox 1069">
            <a:extLst>
              <a:ext uri="{FF2B5EF4-FFF2-40B4-BE49-F238E27FC236}">
                <a16:creationId xmlns:a16="http://schemas.microsoft.com/office/drawing/2014/main" id="{CBACF029-7AEA-F439-E7C1-1694AA889C26}"/>
              </a:ext>
            </a:extLst>
          </p:cNvPr>
          <p:cNvSpPr txBox="1"/>
          <p:nvPr/>
        </p:nvSpPr>
        <p:spPr>
          <a:xfrm>
            <a:off x="6659378" y="6184400"/>
            <a:ext cx="2342263" cy="169277"/>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19">
                  <a:extLst>
                    <a:ext uri="{A12FA001-AC4F-418D-AE19-62706E023703}">
                      <ahyp:hlinkClr xmlns:ahyp="http://schemas.microsoft.com/office/drawing/2018/hyperlinkcolor" val="tx"/>
                    </a:ext>
                  </a:extLst>
                </a:hlinkClick>
              </a:rPr>
              <a:t>Copilot for Microsoft 365 Adoption Site</a:t>
            </a:r>
            <a:endParaRPr kumimoji="0" lang="en-US" sz="1100" b="0" i="0" u="none" strike="noStrike" kern="1200" cap="none" spc="0" normalizeH="0" baseline="0" noProof="0">
              <a:ln>
                <a:noFill/>
              </a:ln>
              <a:solidFill>
                <a:srgbClr val="8661C5"/>
              </a:solidFill>
              <a:effectLst/>
              <a:uLnTx/>
              <a:uFillTx/>
              <a:latin typeface="Segoe UI Semibold"/>
              <a:ea typeface="DengXian" panose="02010600030101010101" pitchFamily="2" charset="-122"/>
              <a:cs typeface="Arial" panose="020B0604020202020204" pitchFamily="34" charset="0"/>
            </a:endParaRPr>
          </a:p>
        </p:txBody>
      </p:sp>
      <p:sp>
        <p:nvSpPr>
          <p:cNvPr id="1071" name="TextBox 1070">
            <a:extLst>
              <a:ext uri="{FF2B5EF4-FFF2-40B4-BE49-F238E27FC236}">
                <a16:creationId xmlns:a16="http://schemas.microsoft.com/office/drawing/2014/main" id="{4F3B91BE-F288-A001-C145-8EE2ECD07EB0}"/>
              </a:ext>
            </a:extLst>
          </p:cNvPr>
          <p:cNvSpPr txBox="1"/>
          <p:nvPr/>
        </p:nvSpPr>
        <p:spPr>
          <a:xfrm>
            <a:off x="9125697" y="6185137"/>
            <a:ext cx="2342263" cy="167803"/>
          </a:xfrm>
          <a:prstGeom prst="rect">
            <a:avLst/>
          </a:prstGeom>
          <a:noFill/>
        </p:spPr>
        <p:txBody>
          <a:bodyPr wrap="square" lIns="0" tIns="0" rIns="0" bIns="0" anchor="ctr">
            <a:spAutoFit/>
          </a:bodyPr>
          <a:lstStyle/>
          <a:p>
            <a:pPr marL="0" marR="0" lvl="0" indent="0" algn="ctr" defTabSz="914367" rtl="0" eaLnBrk="1" fontAlgn="auto" latinLnBrk="0" hangingPunct="1">
              <a:lnSpc>
                <a:spcPct val="100000"/>
              </a:lnSpc>
              <a:spcBef>
                <a:spcPts val="0"/>
              </a:spcBef>
              <a:spcAft>
                <a:spcPts val="546"/>
              </a:spcAft>
              <a:buClrTx/>
              <a:buSzTx/>
              <a:buFontTx/>
              <a:buNone/>
              <a:tabLst/>
              <a:defRPr/>
            </a:pPr>
            <a:r>
              <a:rPr kumimoji="0" lang="en-US" sz="1100" b="0" i="0" u="none" strike="noStrike" kern="1200" cap="none" spc="0" normalizeH="0" baseline="0" noProof="0">
                <a:ln w="3175">
                  <a:noFill/>
                </a:ln>
                <a:solidFill>
                  <a:srgbClr val="8661C5"/>
                </a:solidFill>
                <a:effectLst/>
                <a:uLnTx/>
                <a:uFillTx/>
                <a:latin typeface="Segoe UI Semibold"/>
                <a:ea typeface="+mn-ea"/>
                <a:cs typeface="Segoe UI"/>
                <a:hlinkClick r:id="rId20">
                  <a:extLst>
                    <a:ext uri="{A12FA001-AC4F-418D-AE19-62706E023703}">
                      <ahyp:hlinkClr xmlns:ahyp="http://schemas.microsoft.com/office/drawing/2018/hyperlinkcolor" val="tx"/>
                    </a:ext>
                  </a:extLst>
                </a:hlinkClick>
              </a:rPr>
              <a:t>How to use Copilot</a:t>
            </a:r>
            <a:endParaRPr kumimoji="0" lang="en-US" sz="1100" b="0" i="0" u="none" strike="noStrike" kern="1200" cap="none" spc="0" normalizeH="0" baseline="0" noProof="0">
              <a:ln w="3175">
                <a:noFill/>
              </a:ln>
              <a:solidFill>
                <a:srgbClr val="8661C5"/>
              </a:solidFill>
              <a:effectLst/>
              <a:uLnTx/>
              <a:uFillTx/>
              <a:latin typeface="Segoe UI Semibold"/>
              <a:ea typeface="+mn-ea"/>
              <a:cs typeface="Segoe UI"/>
            </a:endParaRPr>
          </a:p>
        </p:txBody>
      </p:sp>
      <p:sp>
        <p:nvSpPr>
          <p:cNvPr id="1051" name="TextBox 1050">
            <a:extLst>
              <a:ext uri="{FF2B5EF4-FFF2-40B4-BE49-F238E27FC236}">
                <a16:creationId xmlns:a16="http://schemas.microsoft.com/office/drawing/2014/main" id="{2B55B415-6B42-7A3F-5791-19DA84455AFF}"/>
              </a:ext>
              <a:ext uri="{C183D7F6-B498-43B3-948B-1728B52AA6E4}">
                <adec:decorative xmlns:adec="http://schemas.microsoft.com/office/drawing/2017/decorative" val="1"/>
              </a:ext>
            </a:extLst>
          </p:cNvPr>
          <p:cNvSpPr txBox="1"/>
          <p:nvPr/>
        </p:nvSpPr>
        <p:spPr>
          <a:xfrm>
            <a:off x="12498914" y="1455809"/>
            <a:ext cx="892034" cy="338554"/>
          </a:xfrm>
          <a:prstGeom prst="rect">
            <a:avLst/>
          </a:prstGeom>
          <a:noFill/>
        </p:spPr>
        <p:txBody>
          <a:bodyPr wrap="square" lIns="0" tIns="0" rIns="0" bIns="0" rtlCol="0" anchor="t">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Microsoft Copilot</a:t>
            </a:r>
          </a:p>
        </p:txBody>
      </p:sp>
      <p:sp>
        <p:nvSpPr>
          <p:cNvPr id="3" name="TextBox 2">
            <a:extLst>
              <a:ext uri="{FF2B5EF4-FFF2-40B4-BE49-F238E27FC236}">
                <a16:creationId xmlns:a16="http://schemas.microsoft.com/office/drawing/2014/main" id="{C4C8637F-D012-2B9C-E3A4-A36CD411DFAB}"/>
              </a:ext>
              <a:ext uri="{C183D7F6-B498-43B3-948B-1728B52AA6E4}">
                <adec:decorative xmlns:adec="http://schemas.microsoft.com/office/drawing/2017/decorative" val="1"/>
              </a:ext>
            </a:extLst>
          </p:cNvPr>
          <p:cNvSpPr txBox="1"/>
          <p:nvPr/>
        </p:nvSpPr>
        <p:spPr>
          <a:xfrm>
            <a:off x="12332728" y="1279317"/>
            <a:ext cx="1198777" cy="489365"/>
          </a:xfrm>
          <a:prstGeom prst="rect">
            <a:avLst/>
          </a:prstGeom>
          <a:solidFill>
            <a:schemeClr val="bg2"/>
          </a:solidFill>
        </p:spPr>
        <p:txBody>
          <a:bodyPr wrap="square" lIns="182880" tIns="146304" rIns="182880" bIns="146304"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2917">
                      <a:prstClr val="black"/>
                    </a:gs>
                    <a:gs pos="30000">
                      <a:prstClr val="black"/>
                    </a:gs>
                  </a:gsLst>
                  <a:lin ang="5400000" scaled="0"/>
                </a:gradFill>
                <a:effectLst/>
                <a:uLnTx/>
                <a:uFillTx/>
                <a:latin typeface="Segoe UI"/>
                <a:ea typeface="+mn-ea"/>
                <a:cs typeface="+mn-cs"/>
              </a:rPr>
              <a:t>Icon Bank:</a:t>
            </a:r>
          </a:p>
        </p:txBody>
      </p:sp>
      <p:sp>
        <p:nvSpPr>
          <p:cNvPr id="4" name="Rectangle: Rounded Corners 3">
            <a:extLst>
              <a:ext uri="{FF2B5EF4-FFF2-40B4-BE49-F238E27FC236}">
                <a16:creationId xmlns:a16="http://schemas.microsoft.com/office/drawing/2014/main" id="{7AE21432-7E93-A76C-DCBB-CB15593C55DF}"/>
              </a:ext>
              <a:ext uri="{C183D7F6-B498-43B3-948B-1728B52AA6E4}">
                <adec:decorative xmlns:adec="http://schemas.microsoft.com/office/drawing/2017/decorative" val="1"/>
              </a:ext>
            </a:extLst>
          </p:cNvPr>
          <p:cNvSpPr/>
          <p:nvPr/>
        </p:nvSpPr>
        <p:spPr bwMode="auto">
          <a:xfrm>
            <a:off x="12332728" y="1347119"/>
            <a:ext cx="1198776" cy="3063358"/>
          </a:xfrm>
          <a:prstGeom prst="roundRect">
            <a:avLst/>
          </a:prstGeom>
          <a:no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2CD1EC43-1E09-FF4B-5A97-218B2E9D7410}"/>
              </a:ext>
              <a:ext uri="{C183D7F6-B498-43B3-948B-1728B52AA6E4}">
                <adec:decorative xmlns:adec="http://schemas.microsoft.com/office/drawing/2017/decorative" val="1"/>
              </a:ext>
            </a:extLst>
          </p:cNvPr>
          <p:cNvSpPr/>
          <p:nvPr/>
        </p:nvSpPr>
        <p:spPr bwMode="auto">
          <a:xfrm>
            <a:off x="12272208" y="1695203"/>
            <a:ext cx="1326975" cy="3650125"/>
          </a:xfrm>
          <a:prstGeom prst="roundRect">
            <a:avLst/>
          </a:prstGeom>
          <a:solidFill>
            <a:schemeClr val="bg1">
              <a:lumMod val="85000"/>
            </a:schemeClr>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4" name="Group 23">
            <a:extLst>
              <a:ext uri="{FF2B5EF4-FFF2-40B4-BE49-F238E27FC236}">
                <a16:creationId xmlns:a16="http://schemas.microsoft.com/office/drawing/2014/main" id="{1B983623-067B-418F-C834-B52901E20A9B}"/>
              </a:ext>
              <a:ext uri="{C183D7F6-B498-43B3-948B-1728B52AA6E4}">
                <adec:decorative xmlns:adec="http://schemas.microsoft.com/office/drawing/2017/decorative" val="1"/>
              </a:ext>
            </a:extLst>
          </p:cNvPr>
          <p:cNvGrpSpPr/>
          <p:nvPr/>
        </p:nvGrpSpPr>
        <p:grpSpPr>
          <a:xfrm>
            <a:off x="12955079" y="1804950"/>
            <a:ext cx="534543" cy="534543"/>
            <a:chOff x="5831903" y="8381781"/>
            <a:chExt cx="534543" cy="534543"/>
          </a:xfrm>
        </p:grpSpPr>
        <p:sp>
          <p:nvSpPr>
            <p:cNvPr id="25" name="Rounded Rectangle 46">
              <a:extLst>
                <a:ext uri="{FF2B5EF4-FFF2-40B4-BE49-F238E27FC236}">
                  <a16:creationId xmlns:a16="http://schemas.microsoft.com/office/drawing/2014/main" id="{DE7877BD-5886-9E15-D1CA-95581310DE55}"/>
                </a:ext>
              </a:extLst>
            </p:cNvPr>
            <p:cNvSpPr/>
            <p:nvPr/>
          </p:nvSpPr>
          <p:spPr bwMode="auto">
            <a:xfrm>
              <a:off x="5831903"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26" name="Picture 8" descr="Microsoft Excel Logo - PNG and Vector - Logo Download">
              <a:hlinkClick r:id="rId21"/>
              <a:extLst>
                <a:ext uri="{FF2B5EF4-FFF2-40B4-BE49-F238E27FC236}">
                  <a16:creationId xmlns:a16="http://schemas.microsoft.com/office/drawing/2014/main" id="{8F158F4A-0557-4EB3-75DA-835959493C89}"/>
                </a:ext>
              </a:extLst>
            </p:cNvPr>
            <p:cNvPicPr>
              <a:picLocks noChangeArrowheads="1"/>
            </p:cNvPicPr>
            <p:nvPr/>
          </p:nvPicPr>
          <p:blipFill rotWithShape="1">
            <a:blip r:embed="rId22" cstate="print">
              <a:extLst>
                <a:ext uri="{28A0092B-C50C-407E-A947-70E740481C1C}">
                  <a14:useLocalDpi xmlns:a14="http://schemas.microsoft.com/office/drawing/2010/main" val="0"/>
                </a:ext>
              </a:extLst>
            </a:blip>
            <a:srcRect l="17073" t="17073" r="17073" b="17073"/>
            <a:stretch/>
          </p:blipFill>
          <p:spPr bwMode="auto">
            <a:xfrm>
              <a:off x="5943929" y="8493807"/>
              <a:ext cx="310492" cy="31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894615A1-E855-BBBD-5B6A-062F9444D101}"/>
              </a:ext>
              <a:ext uri="{C183D7F6-B498-43B3-948B-1728B52AA6E4}">
                <adec:decorative xmlns:adec="http://schemas.microsoft.com/office/drawing/2017/decorative" val="1"/>
              </a:ext>
            </a:extLst>
          </p:cNvPr>
          <p:cNvGrpSpPr/>
          <p:nvPr/>
        </p:nvGrpSpPr>
        <p:grpSpPr>
          <a:xfrm>
            <a:off x="12354307" y="2357559"/>
            <a:ext cx="534543" cy="534543"/>
            <a:chOff x="9021721" y="8381781"/>
            <a:chExt cx="534543" cy="534543"/>
          </a:xfrm>
        </p:grpSpPr>
        <p:sp>
          <p:nvSpPr>
            <p:cNvPr id="33" name="Rounded Rectangle 46">
              <a:extLst>
                <a:ext uri="{FF2B5EF4-FFF2-40B4-BE49-F238E27FC236}">
                  <a16:creationId xmlns:a16="http://schemas.microsoft.com/office/drawing/2014/main" id="{023FBBCB-3621-33E2-DD51-A9F3982C8FBD}"/>
                </a:ext>
              </a:extLst>
            </p:cNvPr>
            <p:cNvSpPr/>
            <p:nvPr/>
          </p:nvSpPr>
          <p:spPr bwMode="auto">
            <a:xfrm>
              <a:off x="9021721"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pic>
          <p:nvPicPr>
            <p:cNvPr id="34" name="Picture 4" descr="Microsoft PowerPoint Logo - PNG and Vector - Logo Download">
              <a:hlinkClick r:id="rId13"/>
              <a:extLst>
                <a:ext uri="{FF2B5EF4-FFF2-40B4-BE49-F238E27FC236}">
                  <a16:creationId xmlns:a16="http://schemas.microsoft.com/office/drawing/2014/main" id="{5F19379A-147E-0335-8BD4-1F1633180699}"/>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132039" y="8503049"/>
              <a:ext cx="313907" cy="2920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A0C960C8-2BF6-5FC6-F831-4B94681B819D}"/>
              </a:ext>
              <a:ext uri="{C183D7F6-B498-43B3-948B-1728B52AA6E4}">
                <adec:decorative xmlns:adec="http://schemas.microsoft.com/office/drawing/2017/decorative" val="1"/>
              </a:ext>
            </a:extLst>
          </p:cNvPr>
          <p:cNvGrpSpPr/>
          <p:nvPr/>
        </p:nvGrpSpPr>
        <p:grpSpPr>
          <a:xfrm>
            <a:off x="12946655" y="2375761"/>
            <a:ext cx="534543" cy="534543"/>
            <a:chOff x="4236994" y="8381781"/>
            <a:chExt cx="534543" cy="534543"/>
          </a:xfrm>
        </p:grpSpPr>
        <p:sp>
          <p:nvSpPr>
            <p:cNvPr id="39" name="Rounded Rectangle 46">
              <a:extLst>
                <a:ext uri="{FF2B5EF4-FFF2-40B4-BE49-F238E27FC236}">
                  <a16:creationId xmlns:a16="http://schemas.microsoft.com/office/drawing/2014/main" id="{02278B5C-5856-797D-44C5-9716C4955088}"/>
                </a:ext>
              </a:extLst>
            </p:cNvPr>
            <p:cNvSpPr/>
            <p:nvPr/>
          </p:nvSpPr>
          <p:spPr bwMode="auto">
            <a:xfrm>
              <a:off x="4236994"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40" name="Picture 6" descr="Microsoft Teams Logo, symbol, meaning, history, PNG">
              <a:hlinkClick r:id="rId9"/>
              <a:extLst>
                <a:ext uri="{FF2B5EF4-FFF2-40B4-BE49-F238E27FC236}">
                  <a16:creationId xmlns:a16="http://schemas.microsoft.com/office/drawing/2014/main" id="{B4DA30F7-8386-B0BC-826D-40468B2AB4B7}"/>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0244" r="20244"/>
            <a:stretch/>
          </p:blipFill>
          <p:spPr bwMode="auto">
            <a:xfrm>
              <a:off x="4351924" y="8505061"/>
              <a:ext cx="304683" cy="2879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3433569F-24C1-E50A-3409-57521051410B}"/>
              </a:ext>
              <a:ext uri="{C183D7F6-B498-43B3-948B-1728B52AA6E4}">
                <adec:decorative xmlns:adec="http://schemas.microsoft.com/office/drawing/2017/decorative" val="1"/>
              </a:ext>
            </a:extLst>
          </p:cNvPr>
          <p:cNvGrpSpPr/>
          <p:nvPr/>
        </p:nvGrpSpPr>
        <p:grpSpPr>
          <a:xfrm>
            <a:off x="12337443" y="4628254"/>
            <a:ext cx="534543" cy="534543"/>
            <a:chOff x="10616632" y="8381781"/>
            <a:chExt cx="534543" cy="534543"/>
          </a:xfrm>
        </p:grpSpPr>
        <p:sp>
          <p:nvSpPr>
            <p:cNvPr id="42" name="Rounded Rectangle 46">
              <a:extLst>
                <a:ext uri="{FF2B5EF4-FFF2-40B4-BE49-F238E27FC236}">
                  <a16:creationId xmlns:a16="http://schemas.microsoft.com/office/drawing/2014/main" id="{A7C7893C-351B-94A3-9EEA-A8D81D8C9AE1}"/>
                </a:ext>
              </a:extLst>
            </p:cNvPr>
            <p:cNvSpPr/>
            <p:nvPr/>
          </p:nvSpPr>
          <p:spPr bwMode="auto">
            <a:xfrm>
              <a:off x="10616632" y="838178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pic>
          <p:nvPicPr>
            <p:cNvPr id="44" name="Picture 2" descr="Zip Co logo SVG free download, id: 101874 - Brandlogos.net">
              <a:hlinkClick r:id="rId7"/>
              <a:extLst>
                <a:ext uri="{FF2B5EF4-FFF2-40B4-BE49-F238E27FC236}">
                  <a16:creationId xmlns:a16="http://schemas.microsoft.com/office/drawing/2014/main" id="{7AFF613E-BE21-4995-D34C-15C1A4248D87}"/>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42420" y="8520465"/>
              <a:ext cx="282965" cy="2571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830A9596-8A95-56C8-F2F2-AE9F97A04453}"/>
              </a:ext>
              <a:ext uri="{C183D7F6-B498-43B3-948B-1728B52AA6E4}">
                <adec:decorative xmlns:adec="http://schemas.microsoft.com/office/drawing/2017/decorative" val="1"/>
              </a:ext>
            </a:extLst>
          </p:cNvPr>
          <p:cNvGrpSpPr/>
          <p:nvPr/>
        </p:nvGrpSpPr>
        <p:grpSpPr>
          <a:xfrm>
            <a:off x="12944931" y="2949036"/>
            <a:ext cx="534543" cy="534543"/>
            <a:chOff x="12597814" y="5340801"/>
            <a:chExt cx="534543" cy="534543"/>
          </a:xfrm>
        </p:grpSpPr>
        <p:sp>
          <p:nvSpPr>
            <p:cNvPr id="51" name="Rounded Rectangle 46">
              <a:hlinkClick r:id="rId23"/>
              <a:extLst>
                <a:ext uri="{FF2B5EF4-FFF2-40B4-BE49-F238E27FC236}">
                  <a16:creationId xmlns:a16="http://schemas.microsoft.com/office/drawing/2014/main" id="{C510E785-523E-1FF0-913E-8AD78290D1FC}"/>
                </a:ext>
              </a:extLst>
            </p:cNvPr>
            <p:cNvSpPr/>
            <p:nvPr/>
          </p:nvSpPr>
          <p:spPr bwMode="auto">
            <a:xfrm>
              <a:off x="12597814" y="53408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5" name="Picture 14" descr="Onenote Icon of Flat style - Available in SVG, PNG, EPS, AI &amp; Icon fonts">
              <a:hlinkClick r:id="rId23"/>
              <a:extLst>
                <a:ext uri="{FF2B5EF4-FFF2-40B4-BE49-F238E27FC236}">
                  <a16:creationId xmlns:a16="http://schemas.microsoft.com/office/drawing/2014/main" id="{DED28364-B60D-1697-AAE8-488720735194}"/>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2648474" y="5414387"/>
              <a:ext cx="382586" cy="382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a:extLst>
              <a:ext uri="{FF2B5EF4-FFF2-40B4-BE49-F238E27FC236}">
                <a16:creationId xmlns:a16="http://schemas.microsoft.com/office/drawing/2014/main" id="{7DB6E20C-D007-9EF9-7C58-7907FA412976}"/>
              </a:ext>
              <a:ext uri="{C183D7F6-B498-43B3-948B-1728B52AA6E4}">
                <adec:decorative xmlns:adec="http://schemas.microsoft.com/office/drawing/2017/decorative" val="1"/>
              </a:ext>
            </a:extLst>
          </p:cNvPr>
          <p:cNvGrpSpPr/>
          <p:nvPr/>
        </p:nvGrpSpPr>
        <p:grpSpPr>
          <a:xfrm>
            <a:off x="12948168" y="4637792"/>
            <a:ext cx="534543" cy="534543"/>
            <a:chOff x="12778532" y="5665565"/>
            <a:chExt cx="534543" cy="534543"/>
          </a:xfrm>
        </p:grpSpPr>
        <p:sp>
          <p:nvSpPr>
            <p:cNvPr id="59" name="Rounded Rectangle 46">
              <a:hlinkClick r:id="rId25"/>
              <a:extLst>
                <a:ext uri="{FF2B5EF4-FFF2-40B4-BE49-F238E27FC236}">
                  <a16:creationId xmlns:a16="http://schemas.microsoft.com/office/drawing/2014/main" id="{5630DF13-5784-C965-2E2E-E8581D175E6C}"/>
                </a:ext>
              </a:extLst>
            </p:cNvPr>
            <p:cNvSpPr/>
            <p:nvPr/>
          </p:nvSpPr>
          <p:spPr bwMode="auto">
            <a:xfrm>
              <a:off x="12778532" y="566556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Picture 10" descr="A picture containing graphics, logo, symbol, electric blue&#10;&#10;Description automatically generated">
              <a:hlinkClick r:id="rId25"/>
              <a:extLst>
                <a:ext uri="{FF2B5EF4-FFF2-40B4-BE49-F238E27FC236}">
                  <a16:creationId xmlns:a16="http://schemas.microsoft.com/office/drawing/2014/main" id="{709545DF-9136-0108-A8F4-56F58FCE96A4}"/>
                </a:ext>
              </a:extLst>
            </p:cNvPr>
            <p:cNvPicPr>
              <a:picLocks noChangeAspect="1"/>
            </p:cNvPicPr>
            <p:nvPr/>
          </p:nvPicPr>
          <p:blipFill>
            <a:blip r:embed="rId26"/>
            <a:stretch>
              <a:fillRect/>
            </a:stretch>
          </p:blipFill>
          <p:spPr>
            <a:xfrm>
              <a:off x="12870088" y="5768479"/>
              <a:ext cx="382583" cy="371252"/>
            </a:xfrm>
            <a:prstGeom prst="rect">
              <a:avLst/>
            </a:prstGeom>
          </p:spPr>
        </p:pic>
      </p:grpSp>
      <p:grpSp>
        <p:nvGrpSpPr>
          <p:cNvPr id="64" name="Group 63">
            <a:extLst>
              <a:ext uri="{FF2B5EF4-FFF2-40B4-BE49-F238E27FC236}">
                <a16:creationId xmlns:a16="http://schemas.microsoft.com/office/drawing/2014/main" id="{96268CE2-30D7-1F7A-2D95-E3BEC92CCCCF}"/>
              </a:ext>
              <a:ext uri="{C183D7F6-B498-43B3-948B-1728B52AA6E4}">
                <adec:decorative xmlns:adec="http://schemas.microsoft.com/office/drawing/2017/decorative" val="1"/>
              </a:ext>
            </a:extLst>
          </p:cNvPr>
          <p:cNvGrpSpPr/>
          <p:nvPr/>
        </p:nvGrpSpPr>
        <p:grpSpPr>
          <a:xfrm>
            <a:off x="12383491" y="3757098"/>
            <a:ext cx="534543" cy="534543"/>
            <a:chOff x="12498914" y="5650593"/>
            <a:chExt cx="534543" cy="534543"/>
          </a:xfrm>
        </p:grpSpPr>
        <p:sp>
          <p:nvSpPr>
            <p:cNvPr id="62" name="Rounded Rectangle 46">
              <a:hlinkClick r:id="rId27"/>
              <a:extLst>
                <a:ext uri="{FF2B5EF4-FFF2-40B4-BE49-F238E27FC236}">
                  <a16:creationId xmlns:a16="http://schemas.microsoft.com/office/drawing/2014/main" id="{8B5B72AF-C421-6624-C397-A03E1F2C0672}"/>
                </a:ext>
              </a:extLst>
            </p:cNvPr>
            <p:cNvSpPr/>
            <p:nvPr/>
          </p:nvSpPr>
          <p:spPr bwMode="auto">
            <a:xfrm>
              <a:off x="12498914" y="565059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black"/>
                </a:solidFill>
                <a:effectLst/>
                <a:uLnTx/>
                <a:uFillTx/>
                <a:latin typeface="Segoe UI"/>
                <a:ea typeface="Segoe UI" pitchFamily="34" charset="0"/>
                <a:cs typeface="Segoe UI" pitchFamily="34" charset="0"/>
              </a:endParaRPr>
            </a:p>
          </p:txBody>
        </p:sp>
        <p:pic>
          <p:nvPicPr>
            <p:cNvPr id="16" name="Picture 15" descr="Whiteboard icon in Windows 11 Color Style">
              <a:hlinkClick r:id="rId27"/>
              <a:extLst>
                <a:ext uri="{FF2B5EF4-FFF2-40B4-BE49-F238E27FC236}">
                  <a16:creationId xmlns:a16="http://schemas.microsoft.com/office/drawing/2014/main" id="{69AB0380-4C15-A6BB-9634-4CC891FA94DD}"/>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2572494" y="5733219"/>
              <a:ext cx="382585" cy="3825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6" name="Group 65">
            <a:extLst>
              <a:ext uri="{FF2B5EF4-FFF2-40B4-BE49-F238E27FC236}">
                <a16:creationId xmlns:a16="http://schemas.microsoft.com/office/drawing/2014/main" id="{35ECD9C0-97C2-E222-E92C-48CAECA0AAED}"/>
              </a:ext>
              <a:ext uri="{C183D7F6-B498-43B3-948B-1728B52AA6E4}">
                <adec:decorative xmlns:adec="http://schemas.microsoft.com/office/drawing/2017/decorative" val="1"/>
              </a:ext>
            </a:extLst>
          </p:cNvPr>
          <p:cNvGrpSpPr/>
          <p:nvPr/>
        </p:nvGrpSpPr>
        <p:grpSpPr>
          <a:xfrm>
            <a:off x="12982045" y="3766904"/>
            <a:ext cx="534543" cy="534543"/>
            <a:chOff x="12648363" y="6739401"/>
            <a:chExt cx="534543" cy="534543"/>
          </a:xfrm>
        </p:grpSpPr>
        <p:sp>
          <p:nvSpPr>
            <p:cNvPr id="65" name="Rounded Rectangle 46">
              <a:hlinkClick r:id="rId29"/>
              <a:extLst>
                <a:ext uri="{FF2B5EF4-FFF2-40B4-BE49-F238E27FC236}">
                  <a16:creationId xmlns:a16="http://schemas.microsoft.com/office/drawing/2014/main" id="{9653D0D8-9428-C9A5-D83D-0399B70B6220}"/>
                </a:ext>
              </a:extLst>
            </p:cNvPr>
            <p:cNvSpPr/>
            <p:nvPr/>
          </p:nvSpPr>
          <p:spPr bwMode="auto">
            <a:xfrm>
              <a:off x="12648363" y="6739401"/>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9" name="Graphic 8">
              <a:hlinkClick r:id="rId29"/>
              <a:extLst>
                <a:ext uri="{FF2B5EF4-FFF2-40B4-BE49-F238E27FC236}">
                  <a16:creationId xmlns:a16="http://schemas.microsoft.com/office/drawing/2014/main" id="{0F939EA5-3A22-F4BA-A2DF-E6303205769D}"/>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2724341" y="6815379"/>
              <a:ext cx="382586" cy="382585"/>
            </a:xfrm>
            <a:prstGeom prst="rect">
              <a:avLst/>
            </a:prstGeom>
          </p:spPr>
        </p:pic>
      </p:grpSp>
      <p:sp>
        <p:nvSpPr>
          <p:cNvPr id="5" name="TextBox 4">
            <a:extLst>
              <a:ext uri="{FF2B5EF4-FFF2-40B4-BE49-F238E27FC236}">
                <a16:creationId xmlns:a16="http://schemas.microsoft.com/office/drawing/2014/main" id="{23C42000-3629-E6D1-2D9D-FD08967396F6}"/>
              </a:ext>
            </a:extLst>
          </p:cNvPr>
          <p:cNvSpPr txBox="1"/>
          <p:nvPr/>
        </p:nvSpPr>
        <p:spPr>
          <a:xfrm>
            <a:off x="533446" y="4499935"/>
            <a:ext cx="3075615" cy="1354217"/>
          </a:xfrm>
          <a:prstGeom prst="rect">
            <a:avLst/>
          </a:prstGeom>
        </p:spPr>
        <p:txBody>
          <a:bodyPr wrap="square" lIns="0" tIns="0" rIns="0" bIns="0" anchor="ctr">
            <a:spAutoFit/>
          </a:bodyPr>
          <a:lstStyle/>
          <a:p>
            <a:pPr>
              <a:spcBef>
                <a:spcPts val="3600"/>
              </a:spcBef>
              <a:defRPr/>
            </a:pPr>
            <a:r>
              <a:rPr lang="en-US" sz="3200">
                <a:ln w="3175">
                  <a:noFill/>
                </a:ln>
                <a:gradFill>
                  <a:gsLst>
                    <a:gs pos="33000">
                      <a:srgbClr val="1F78D4"/>
                    </a:gs>
                    <a:gs pos="81000">
                      <a:srgbClr val="8678D6"/>
                    </a:gs>
                  </a:gsLst>
                  <a:lin ang="2700000" scaled="1"/>
                </a:gradFill>
                <a:latin typeface="Segoe UI Semibold"/>
              </a:rPr>
              <a:t>68% of people</a:t>
            </a:r>
            <a:r>
              <a:rPr lang="en-US" sz="6000">
                <a:ln w="3175">
                  <a:noFill/>
                </a:ln>
                <a:gradFill>
                  <a:gsLst>
                    <a:gs pos="33000">
                      <a:srgbClr val="1F78D4"/>
                    </a:gs>
                    <a:gs pos="81000">
                      <a:srgbClr val="8678D6"/>
                    </a:gs>
                  </a:gsLst>
                  <a:lin ang="2700000" scaled="1"/>
                </a:gradFill>
                <a:latin typeface="Segoe UI Semibold"/>
              </a:rPr>
              <a:t> </a:t>
            </a:r>
            <a:br>
              <a:rPr lang="en-US" sz="2800" b="0" i="0" u="none" strike="noStrike" kern="1200" cap="none" spc="0" normalizeH="0" baseline="0" noProof="0">
                <a:ln w="3175">
                  <a:noFill/>
                </a:ln>
                <a:effectLst/>
                <a:uLnTx/>
                <a:uFillTx/>
                <a:latin typeface="Segoe UI Semibold"/>
                <a:ea typeface="+mj-lt"/>
                <a:cs typeface="Segoe UI" pitchFamily="34" charset="0"/>
              </a:rPr>
            </a:br>
            <a:r>
              <a:rPr lang="en-US" sz="1400">
                <a:solidFill>
                  <a:prstClr val="black"/>
                </a:solidFill>
                <a:latin typeface="Segoe UI"/>
                <a:cs typeface="Segoe UI"/>
              </a:rPr>
              <a:t>say they don't have enough </a:t>
            </a:r>
            <a:br>
              <a:rPr lang="en-US" sz="1400">
                <a:solidFill>
                  <a:prstClr val="black"/>
                </a:solidFill>
                <a:latin typeface="Segoe UI"/>
                <a:cs typeface="Segoe UI"/>
              </a:rPr>
            </a:br>
            <a:r>
              <a:rPr lang="en-US" sz="1400">
                <a:solidFill>
                  <a:prstClr val="black"/>
                </a:solidFill>
                <a:latin typeface="Segoe UI"/>
                <a:cs typeface="Segoe UI"/>
              </a:rPr>
              <a:t>focus time during the workday</a:t>
            </a:r>
            <a:endParaRPr lang="en-US"/>
          </a:p>
        </p:txBody>
      </p:sp>
    </p:spTree>
    <p:extLst>
      <p:ext uri="{BB962C8B-B14F-4D97-AF65-F5344CB8AC3E}">
        <p14:creationId xmlns:p14="http://schemas.microsoft.com/office/powerpoint/2010/main" val="3532706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3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55275FD4-8DF5-4C52-A457-05A4806FE12B}" vid="{A2E6CB10-4510-4B20-9E05-33C56DE8ACD6}"/>
    </a:ext>
  </a:extLst>
</a:theme>
</file>

<file path=ppt/theme/theme3.xml><?xml version="1.0" encoding="utf-8"?>
<a:theme xmlns:a="http://schemas.openxmlformats.org/drawingml/2006/main" name="3_White Template">
  <a:themeElements>
    <a:clrScheme name="Copilo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4.xml><?xml version="1.0" encoding="utf-8"?>
<a:theme xmlns:a="http://schemas.openxmlformats.org/drawingml/2006/main" name="4_White Template">
  <a:themeElements>
    <a:clrScheme name="Copilo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5.xml><?xml version="1.0" encoding="utf-8"?>
<a:theme xmlns:a="http://schemas.openxmlformats.org/drawingml/2006/main" name="Light 16x9">
  <a:themeElements>
    <a:clrScheme name="Theme Colors Light">
      <a:dk1>
        <a:srgbClr val="000000"/>
      </a:dk1>
      <a:lt1>
        <a:srgbClr val="FFFFFF"/>
      </a:lt1>
      <a:dk2>
        <a:srgbClr val="463668"/>
      </a:dk2>
      <a:lt2>
        <a:srgbClr val="E8E6DF"/>
      </a:lt2>
      <a:accent1>
        <a:srgbClr val="463668"/>
      </a:accent1>
      <a:accent2>
        <a:srgbClr val="C5B4E3"/>
      </a:accent2>
      <a:accent3>
        <a:srgbClr val="C03BC4"/>
      </a:accent3>
      <a:accent4>
        <a:srgbClr val="8C8279"/>
      </a:accent4>
      <a:accent5>
        <a:srgbClr val="D59ED7"/>
      </a:accent5>
      <a:accent6>
        <a:srgbClr val="D7D2CB"/>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25E51840-26E3-AE40-82CB-D980997E7694}" vid="{8EC9F8B5-290A-A540-8AFB-B5FA6EE0697C}"/>
    </a:ext>
  </a:extLst>
</a:theme>
</file>

<file path=ppt/theme/theme6.xml><?xml version="1.0" encoding="utf-8"?>
<a:theme xmlns:a="http://schemas.openxmlformats.org/drawingml/2006/main" name="3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7.xml><?xml version="1.0" encoding="utf-8"?>
<a:theme xmlns:a="http://schemas.openxmlformats.org/drawingml/2006/main" name="6_White template">
  <a:themeElements>
    <a:clrScheme name="Custom 7">
      <a:dk1>
        <a:srgbClr val="000000"/>
      </a:dk1>
      <a:lt1>
        <a:srgbClr val="FFFFFF"/>
      </a:lt1>
      <a:dk2>
        <a:srgbClr val="34258E"/>
      </a:dk2>
      <a:lt2>
        <a:srgbClr val="F1F2F1"/>
      </a:lt2>
      <a:accent1>
        <a:srgbClr val="5C5AD4"/>
      </a:accent1>
      <a:accent2>
        <a:srgbClr val="34258E"/>
      </a:accent2>
      <a:accent3>
        <a:srgbClr val="9EA1FC"/>
      </a:accent3>
      <a:accent4>
        <a:srgbClr val="D1D2D1"/>
      </a:accent4>
      <a:accent5>
        <a:srgbClr val="727372"/>
      </a:accent5>
      <a:accent6>
        <a:srgbClr val="000000"/>
      </a:accent6>
      <a:hlink>
        <a:srgbClr val="5C5AD4"/>
      </a:hlink>
      <a:folHlink>
        <a:srgbClr val="5C5A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3175">
          <a:solidFill>
            <a:schemeClr val="bg1">
              <a:lumMod val="75000"/>
            </a:schemeClr>
          </a:solidFill>
          <a:prstDash val="dash"/>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Teams_Template.potx" id="{9B9D4552-29B2-48DE-8EE1-B9D652F0E989}" vid="{096EBCCE-1335-4D44-80C4-E6BBB310624C}"/>
    </a:ext>
  </a:extLst>
</a:theme>
</file>

<file path=ppt/theme/theme8.xml><?xml version="1.0" encoding="utf-8"?>
<a:theme xmlns:a="http://schemas.openxmlformats.org/drawingml/2006/main" name="White Template">
  <a:themeElements>
    <a:clrScheme name="Copilo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254ab26a-04f6-42f5-9555-e3c9fb1706a1" xsi:nil="true"/>
    <lcf76f155ced4ddcb4097134ff3c332f xmlns="a7384ce8-a2ad-4061-818a-88bf72b6eefd">
      <Terms xmlns="http://schemas.microsoft.com/office/infopath/2007/PartnerControls"/>
    </lcf76f155ced4ddcb4097134ff3c332f>
    <Thumbnail xmlns="a7384ce8-a2ad-4061-818a-88bf72b6eefd" xsi:nil="true"/>
    <Dateapproved xmlns="a7384ce8-a2ad-4061-818a-88bf72b6eefd" xsi:nil="true"/>
    <Image xmlns="a7384ce8-a2ad-4061-818a-88bf72b6eef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F743FB91453AB4DB8662F2E12DC3E10" ma:contentTypeVersion="25" ma:contentTypeDescription="Create a new document." ma:contentTypeScope="" ma:versionID="03f02f54765e57a1cfce084709accae5">
  <xsd:schema xmlns:xsd="http://www.w3.org/2001/XMLSchema" xmlns:xs="http://www.w3.org/2001/XMLSchema" xmlns:p="http://schemas.microsoft.com/office/2006/metadata/properties" xmlns:ns1="http://schemas.microsoft.com/sharepoint/v3" xmlns:ns2="a7384ce8-a2ad-4061-818a-88bf72b6eefd" xmlns:ns3="254ab26a-04f6-42f5-9555-e3c9fb1706a1" targetNamespace="http://schemas.microsoft.com/office/2006/metadata/properties" ma:root="true" ma:fieldsID="e95a8859d36d79d4d45685893279faa4" ns1:_="" ns2:_="" ns3:_="">
    <xsd:import namespace="http://schemas.microsoft.com/sharepoint/v3"/>
    <xsd:import namespace="a7384ce8-a2ad-4061-818a-88bf72b6eefd"/>
    <xsd:import namespace="254ab26a-04f6-42f5-9555-e3c9fb1706a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1:_ip_UnifiedCompliancePolicyProperties" minOccurs="0"/>
                <xsd:element ref="ns1:_ip_UnifiedCompliancePolicyUIAction" minOccurs="0"/>
                <xsd:element ref="ns2:MediaServiceDoc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Location" minOccurs="0"/>
                <xsd:element ref="ns2:Dateapproved" minOccurs="0"/>
                <xsd:element ref="ns2:Thumbnail" minOccurs="0"/>
                <xsd:element ref="ns2:MediaServiceObjectDetectorVersions" minOccurs="0"/>
                <xsd:element ref="ns2:MediaServiceSystemTags" minOccurs="0"/>
                <xsd:element ref="ns2:Im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384ce8-a2ad-4061-818a-88bf72b6ee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ocTags" ma:index="13" nillable="true" ma:displayName="MediaServiceDocTags" ma:hidden="true" ma:internalName="MediaServiceDocTags" ma:readOnly="true">
      <xsd:simpleType>
        <xsd:restriction base="dms:Note"/>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Dateapproved" ma:index="25" nillable="true" ma:displayName="Notes" ma:description="Enter date approved here" ma:format="Dropdown" ma:internalName="Dateapproved">
      <xsd:simpleType>
        <xsd:restriction base="dms:Note">
          <xsd:maxLength value="255"/>
        </xsd:restriction>
      </xsd:simpleType>
    </xsd:element>
    <xsd:element name="Thumbnail" ma:index="26" nillable="true" ma:displayName="Thumbnail" ma:format="Thumbnail" ma:internalName="Thumbnail">
      <xsd:simpleType>
        <xsd:restriction base="dms:Unknow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ystemTags" ma:index="28" nillable="true" ma:displayName="MediaServiceSystemTags" ma:hidden="true" ma:internalName="MediaServiceSystemTags" ma:readOnly="true">
      <xsd:simpleType>
        <xsd:restriction base="dms:Note"/>
      </xsd:simpleType>
    </xsd:element>
    <xsd:element name="Image" ma:index="29" nillable="true" ma:displayName="Image" ma:format="Thumbnail" ma:internalName="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54ab26a-04f6-42f5-9555-e3c9fb1706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da739f-6e84-4682-ab84-dba308ad8f6a}" ma:internalName="TaxCatchAll" ma:showField="CatchAllData" ma:web="254ab26a-04f6-42f5-9555-e3c9fb1706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535532-3F6F-4BE8-B7D7-0C3C99B87893}">
  <ds:schemaRefs>
    <ds:schemaRef ds:uri="http://schemas.microsoft.com/sharepoint/v3/contenttype/forms"/>
  </ds:schemaRefs>
</ds:datastoreItem>
</file>

<file path=customXml/itemProps2.xml><?xml version="1.0" encoding="utf-8"?>
<ds:datastoreItem xmlns:ds="http://schemas.openxmlformats.org/officeDocument/2006/customXml" ds:itemID="{36D84C41-738F-4944-B167-794E1A04BD4E}">
  <ds:schemaRefs>
    <ds:schemaRef ds:uri="http://schemas.microsoft.com/office/2006/metadata/properties"/>
    <ds:schemaRef ds:uri="http://schemas.microsoft.com/office/infopath/2007/PartnerControls"/>
    <ds:schemaRef ds:uri="http://schemas.microsoft.com/sharepoint/v3"/>
    <ds:schemaRef ds:uri="82c9b6bc-f466-41b0-a79d-3cd02aa4996e"/>
    <ds:schemaRef ds:uri="cbf19d9c-79bf-4a0e-8372-1ddc31056594"/>
  </ds:schemaRefs>
</ds:datastoreItem>
</file>

<file path=customXml/itemProps3.xml><?xml version="1.0" encoding="utf-8"?>
<ds:datastoreItem xmlns:ds="http://schemas.openxmlformats.org/officeDocument/2006/customXml" ds:itemID="{1D718875-658B-4E04-A3E6-1BA0812D2CC3}"/>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8320</Words>
  <Application>Microsoft Office PowerPoint</Application>
  <PresentationFormat>Widescreen</PresentationFormat>
  <Paragraphs>935</Paragraphs>
  <Slides>57</Slides>
  <Notes>54</Notes>
  <HiddenSlides>2</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57</vt:i4>
      </vt:variant>
    </vt:vector>
  </HeadingPairs>
  <TitlesOfParts>
    <vt:vector size="75" baseType="lpstr">
      <vt:lpstr>Yu Mincho</vt:lpstr>
      <vt:lpstr>Arial</vt:lpstr>
      <vt:lpstr>Calibri</vt:lpstr>
      <vt:lpstr>Consolas</vt:lpstr>
      <vt:lpstr>Segoe UI</vt:lpstr>
      <vt:lpstr>Segoe UI Semibold</vt:lpstr>
      <vt:lpstr>Segoe UI Semilight</vt:lpstr>
      <vt:lpstr>Symbol</vt:lpstr>
      <vt:lpstr>Times New Roman</vt:lpstr>
      <vt:lpstr>Wingdings</vt:lpstr>
      <vt:lpstr>3_White Template</vt:lpstr>
      <vt:lpstr>Microsoft 365 PPT Template - 2018</vt:lpstr>
      <vt:lpstr>3_White Template</vt:lpstr>
      <vt:lpstr>4_White Template</vt:lpstr>
      <vt:lpstr>Light 16x9</vt:lpstr>
      <vt:lpstr>3_White Template</vt:lpstr>
      <vt:lpstr>6_White template</vt:lpstr>
      <vt:lpstr>White Template</vt:lpstr>
      <vt:lpstr>Copilot for Microsoft 365 Persona and Scenario Mapping </vt:lpstr>
      <vt:lpstr>Presentation guidance</vt:lpstr>
      <vt:lpstr>Copilot for Microsoft 365 Scenario Library Demos, use cases, instructions, and prompt guidance</vt:lpstr>
      <vt:lpstr>The Pace and Volume of Work have only increased</vt:lpstr>
      <vt:lpstr>Copilot brings AI to everyone. Support roles like…</vt:lpstr>
      <vt:lpstr>Click on the use case you’d like to review</vt:lpstr>
      <vt:lpstr>Copilot for Microsoft 365  AI for Executives</vt:lpstr>
      <vt:lpstr>Your Personal AI Assistant</vt:lpstr>
      <vt:lpstr>Prepare for a company-wide address</vt:lpstr>
      <vt:lpstr>Prepare for a company-wide address </vt:lpstr>
      <vt:lpstr>A day in the life of an Executive</vt:lpstr>
      <vt:lpstr>Copilot for Microsoft 365  AI for HR</vt:lpstr>
      <vt:lpstr>Banish your busywork</vt:lpstr>
      <vt:lpstr>Copilot for Microsoft 365 augmented hiring workflow</vt:lpstr>
      <vt:lpstr>Copilot for Microsoft 365 augmented hiring workflow </vt:lpstr>
      <vt:lpstr>A day in the life of an HR manager </vt:lpstr>
      <vt:lpstr>Copilot for Microsoft 365  AI for Operations</vt:lpstr>
      <vt:lpstr>Capture actions to keep operations running</vt:lpstr>
      <vt:lpstr>Solve a production issue with Copilot for Microsoft 365</vt:lpstr>
      <vt:lpstr>Solve a production issue with Copilot for Microsoft 365 </vt:lpstr>
      <vt:lpstr>A day in the life of an Operations manager</vt:lpstr>
      <vt:lpstr>Copilot for Microsoft 365  AI for Sales</vt:lpstr>
      <vt:lpstr>Give your sales team an AI assistant</vt:lpstr>
      <vt:lpstr>Deliver better sales presentations with an AI assistant</vt:lpstr>
      <vt:lpstr>Deliver better sales presentations with an AI assistant </vt:lpstr>
      <vt:lpstr>A day in the life of a Sales Lead</vt:lpstr>
      <vt:lpstr>Copilot for Microsoft 365  AI for Marketing</vt:lpstr>
      <vt:lpstr>No one needs to start from scratch</vt:lpstr>
      <vt:lpstr>Create a marketing pitch in record time</vt:lpstr>
      <vt:lpstr>Create a marketing pitch in record time </vt:lpstr>
      <vt:lpstr>A day in the life of a Marketing Manager</vt:lpstr>
      <vt:lpstr>Copilot for Microsoft 365  AI for Finance</vt:lpstr>
      <vt:lpstr>Streamline financial decisions</vt:lpstr>
      <vt:lpstr>Complete an acquisition with Copilot for Microsoft 365</vt:lpstr>
      <vt:lpstr>Complete an acquisition with Copilot for Microsoft 365 </vt:lpstr>
      <vt:lpstr>A day in the life of a Financial Analyst</vt:lpstr>
      <vt:lpstr>Copilot for Microsoft 365  AI for IT</vt:lpstr>
      <vt:lpstr>Capture actions to keep operations running </vt:lpstr>
      <vt:lpstr>Deploying a critical update with Copilot for Microsoft 365</vt:lpstr>
      <vt:lpstr>Deploying a critical update with Copilot for Microsoft 365 </vt:lpstr>
      <vt:lpstr>A day in the life of an IT administrator</vt:lpstr>
      <vt:lpstr>See how the apps work – Click on the icon for a demo</vt:lpstr>
      <vt:lpstr>Learn how to prompt Copilot</vt:lpstr>
      <vt:lpstr>How to use: Copilot in PowerPoint Note the specific prompts shown may vary</vt:lpstr>
      <vt:lpstr>Find more PowerPoint prompts to try in Copilot Lab</vt:lpstr>
      <vt:lpstr>How to use: Copilot in Word in the document Note the specific prompts shown may vary</vt:lpstr>
      <vt:lpstr>How to use: Copilot in Word in the Copilot chat pane Note the specific prompts shown may vary</vt:lpstr>
      <vt:lpstr>Find more Word prompts to try in Copilot Lab</vt:lpstr>
      <vt:lpstr>How to use: Copilot in Teams for chat Note the specific prompts shown may vary</vt:lpstr>
      <vt:lpstr>How to use: Copilot in Teams during a meeting Note the specific prompts shown may vary</vt:lpstr>
      <vt:lpstr>How to use: Copilot in Teams after a meeting Note the specific prompts shown may vary</vt:lpstr>
      <vt:lpstr>Find more Teams prompts to try in Copilot Lab</vt:lpstr>
      <vt:lpstr>How to use: Copilot in Microsoft Copilot Note the specific prompts shown may vary</vt:lpstr>
      <vt:lpstr>Find more Microsoft Copilot prompts in Copilot Lab</vt:lpstr>
      <vt:lpstr>How to use: Copilot in Outlook Note the specific prompts shown may vary</vt:lpstr>
      <vt:lpstr>How to use: Copilot in Excel Note the specific prompts shown may vary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Diana Rocha (SHE/HER)</dc:creator>
  <cp:lastModifiedBy>Diana Rocha (SHE/HER)</cp:lastModifiedBy>
  <cp:revision>27</cp:revision>
  <dcterms:created xsi:type="dcterms:W3CDTF">2023-10-16T18:30:37Z</dcterms:created>
  <dcterms:modified xsi:type="dcterms:W3CDTF">2023-12-14T16:25:05Z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0x010100FF743FB91453AB4DB8662F2E12DC3E10</vt:lpwstr>
  </property>
  <property fmtid="{D5CDD505-2E9C-101B-9397-08002B2CF9AE}" pid="3" name="MediaServiceImageTags">
    <vt:lpwstr/>
  </property>
</Properties>
</file>